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93" r:id="rId2"/>
    <p:sldId id="296" r:id="rId3"/>
    <p:sldId id="295" r:id="rId4"/>
    <p:sldId id="301" r:id="rId5"/>
    <p:sldId id="297" r:id="rId6"/>
    <p:sldId id="298" r:id="rId7"/>
    <p:sldId id="299" r:id="rId8"/>
    <p:sldId id="30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1" autoAdjust="0"/>
    <p:restoredTop sz="94249" autoAdjust="0"/>
  </p:normalViewPr>
  <p:slideViewPr>
    <p:cSldViewPr snapToGrid="0">
      <p:cViewPr varScale="1">
        <p:scale>
          <a:sx n="68" d="100"/>
          <a:sy n="68"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DB54-D88D-49F0-8EC2-F67604573CF8}" type="datetimeFigureOut">
              <a:rPr lang="en-US" smtClean="0"/>
              <a:t>4/18/2020</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E83E9-CA4A-4398-BE44-B6E2FC817AA6}" type="slidenum">
              <a:rPr lang="en-US" smtClean="0"/>
              <a:t>‹Nº›</a:t>
            </a:fld>
            <a:endParaRPr lang="en-US"/>
          </a:p>
        </p:txBody>
      </p:sp>
    </p:spTree>
    <p:extLst>
      <p:ext uri="{BB962C8B-B14F-4D97-AF65-F5344CB8AC3E}">
        <p14:creationId xmlns:p14="http://schemas.microsoft.com/office/powerpoint/2010/main" val="3234861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1939EB9-295B-45DB-8CAB-9C0C0FDF321E}" type="datetimeFigureOut">
              <a:rPr lang="en-US" smtClean="0"/>
              <a:t>4/18/2020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6711E9A-6F6E-4CEC-B0BD-64B83303DCB6}" type="slidenum">
              <a:rPr lang="en-US" smtClean="0"/>
              <a:t>‹Nº›</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971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939EB9-295B-45DB-8CAB-9C0C0FDF321E}"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11E9A-6F6E-4CEC-B0BD-64B83303DCB6}" type="slidenum">
              <a:rPr lang="en-US" smtClean="0"/>
              <a:t>‹Nº›</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328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939EB9-295B-45DB-8CAB-9C0C0FDF321E}"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11E9A-6F6E-4CEC-B0BD-64B83303DCB6}" type="slidenum">
              <a:rPr lang="en-US" smtClean="0"/>
              <a:t>‹Nº›</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279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939EB9-295B-45DB-8CAB-9C0C0FDF321E}"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11E9A-6F6E-4CEC-B0BD-64B83303DCB6}" type="slidenum">
              <a:rPr lang="en-US" smtClean="0"/>
              <a:t>‹Nº›</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347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1939EB9-295B-45DB-8CAB-9C0C0FDF321E}"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11E9A-6F6E-4CEC-B0BD-64B83303DCB6}" type="slidenum">
              <a:rPr lang="en-US" smtClean="0"/>
              <a:t>‹Nº›</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490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1939EB9-295B-45DB-8CAB-9C0C0FDF321E}"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11E9A-6F6E-4CEC-B0BD-64B83303DCB6}" type="slidenum">
              <a:rPr lang="en-US" smtClean="0"/>
              <a:t>‹Nº›</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260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1939EB9-295B-45DB-8CAB-9C0C0FDF321E}" type="datetimeFigureOut">
              <a:rPr lang="en-US" smtClean="0"/>
              <a:t>4/18/2020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711E9A-6F6E-4CEC-B0BD-64B83303DCB6}" type="slidenum">
              <a:rPr lang="en-US" smtClean="0"/>
              <a:t>‹Nº›</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309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939EB9-295B-45DB-8CAB-9C0C0FDF321E}" type="datetimeFigureOut">
              <a:rPr lang="en-US" smtClean="0"/>
              <a:t>4/18/2020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711E9A-6F6E-4CEC-B0BD-64B83303DCB6}" type="slidenum">
              <a:rPr lang="en-US" smtClean="0"/>
              <a:t>‹Nº›</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875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939EB9-295B-45DB-8CAB-9C0C0FDF321E}" type="datetimeFigureOut">
              <a:rPr lang="en-US" smtClean="0"/>
              <a:t>4/18/2020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711E9A-6F6E-4CEC-B0BD-64B83303DCB6}" type="slidenum">
              <a:rPr lang="en-US" smtClean="0"/>
              <a:t>‹Nº›</a:t>
            </a:fld>
            <a:endParaRPr lang="en-US"/>
          </a:p>
        </p:txBody>
      </p:sp>
    </p:spTree>
    <p:extLst>
      <p:ext uri="{BB962C8B-B14F-4D97-AF65-F5344CB8AC3E}">
        <p14:creationId xmlns:p14="http://schemas.microsoft.com/office/powerpoint/2010/main" val="134596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1939EB9-295B-45DB-8CAB-9C0C0FDF321E}"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11E9A-6F6E-4CEC-B0BD-64B83303DCB6}" type="slidenum">
              <a:rPr lang="en-US" smtClean="0"/>
              <a:t>‹Nº›</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952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1939EB9-295B-45DB-8CAB-9C0C0FDF321E}" type="datetimeFigureOut">
              <a:rPr lang="en-US" smtClean="0"/>
              <a:t>4/18/2020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6711E9A-6F6E-4CEC-B0BD-64B83303DCB6}" type="slidenum">
              <a:rPr lang="en-US" smtClean="0"/>
              <a:t>‹Nº›</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7515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1939EB9-295B-45DB-8CAB-9C0C0FDF321E}" type="datetimeFigureOut">
              <a:rPr lang="en-US" smtClean="0"/>
              <a:t>4/18/2020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6711E9A-6F6E-4CEC-B0BD-64B83303DCB6}" type="slidenum">
              <a:rPr lang="en-US" smtClean="0"/>
              <a:t>‹Nº›</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459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0E055B-190C-493E-AB62-D05AB0203B97}"/>
              </a:ext>
            </a:extLst>
          </p:cNvPr>
          <p:cNvSpPr>
            <a:spLocks noGrp="1"/>
          </p:cNvSpPr>
          <p:nvPr>
            <p:ph type="title"/>
          </p:nvPr>
        </p:nvSpPr>
        <p:spPr>
          <a:xfrm>
            <a:off x="1406608" y="2379765"/>
            <a:ext cx="9603275" cy="1049235"/>
          </a:xfrm>
        </p:spPr>
        <p:txBody>
          <a:bodyPr/>
          <a:lstStyle/>
          <a:p>
            <a:pPr algn="ctr"/>
            <a:r>
              <a:rPr lang="en-US" b="1" dirty="0"/>
              <a:t>Battle of World Capitals!!!</a:t>
            </a:r>
            <a:br>
              <a:rPr lang="en-US" dirty="0"/>
            </a:br>
            <a:endParaRPr lang="en-US" dirty="0"/>
          </a:p>
        </p:txBody>
      </p:sp>
      <p:sp>
        <p:nvSpPr>
          <p:cNvPr id="4" name="Título 1">
            <a:extLst>
              <a:ext uri="{FF2B5EF4-FFF2-40B4-BE49-F238E27FC236}">
                <a16:creationId xmlns:a16="http://schemas.microsoft.com/office/drawing/2014/main" id="{D766E77F-A414-421D-B92F-701D510C2F56}"/>
              </a:ext>
            </a:extLst>
          </p:cNvPr>
          <p:cNvSpPr txBox="1">
            <a:spLocks/>
          </p:cNvSpPr>
          <p:nvPr/>
        </p:nvSpPr>
        <p:spPr>
          <a:xfrm>
            <a:off x="1559008" y="3987384"/>
            <a:ext cx="9603275" cy="914400"/>
          </a:xfrm>
          <a:prstGeom prst="rect">
            <a:avLst/>
          </a:prstGeom>
        </p:spPr>
        <p:txBody>
          <a:bodyPr vert="horz" lIns="91440" tIns="45720" rIns="91440" bIns="45720" rtlCol="0" anchor="t">
            <a:normAutofit fontScale="40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spcBef>
                <a:spcPts val="200"/>
              </a:spcBef>
              <a:spcAft>
                <a:spcPts val="200"/>
              </a:spcAft>
            </a:pPr>
            <a:r>
              <a:rPr lang="en-US" b="1" dirty="0"/>
              <a:t>Capstone Project, Coursera-IBM Specialization</a:t>
            </a:r>
            <a:endParaRPr lang="en-US" dirty="0"/>
          </a:p>
          <a:p>
            <a:pPr algn="r">
              <a:spcBef>
                <a:spcPts val="200"/>
              </a:spcBef>
              <a:spcAft>
                <a:spcPts val="200"/>
              </a:spcAft>
            </a:pPr>
            <a:r>
              <a:rPr lang="en-US" dirty="0" err="1"/>
              <a:t>AnIbal</a:t>
            </a:r>
            <a:r>
              <a:rPr lang="en-US" dirty="0"/>
              <a:t> J Guerra S, </a:t>
            </a:r>
          </a:p>
          <a:p>
            <a:pPr algn="r">
              <a:spcBef>
                <a:spcPts val="200"/>
              </a:spcBef>
              <a:spcAft>
                <a:spcPts val="200"/>
              </a:spcAft>
            </a:pPr>
            <a:r>
              <a:rPr lang="en-US" dirty="0"/>
              <a:t>Medellín, Colombia</a:t>
            </a:r>
          </a:p>
          <a:p>
            <a:pPr algn="r">
              <a:spcBef>
                <a:spcPts val="200"/>
              </a:spcBef>
              <a:spcAft>
                <a:spcPts val="200"/>
              </a:spcAft>
            </a:pPr>
            <a:br>
              <a:rPr lang="en-US" sz="2000" dirty="0"/>
            </a:br>
            <a:endParaRPr lang="en-US" sz="2000" dirty="0"/>
          </a:p>
        </p:txBody>
      </p:sp>
    </p:spTree>
    <p:extLst>
      <p:ext uri="{BB962C8B-B14F-4D97-AF65-F5344CB8AC3E}">
        <p14:creationId xmlns:p14="http://schemas.microsoft.com/office/powerpoint/2010/main" val="91471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8750F0-5168-48DE-AA14-386D43B9DD56}"/>
              </a:ext>
            </a:extLst>
          </p:cNvPr>
          <p:cNvSpPr>
            <a:spLocks noGrp="1"/>
          </p:cNvSpPr>
          <p:nvPr>
            <p:ph type="title"/>
          </p:nvPr>
        </p:nvSpPr>
        <p:spPr/>
        <p:txBody>
          <a:bodyPr/>
          <a:lstStyle/>
          <a:p>
            <a:r>
              <a:rPr lang="es-CO" dirty="0" err="1"/>
              <a:t>Introduction</a:t>
            </a:r>
            <a:endParaRPr lang="en-US" dirty="0"/>
          </a:p>
        </p:txBody>
      </p:sp>
      <p:sp>
        <p:nvSpPr>
          <p:cNvPr id="3" name="Marcador de contenido 2">
            <a:extLst>
              <a:ext uri="{FF2B5EF4-FFF2-40B4-BE49-F238E27FC236}">
                <a16:creationId xmlns:a16="http://schemas.microsoft.com/office/drawing/2014/main" id="{C01E10F5-6F39-4D57-A09F-E8F4869127FD}"/>
              </a:ext>
            </a:extLst>
          </p:cNvPr>
          <p:cNvSpPr>
            <a:spLocks noGrp="1"/>
          </p:cNvSpPr>
          <p:nvPr>
            <p:ph idx="1"/>
          </p:nvPr>
        </p:nvSpPr>
        <p:spPr/>
        <p:txBody>
          <a:bodyPr>
            <a:normAutofit/>
          </a:bodyPr>
          <a:lstStyle/>
          <a:p>
            <a:r>
              <a:rPr lang="en-US" dirty="0"/>
              <a:t> What factors are really needed for a city to achieve the perfect balance that makes it attractive, providing enough quality of life to consider it city as a well-developed city.  </a:t>
            </a:r>
          </a:p>
          <a:p>
            <a:r>
              <a:rPr lang="en-US" dirty="0"/>
              <a:t>Are there any categories of venue that can be related as a sign of having a balanced development?</a:t>
            </a:r>
          </a:p>
        </p:txBody>
      </p:sp>
      <p:pic>
        <p:nvPicPr>
          <p:cNvPr id="4" name="Picture 2">
            <a:extLst>
              <a:ext uri="{FF2B5EF4-FFF2-40B4-BE49-F238E27FC236}">
                <a16:creationId xmlns:a16="http://schemas.microsoft.com/office/drawing/2014/main" id="{BCC1E1FD-6323-4120-A1F9-D0FE00808A61}"/>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476" y="3602307"/>
            <a:ext cx="4502670" cy="30032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18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4C93F-B96A-461A-8625-5263682816E7}"/>
              </a:ext>
            </a:extLst>
          </p:cNvPr>
          <p:cNvSpPr>
            <a:spLocks noGrp="1"/>
          </p:cNvSpPr>
          <p:nvPr>
            <p:ph type="title"/>
          </p:nvPr>
        </p:nvSpPr>
        <p:spPr/>
        <p:txBody>
          <a:bodyPr/>
          <a:lstStyle/>
          <a:p>
            <a:r>
              <a:rPr lang="es-CO" dirty="0" err="1"/>
              <a:t>Bussiness</a:t>
            </a:r>
            <a:r>
              <a:rPr lang="es-CO" dirty="0"/>
              <a:t> </a:t>
            </a:r>
            <a:r>
              <a:rPr lang="es-CO" dirty="0" err="1"/>
              <a:t>problem</a:t>
            </a:r>
            <a:endParaRPr lang="en-US" dirty="0"/>
          </a:p>
        </p:txBody>
      </p:sp>
      <p:sp>
        <p:nvSpPr>
          <p:cNvPr id="3" name="Marcador de contenido 2">
            <a:extLst>
              <a:ext uri="{FF2B5EF4-FFF2-40B4-BE49-F238E27FC236}">
                <a16:creationId xmlns:a16="http://schemas.microsoft.com/office/drawing/2014/main" id="{BFE1EFEB-4A24-4D9F-A618-0CF05E08555F}"/>
              </a:ext>
            </a:extLst>
          </p:cNvPr>
          <p:cNvSpPr>
            <a:spLocks noGrp="1"/>
          </p:cNvSpPr>
          <p:nvPr>
            <p:ph idx="1"/>
          </p:nvPr>
        </p:nvSpPr>
        <p:spPr/>
        <p:txBody>
          <a:bodyPr>
            <a:normAutofit fontScale="85000" lnSpcReduction="10000"/>
          </a:bodyPr>
          <a:lstStyle/>
          <a:p>
            <a:r>
              <a:rPr lang="en-US" dirty="0"/>
              <a:t>For public servers in the government (i.e. major, governors) having clarity about such factors would give them clarity about the decisions that should be made to keep the city on the road to development. Two questions seem obvious: where on that road is the city right now (what does the city “have”) and what should we “have” as a city in order to be considered as developed city in the future. </a:t>
            </a:r>
          </a:p>
          <a:p>
            <a:r>
              <a:rPr lang="en-US" dirty="0"/>
              <a:t>I would use the Foursquare data related to all of the venues that the capitals of the world have right now, and see if through data science I get to  stratify (or cluster) those cities to see if there are specific venues that are characteristic of the cities development in each class. </a:t>
            </a:r>
          </a:p>
          <a:p>
            <a:pPr marL="0" indent="0">
              <a:buNone/>
            </a:pPr>
            <a:r>
              <a:rPr lang="en-US" b="1" dirty="0"/>
              <a:t>Hypothesis</a:t>
            </a:r>
            <a:r>
              <a:rPr lang="en-US" dirty="0"/>
              <a:t>: It is possible to discriminate groups of cities according to the amount of certain types of venues in them. If so, is it possible to find out which venues are characteristics of well-developed cities. </a:t>
            </a:r>
          </a:p>
          <a:p>
            <a:endParaRPr lang="en-US" dirty="0"/>
          </a:p>
        </p:txBody>
      </p:sp>
    </p:spTree>
    <p:extLst>
      <p:ext uri="{BB962C8B-B14F-4D97-AF65-F5344CB8AC3E}">
        <p14:creationId xmlns:p14="http://schemas.microsoft.com/office/powerpoint/2010/main" val="241786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19C9A6-D943-4778-95A0-D98518B7700C}"/>
              </a:ext>
            </a:extLst>
          </p:cNvPr>
          <p:cNvSpPr>
            <a:spLocks noGrp="1"/>
          </p:cNvSpPr>
          <p:nvPr>
            <p:ph type="title"/>
          </p:nvPr>
        </p:nvSpPr>
        <p:spPr/>
        <p:txBody>
          <a:bodyPr/>
          <a:lstStyle/>
          <a:p>
            <a:r>
              <a:rPr lang="es-CO" dirty="0"/>
              <a:t>Data </a:t>
            </a:r>
            <a:r>
              <a:rPr lang="es-CO" dirty="0" err="1"/>
              <a:t>source</a:t>
            </a:r>
            <a:endParaRPr lang="en-US" dirty="0"/>
          </a:p>
        </p:txBody>
      </p:sp>
      <p:sp>
        <p:nvSpPr>
          <p:cNvPr id="3" name="Marcador de contenido 2">
            <a:extLst>
              <a:ext uri="{FF2B5EF4-FFF2-40B4-BE49-F238E27FC236}">
                <a16:creationId xmlns:a16="http://schemas.microsoft.com/office/drawing/2014/main" id="{3908E5A4-AC76-4A4D-A42B-FAED404FEE9C}"/>
              </a:ext>
            </a:extLst>
          </p:cNvPr>
          <p:cNvSpPr>
            <a:spLocks noGrp="1"/>
          </p:cNvSpPr>
          <p:nvPr>
            <p:ph idx="1"/>
          </p:nvPr>
        </p:nvSpPr>
        <p:spPr>
          <a:xfrm>
            <a:off x="507200" y="2015732"/>
            <a:ext cx="5293995" cy="3450613"/>
          </a:xfrm>
        </p:spPr>
        <p:txBody>
          <a:bodyPr/>
          <a:lstStyle/>
          <a:p>
            <a:r>
              <a:rPr lang="en-US" dirty="0"/>
              <a:t>More than 200 capitals of the world and along with their geo-localization data. </a:t>
            </a:r>
          </a:p>
          <a:p>
            <a:endParaRPr lang="en-US" dirty="0"/>
          </a:p>
        </p:txBody>
      </p:sp>
      <p:pic>
        <p:nvPicPr>
          <p:cNvPr id="5" name="Imagen 4">
            <a:extLst>
              <a:ext uri="{FF2B5EF4-FFF2-40B4-BE49-F238E27FC236}">
                <a16:creationId xmlns:a16="http://schemas.microsoft.com/office/drawing/2014/main" id="{FD6EFDD6-03FD-41D1-8324-6DA8E29C0767}"/>
              </a:ext>
            </a:extLst>
          </p:cNvPr>
          <p:cNvPicPr/>
          <p:nvPr/>
        </p:nvPicPr>
        <p:blipFill rotWithShape="1">
          <a:blip r:embed="rId2"/>
          <a:srcRect l="24552" t="39614" r="28478" b="35006"/>
          <a:stretch/>
        </p:blipFill>
        <p:spPr bwMode="auto">
          <a:xfrm>
            <a:off x="719530" y="3414010"/>
            <a:ext cx="5185081" cy="1575247"/>
          </a:xfrm>
          <a:prstGeom prst="rect">
            <a:avLst/>
          </a:prstGeom>
          <a:ln>
            <a:noFill/>
          </a:ln>
          <a:extLst>
            <a:ext uri="{53640926-AAD7-44D8-BBD7-CCE9431645EC}">
              <a14:shadowObscured xmlns:a14="http://schemas.microsoft.com/office/drawing/2010/main"/>
            </a:ext>
          </a:extLst>
        </p:spPr>
      </p:pic>
      <p:sp>
        <p:nvSpPr>
          <p:cNvPr id="6" name="Marcador de contenido 2">
            <a:extLst>
              <a:ext uri="{FF2B5EF4-FFF2-40B4-BE49-F238E27FC236}">
                <a16:creationId xmlns:a16="http://schemas.microsoft.com/office/drawing/2014/main" id="{76453405-A86A-4BC4-BA8A-993E6B7EA907}"/>
              </a:ext>
            </a:extLst>
          </p:cNvPr>
          <p:cNvSpPr txBox="1">
            <a:spLocks/>
          </p:cNvSpPr>
          <p:nvPr/>
        </p:nvSpPr>
        <p:spPr>
          <a:xfrm>
            <a:off x="6163275" y="2033634"/>
            <a:ext cx="529399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Up to 100 venues per city as returned by a foursquare request. </a:t>
            </a:r>
          </a:p>
          <a:p>
            <a:endParaRPr lang="en-US" dirty="0"/>
          </a:p>
        </p:txBody>
      </p:sp>
      <p:pic>
        <p:nvPicPr>
          <p:cNvPr id="7" name="Imagen 6">
            <a:extLst>
              <a:ext uri="{FF2B5EF4-FFF2-40B4-BE49-F238E27FC236}">
                <a16:creationId xmlns:a16="http://schemas.microsoft.com/office/drawing/2014/main" id="{1BABE590-3D8C-4F0F-9006-0512383EF435}"/>
              </a:ext>
            </a:extLst>
          </p:cNvPr>
          <p:cNvPicPr/>
          <p:nvPr/>
        </p:nvPicPr>
        <p:blipFill rotWithShape="1">
          <a:blip r:embed="rId3"/>
          <a:srcRect l="13917" t="38036" r="11234" b="37513"/>
          <a:stretch/>
        </p:blipFill>
        <p:spPr bwMode="auto">
          <a:xfrm>
            <a:off x="6372896" y="3436285"/>
            <a:ext cx="5652135" cy="1038225"/>
          </a:xfrm>
          <a:prstGeom prst="rect">
            <a:avLst/>
          </a:prstGeom>
          <a:ln>
            <a:noFill/>
          </a:ln>
          <a:extLst>
            <a:ext uri="{53640926-AAD7-44D8-BBD7-CCE9431645EC}">
              <a14:shadowObscured xmlns:a14="http://schemas.microsoft.com/office/drawing/2010/main"/>
            </a:ext>
          </a:extLst>
        </p:spPr>
      </p:pic>
      <p:pic>
        <p:nvPicPr>
          <p:cNvPr id="2050" name="Picture 2" descr="Qué es Foursquare?">
            <a:extLst>
              <a:ext uri="{FF2B5EF4-FFF2-40B4-BE49-F238E27FC236}">
                <a16:creationId xmlns:a16="http://schemas.microsoft.com/office/drawing/2014/main" id="{98A3F78F-DF51-4953-9BFA-B5232DF194F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342" b="91899" l="7813" r="89974">
                        <a14:foregroundMark x1="58854" y1="41013" x2="58854" y2="41013"/>
                        <a14:foregroundMark x1="51042" y1="7342" x2="51042" y2="7342"/>
                        <a14:foregroundMark x1="7813" y1="85570" x2="7813" y2="85570"/>
                        <a14:foregroundMark x1="14583" y1="83291" x2="14583" y2="83291"/>
                        <a14:foregroundMark x1="14583" y1="83291" x2="14583" y2="83291"/>
                        <a14:foregroundMark x1="25521" y1="82278" x2="25521" y2="82278"/>
                        <a14:foregroundMark x1="34896" y1="85063" x2="34896" y2="85063"/>
                        <a14:foregroundMark x1="45182" y1="86329" x2="45182" y2="86329"/>
                        <a14:foregroundMark x1="43750" y1="81519" x2="43750" y2="81519"/>
                        <a14:foregroundMark x1="50130" y1="84810" x2="50130" y2="84810"/>
                        <a14:foregroundMark x1="57682" y1="87848" x2="57682" y2="87848"/>
                        <a14:foregroundMark x1="57682" y1="87848" x2="57682" y2="87848"/>
                        <a14:foregroundMark x1="54167" y1="91899" x2="54167" y2="91899"/>
                        <a14:foregroundMark x1="61328" y1="89114" x2="61328" y2="89114"/>
                        <a14:foregroundMark x1="61328" y1="89114" x2="61328" y2="89114"/>
                        <a14:foregroundMark x1="70573" y1="88861" x2="70573" y2="88861"/>
                        <a14:foregroundMark x1="79948" y1="86076" x2="79948" y2="86076"/>
                        <a14:foregroundMark x1="87760" y1="89114" x2="87760" y2="89114"/>
                        <a14:backgroundMark x1="19141" y1="41772" x2="19141" y2="41772"/>
                        <a14:backgroundMark x1="14193" y1="16203" x2="14193" y2="16203"/>
                        <a14:backgroundMark x1="9115" y1="19494" x2="9115" y2="20506"/>
                        <a14:backgroundMark x1="9115" y1="20506" x2="11979" y2="22532"/>
                        <a14:backgroundMark x1="15234" y1="42532" x2="16667" y2="46835"/>
                        <a14:backgroundMark x1="19922" y1="51392" x2="19922" y2="51392"/>
                        <a14:backgroundMark x1="27344" y1="42025" x2="27344" y2="42025"/>
                        <a14:backgroundMark x1="28776" y1="32911" x2="28776" y2="32911"/>
                        <a14:backgroundMark x1="77474" y1="58481" x2="77474" y2="58481"/>
                        <a14:backgroundMark x1="85286" y1="42025" x2="85286" y2="42025"/>
                        <a14:backgroundMark x1="87760" y1="30127" x2="87760" y2="30127"/>
                        <a14:backgroundMark x1="77474" y1="18734" x2="75651" y2="18228"/>
                        <a14:backgroundMark x1="68880" y1="16709" x2="68099" y2="16709"/>
                        <a14:backgroundMark x1="66927" y1="40506" x2="66927" y2="42025"/>
                        <a14:backgroundMark x1="63802" y1="57975" x2="61328" y2="58987"/>
                        <a14:backgroundMark x1="55859" y1="61772" x2="55208" y2="61772"/>
                        <a14:backgroundMark x1="48438" y1="96709" x2="48438" y2="96709"/>
                        <a14:backgroundMark x1="20182" y1="97468" x2="20182" y2="97468"/>
                        <a14:backgroundMark x1="20182" y1="97468" x2="20182" y2="97468"/>
                        <a14:backgroundMark x1="18750" y1="86835" x2="18750" y2="86835"/>
                        <a14:backgroundMark x1="27474" y1="81519" x2="27474" y2="81519"/>
                        <a14:backgroundMark x1="53776" y1="84304" x2="53776" y2="84304"/>
                        <a14:backgroundMark x1="73047" y1="62025" x2="73047" y2="62025"/>
                      </a14:backgroundRemoval>
                    </a14:imgEffect>
                  </a14:imgLayer>
                </a14:imgProps>
              </a:ext>
              <a:ext uri="{28A0092B-C50C-407E-A947-70E740481C1C}">
                <a14:useLocalDpi xmlns:a14="http://schemas.microsoft.com/office/drawing/2010/main" val="0"/>
              </a:ext>
            </a:extLst>
          </a:blip>
          <a:srcRect/>
          <a:stretch>
            <a:fillRect/>
          </a:stretch>
        </p:blipFill>
        <p:spPr bwMode="auto">
          <a:xfrm>
            <a:off x="7555044" y="4474510"/>
            <a:ext cx="3065097" cy="15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37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76C76-DFBE-4688-A2B4-CC404B24B054}"/>
              </a:ext>
            </a:extLst>
          </p:cNvPr>
          <p:cNvSpPr>
            <a:spLocks noGrp="1"/>
          </p:cNvSpPr>
          <p:nvPr>
            <p:ph type="title"/>
          </p:nvPr>
        </p:nvSpPr>
        <p:spPr/>
        <p:txBody>
          <a:bodyPr/>
          <a:lstStyle/>
          <a:p>
            <a:r>
              <a:rPr lang="es-CO" dirty="0" err="1"/>
              <a:t>MEthodology</a:t>
            </a:r>
            <a:endParaRPr lang="en-US" dirty="0"/>
          </a:p>
        </p:txBody>
      </p:sp>
      <p:sp>
        <p:nvSpPr>
          <p:cNvPr id="4" name="Marcador de contenido 2">
            <a:extLst>
              <a:ext uri="{FF2B5EF4-FFF2-40B4-BE49-F238E27FC236}">
                <a16:creationId xmlns:a16="http://schemas.microsoft.com/office/drawing/2014/main" id="{47296D65-DBD0-411C-8FFE-B99AC6605CBB}"/>
              </a:ext>
            </a:extLst>
          </p:cNvPr>
          <p:cNvSpPr>
            <a:spLocks noGrp="1"/>
          </p:cNvSpPr>
          <p:nvPr>
            <p:ph idx="1"/>
          </p:nvPr>
        </p:nvSpPr>
        <p:spPr>
          <a:xfrm>
            <a:off x="1450975" y="2016125"/>
            <a:ext cx="9604375" cy="3449638"/>
          </a:xfrm>
        </p:spPr>
        <p:txBody>
          <a:bodyPr>
            <a:normAutofit/>
          </a:bodyPr>
          <a:lstStyle/>
          <a:p>
            <a:r>
              <a:rPr lang="en-US" dirty="0"/>
              <a:t>Web scrape from website page for a list of capitals of the world along with their geo-localization data.</a:t>
            </a:r>
          </a:p>
          <a:p>
            <a:r>
              <a:rPr lang="en-US" dirty="0"/>
              <a:t>Explore and pre-process geo localization data.</a:t>
            </a:r>
          </a:p>
          <a:p>
            <a:r>
              <a:rPr lang="en-US" dirty="0"/>
              <a:t>Use Foursquare API to find the venues corresponding to each capital. </a:t>
            </a:r>
          </a:p>
          <a:p>
            <a:r>
              <a:rPr lang="en-US" dirty="0"/>
              <a:t>Clean encode and normalize venues data.</a:t>
            </a:r>
          </a:p>
          <a:p>
            <a:r>
              <a:rPr lang="en-US" dirty="0"/>
              <a:t>Apply k-means clustering, find the optimal k value and visualize data using Folium maps</a:t>
            </a:r>
          </a:p>
          <a:p>
            <a:r>
              <a:rPr lang="en-US" dirty="0"/>
              <a:t>Analyze each cluster to find if any matches the criteria of well-developed cities. </a:t>
            </a:r>
          </a:p>
        </p:txBody>
      </p:sp>
    </p:spTree>
    <p:extLst>
      <p:ext uri="{BB962C8B-B14F-4D97-AF65-F5344CB8AC3E}">
        <p14:creationId xmlns:p14="http://schemas.microsoft.com/office/powerpoint/2010/main" val="347440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F2212-F9B8-47F5-BF86-262233C7FEA2}"/>
              </a:ext>
            </a:extLst>
          </p:cNvPr>
          <p:cNvSpPr>
            <a:spLocks noGrp="1"/>
          </p:cNvSpPr>
          <p:nvPr>
            <p:ph type="title"/>
          </p:nvPr>
        </p:nvSpPr>
        <p:spPr/>
        <p:txBody>
          <a:bodyPr/>
          <a:lstStyle/>
          <a:p>
            <a:r>
              <a:rPr lang="es-CO" dirty="0"/>
              <a:t>Machine-</a:t>
            </a:r>
            <a:r>
              <a:rPr lang="es-CO" dirty="0" err="1"/>
              <a:t>learning</a:t>
            </a:r>
            <a:r>
              <a:rPr lang="es-CO" dirty="0"/>
              <a:t> </a:t>
            </a:r>
            <a:r>
              <a:rPr lang="es-CO" dirty="0" err="1"/>
              <a:t>clustering</a:t>
            </a:r>
            <a:endParaRPr lang="en-US" dirty="0"/>
          </a:p>
        </p:txBody>
      </p:sp>
      <p:sp>
        <p:nvSpPr>
          <p:cNvPr id="3" name="Marcador de contenido 2">
            <a:extLst>
              <a:ext uri="{FF2B5EF4-FFF2-40B4-BE49-F238E27FC236}">
                <a16:creationId xmlns:a16="http://schemas.microsoft.com/office/drawing/2014/main" id="{6D6FCDB8-5970-4583-96C1-3DF404E1F5C3}"/>
              </a:ext>
            </a:extLst>
          </p:cNvPr>
          <p:cNvSpPr>
            <a:spLocks noGrp="1"/>
          </p:cNvSpPr>
          <p:nvPr>
            <p:ph idx="1"/>
          </p:nvPr>
        </p:nvSpPr>
        <p:spPr/>
        <p:txBody>
          <a:bodyPr/>
          <a:lstStyle/>
          <a:p>
            <a:pPr marL="0" indent="0">
              <a:buNone/>
            </a:pPr>
            <a:r>
              <a:rPr lang="en-US" dirty="0"/>
              <a:t>With</a:t>
            </a:r>
            <a:r>
              <a:rPr lang="es-CO" dirty="0"/>
              <a:t> </a:t>
            </a:r>
            <a:r>
              <a:rPr lang="es-CO" dirty="0" err="1"/>
              <a:t>selected</a:t>
            </a:r>
            <a:r>
              <a:rPr lang="es-CO" dirty="0"/>
              <a:t> and </a:t>
            </a:r>
            <a:r>
              <a:rPr lang="es-CO" dirty="0" err="1"/>
              <a:t>normalized</a:t>
            </a:r>
            <a:r>
              <a:rPr lang="es-CO" dirty="0"/>
              <a:t> input  </a:t>
            </a:r>
            <a:r>
              <a:rPr lang="es-CO" dirty="0" err="1"/>
              <a:t>columns</a:t>
            </a:r>
            <a:r>
              <a:rPr lang="es-CO" dirty="0"/>
              <a:t>:</a:t>
            </a:r>
          </a:p>
          <a:p>
            <a:r>
              <a:rPr lang="es-CO" dirty="0" err="1"/>
              <a:t>Apply</a:t>
            </a:r>
            <a:r>
              <a:rPr lang="es-CO" dirty="0"/>
              <a:t> K-</a:t>
            </a:r>
            <a:r>
              <a:rPr lang="es-CO" dirty="0" err="1"/>
              <a:t>means</a:t>
            </a:r>
            <a:r>
              <a:rPr lang="es-CO" dirty="0"/>
              <a:t> </a:t>
            </a:r>
            <a:r>
              <a:rPr lang="es-CO" dirty="0" err="1"/>
              <a:t>clustering</a:t>
            </a:r>
            <a:r>
              <a:rPr lang="es-CO" dirty="0"/>
              <a:t> </a:t>
            </a:r>
            <a:r>
              <a:rPr lang="en-US" dirty="0"/>
              <a:t>algorithm</a:t>
            </a:r>
          </a:p>
          <a:p>
            <a:r>
              <a:rPr lang="en-US" dirty="0"/>
              <a:t>Iterate using different k to optimize the k value through the silhouette score metric</a:t>
            </a:r>
          </a:p>
          <a:p>
            <a:r>
              <a:rPr lang="en-US" dirty="0"/>
              <a:t>Plot the map with the optimal cluster value.</a:t>
            </a:r>
            <a:endParaRPr lang="es-CO" dirty="0"/>
          </a:p>
        </p:txBody>
      </p:sp>
      <p:pic>
        <p:nvPicPr>
          <p:cNvPr id="4" name="Picture 2">
            <a:extLst>
              <a:ext uri="{FF2B5EF4-FFF2-40B4-BE49-F238E27FC236}">
                <a16:creationId xmlns:a16="http://schemas.microsoft.com/office/drawing/2014/main" id="{4A29021B-AF23-4E83-9297-63443AC96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570" y="3601690"/>
            <a:ext cx="5586414" cy="2805113"/>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B2E8EC00-4202-4740-AFF0-13809BD7236E}"/>
              </a:ext>
            </a:extLst>
          </p:cNvPr>
          <p:cNvPicPr/>
          <p:nvPr/>
        </p:nvPicPr>
        <p:blipFill rotWithShape="1">
          <a:blip r:embed="rId3"/>
          <a:srcRect l="6789" t="42564" r="20061" b="30569"/>
          <a:stretch/>
        </p:blipFill>
        <p:spPr bwMode="auto">
          <a:xfrm>
            <a:off x="208016" y="4380358"/>
            <a:ext cx="6045200" cy="1247775"/>
          </a:xfrm>
          <a:prstGeom prst="rect">
            <a:avLst/>
          </a:prstGeom>
          <a:ln>
            <a:noFill/>
          </a:ln>
          <a:extLst>
            <a:ext uri="{53640926-AAD7-44D8-BBD7-CCE9431645EC}">
              <a14:shadowObscured xmlns:a14="http://schemas.microsoft.com/office/drawing/2010/main"/>
            </a:ext>
          </a:extLst>
        </p:spPr>
      </p:pic>
      <p:sp>
        <p:nvSpPr>
          <p:cNvPr id="6" name="Marcador de contenido 2">
            <a:extLst>
              <a:ext uri="{FF2B5EF4-FFF2-40B4-BE49-F238E27FC236}">
                <a16:creationId xmlns:a16="http://schemas.microsoft.com/office/drawing/2014/main" id="{3B089A0E-5E7A-4DAA-B74E-53B1DB0B4143}"/>
              </a:ext>
            </a:extLst>
          </p:cNvPr>
          <p:cNvSpPr txBox="1">
            <a:spLocks/>
          </p:cNvSpPr>
          <p:nvPr/>
        </p:nvSpPr>
        <p:spPr>
          <a:xfrm>
            <a:off x="1858813" y="5628133"/>
            <a:ext cx="3612598" cy="52465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s-CO" sz="1800" dirty="0" err="1"/>
              <a:t>Example</a:t>
            </a:r>
            <a:r>
              <a:rPr lang="es-CO" sz="1800" dirty="0"/>
              <a:t> </a:t>
            </a:r>
            <a:r>
              <a:rPr lang="es-CO" sz="1800" dirty="0" err="1"/>
              <a:t>of</a:t>
            </a:r>
            <a:r>
              <a:rPr lang="es-CO" sz="1800" dirty="0"/>
              <a:t> final input data</a:t>
            </a:r>
          </a:p>
        </p:txBody>
      </p:sp>
      <p:sp>
        <p:nvSpPr>
          <p:cNvPr id="7" name="Marcador de contenido 2">
            <a:extLst>
              <a:ext uri="{FF2B5EF4-FFF2-40B4-BE49-F238E27FC236}">
                <a16:creationId xmlns:a16="http://schemas.microsoft.com/office/drawing/2014/main" id="{93689105-7B87-474E-9BB3-1F0BE5E5517E}"/>
              </a:ext>
            </a:extLst>
          </p:cNvPr>
          <p:cNvSpPr txBox="1">
            <a:spLocks/>
          </p:cNvSpPr>
          <p:nvPr/>
        </p:nvSpPr>
        <p:spPr>
          <a:xfrm>
            <a:off x="7737459" y="6152788"/>
            <a:ext cx="3612598" cy="524655"/>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sz="1800" dirty="0">
                <a:effectLst>
                  <a:outerShdw blurRad="38100" dist="38100" dir="2700000" algn="tl">
                    <a:srgbClr val="000000">
                      <a:alpha val="43137"/>
                    </a:srgbClr>
                  </a:outerShdw>
                </a:effectLst>
              </a:rPr>
              <a:t>Plot of the silhouette score for different k</a:t>
            </a:r>
          </a:p>
        </p:txBody>
      </p:sp>
    </p:spTree>
    <p:extLst>
      <p:ext uri="{BB962C8B-B14F-4D97-AF65-F5344CB8AC3E}">
        <p14:creationId xmlns:p14="http://schemas.microsoft.com/office/powerpoint/2010/main" val="235049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E2689-9BD1-4E0E-A3EF-6355751C3E4E}"/>
              </a:ext>
            </a:extLst>
          </p:cNvPr>
          <p:cNvSpPr>
            <a:spLocks noGrp="1"/>
          </p:cNvSpPr>
          <p:nvPr>
            <p:ph type="title"/>
          </p:nvPr>
        </p:nvSpPr>
        <p:spPr>
          <a:xfrm>
            <a:off x="1451579" y="804519"/>
            <a:ext cx="9603275" cy="615971"/>
          </a:xfrm>
        </p:spPr>
        <p:txBody>
          <a:bodyPr/>
          <a:lstStyle/>
          <a:p>
            <a:r>
              <a:rPr lang="es-CO" dirty="0" err="1"/>
              <a:t>results</a:t>
            </a:r>
            <a:endParaRPr lang="en-US" dirty="0"/>
          </a:p>
        </p:txBody>
      </p:sp>
      <p:pic>
        <p:nvPicPr>
          <p:cNvPr id="4" name="Imagen 3">
            <a:extLst>
              <a:ext uri="{FF2B5EF4-FFF2-40B4-BE49-F238E27FC236}">
                <a16:creationId xmlns:a16="http://schemas.microsoft.com/office/drawing/2014/main" id="{803E84E6-57F7-4173-A439-C7EE7420CFB0}"/>
              </a:ext>
            </a:extLst>
          </p:cNvPr>
          <p:cNvPicPr/>
          <p:nvPr/>
        </p:nvPicPr>
        <p:blipFill rotWithShape="1">
          <a:blip r:embed="rId2"/>
          <a:srcRect l="13182" t="26866" r="14631" b="7024"/>
          <a:stretch/>
        </p:blipFill>
        <p:spPr bwMode="auto">
          <a:xfrm>
            <a:off x="5548859" y="2363058"/>
            <a:ext cx="6190938" cy="3255687"/>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5" name="Marcador de contenido 2">
            <a:extLst>
              <a:ext uri="{FF2B5EF4-FFF2-40B4-BE49-F238E27FC236}">
                <a16:creationId xmlns:a16="http://schemas.microsoft.com/office/drawing/2014/main" id="{56555986-6DC0-460C-9491-31D188AE93B4}"/>
              </a:ext>
            </a:extLst>
          </p:cNvPr>
          <p:cNvSpPr txBox="1">
            <a:spLocks/>
          </p:cNvSpPr>
          <p:nvPr/>
        </p:nvSpPr>
        <p:spPr>
          <a:xfrm>
            <a:off x="1451578" y="1973260"/>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CO" dirty="0" err="1"/>
              <a:t>With</a:t>
            </a:r>
            <a:r>
              <a:rPr lang="es-CO" dirty="0"/>
              <a:t> k=8, </a:t>
            </a:r>
            <a:r>
              <a:rPr lang="es-CO" dirty="0" err="1"/>
              <a:t>this</a:t>
            </a:r>
            <a:r>
              <a:rPr lang="es-CO" dirty="0"/>
              <a:t> </a:t>
            </a:r>
            <a:r>
              <a:rPr lang="es-CO" dirty="0" err="1"/>
              <a:t>was</a:t>
            </a:r>
            <a:r>
              <a:rPr lang="es-CO" dirty="0"/>
              <a:t> </a:t>
            </a:r>
            <a:r>
              <a:rPr lang="es-CO" dirty="0" err="1"/>
              <a:t>the</a:t>
            </a:r>
            <a:r>
              <a:rPr lang="es-CO" dirty="0"/>
              <a:t> </a:t>
            </a:r>
            <a:r>
              <a:rPr lang="es-CO" dirty="0" err="1"/>
              <a:t>resulting</a:t>
            </a:r>
            <a:r>
              <a:rPr lang="es-CO" dirty="0"/>
              <a:t> </a:t>
            </a:r>
            <a:r>
              <a:rPr lang="es-CO" dirty="0" err="1"/>
              <a:t>clustering</a:t>
            </a:r>
            <a:r>
              <a:rPr lang="es-CO" dirty="0"/>
              <a:t> : </a:t>
            </a:r>
            <a:endParaRPr lang="en-US" dirty="0"/>
          </a:p>
        </p:txBody>
      </p:sp>
      <p:sp>
        <p:nvSpPr>
          <p:cNvPr id="8" name="Rectangle 5">
            <a:extLst>
              <a:ext uri="{FF2B5EF4-FFF2-40B4-BE49-F238E27FC236}">
                <a16:creationId xmlns:a16="http://schemas.microsoft.com/office/drawing/2014/main" id="{1216C690-C681-46A0-ADA8-E89E151AD771}"/>
              </a:ext>
            </a:extLst>
          </p:cNvPr>
          <p:cNvSpPr>
            <a:spLocks noChangeArrowheads="1"/>
          </p:cNvSpPr>
          <p:nvPr/>
        </p:nvSpPr>
        <p:spPr bwMode="auto">
          <a:xfrm>
            <a:off x="1340287" y="2527385"/>
            <a:ext cx="373509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Cluster number 2 matched the concept of well-developed cities. </a:t>
            </a: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p:txBody>
      </p:sp>
      <p:sp>
        <p:nvSpPr>
          <p:cNvPr id="9" name="Rectangle 6">
            <a:extLst>
              <a:ext uri="{FF2B5EF4-FFF2-40B4-BE49-F238E27FC236}">
                <a16:creationId xmlns:a16="http://schemas.microsoft.com/office/drawing/2014/main" id="{A1E06DA5-A935-4798-8BF0-712579A220ED}"/>
              </a:ext>
            </a:extLst>
          </p:cNvPr>
          <p:cNvSpPr>
            <a:spLocks noChangeArrowheads="1"/>
          </p:cNvSpPr>
          <p:nvPr/>
        </p:nvSpPr>
        <p:spPr bwMode="auto">
          <a:xfrm>
            <a:off x="949535" y="5699538"/>
            <a:ext cx="1150372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That cluster was dominated in more than 90% by food, leisure, and stores venues. </a:t>
            </a:r>
          </a:p>
          <a:p>
            <a:pPr lvl="0" algn="just"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mj-lt"/>
            </a:endParaRPr>
          </a:p>
        </p:txBody>
      </p:sp>
      <p:pic>
        <p:nvPicPr>
          <p:cNvPr id="12" name="Imagen 3">
            <a:extLst>
              <a:ext uri="{FF2B5EF4-FFF2-40B4-BE49-F238E27FC236}">
                <a16:creationId xmlns:a16="http://schemas.microsoft.com/office/drawing/2014/main" id="{0AF8E817-A797-4B02-9313-4EA0281F74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99" t="26331" r="65395" b="46874"/>
          <a:stretch/>
        </p:blipFill>
        <p:spPr bwMode="auto">
          <a:xfrm>
            <a:off x="1788205" y="3423092"/>
            <a:ext cx="2839256" cy="1724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A2757-61A4-4F92-9C22-D88150416B0C}"/>
              </a:ext>
            </a:extLst>
          </p:cNvPr>
          <p:cNvSpPr>
            <a:spLocks noGrp="1"/>
          </p:cNvSpPr>
          <p:nvPr>
            <p:ph type="title"/>
          </p:nvPr>
        </p:nvSpPr>
        <p:spPr/>
        <p:txBody>
          <a:bodyPr/>
          <a:lstStyle/>
          <a:p>
            <a:r>
              <a:rPr lang="en-US" dirty="0"/>
              <a:t>conclusions</a:t>
            </a:r>
          </a:p>
        </p:txBody>
      </p:sp>
      <p:sp>
        <p:nvSpPr>
          <p:cNvPr id="6" name="Rectángulo 5">
            <a:extLst>
              <a:ext uri="{FF2B5EF4-FFF2-40B4-BE49-F238E27FC236}">
                <a16:creationId xmlns:a16="http://schemas.microsoft.com/office/drawing/2014/main" id="{D359317F-87C1-430D-859A-5C2F12ED2263}"/>
              </a:ext>
            </a:extLst>
          </p:cNvPr>
          <p:cNvSpPr/>
          <p:nvPr/>
        </p:nvSpPr>
        <p:spPr>
          <a:xfrm>
            <a:off x="1422393" y="1884098"/>
            <a:ext cx="9747355" cy="2246769"/>
          </a:xfrm>
          <a:prstGeom prst="rect">
            <a:avLst/>
          </a:prstGeom>
        </p:spPr>
        <p:txBody>
          <a:bodyPr wrap="square">
            <a:spAutoFit/>
          </a:bodyPr>
          <a:lstStyle/>
          <a:p>
            <a:r>
              <a:rPr lang="en-US" altLang="en-US" sz="2000" dirty="0">
                <a:ea typeface="Calibri" panose="020F0502020204030204" pitchFamily="34" charset="0"/>
                <a:cs typeface="Times New Roman" panose="02020603050405020304" pitchFamily="18" charset="0"/>
              </a:rPr>
              <a:t>I have built a model to cluster world cities according to the most common venues in them.</a:t>
            </a:r>
          </a:p>
          <a:p>
            <a:endParaRPr lang="en-US" altLang="en-US" sz="2000" dirty="0">
              <a:ea typeface="Calibri" panose="020F0502020204030204" pitchFamily="34" charset="0"/>
              <a:cs typeface="Times New Roman" panose="02020603050405020304" pitchFamily="18" charset="0"/>
            </a:endParaRPr>
          </a:p>
          <a:p>
            <a:r>
              <a:rPr lang="en-US" altLang="en-US" sz="2000" dirty="0">
                <a:ea typeface="Calibri" panose="020F0502020204030204" pitchFamily="34" charset="0"/>
                <a:cs typeface="Times New Roman" panose="02020603050405020304" pitchFamily="18" charset="0"/>
              </a:rPr>
              <a:t>It seems that, according to the Foursquare dataset, those venue categories are characteristics of a well-developed economies. </a:t>
            </a:r>
          </a:p>
          <a:p>
            <a:endParaRPr lang="en-US" sz="2000" dirty="0">
              <a:cs typeface="Times New Roman" panose="02020603050405020304" pitchFamily="18" charset="0"/>
            </a:endParaRPr>
          </a:p>
          <a:p>
            <a:r>
              <a:rPr lang="en-US" sz="2000" dirty="0">
                <a:cs typeface="Times New Roman" panose="02020603050405020304" pitchFamily="18" charset="0"/>
              </a:rPr>
              <a:t>There is space for improvement in the model, using more data and normalizing input data respect to population size.</a:t>
            </a:r>
            <a:endParaRPr lang="en-US" sz="2000" dirty="0"/>
          </a:p>
        </p:txBody>
      </p:sp>
      <p:sp>
        <p:nvSpPr>
          <p:cNvPr id="7" name="Rectángulo 6">
            <a:extLst>
              <a:ext uri="{FF2B5EF4-FFF2-40B4-BE49-F238E27FC236}">
                <a16:creationId xmlns:a16="http://schemas.microsoft.com/office/drawing/2014/main" id="{6E92528E-3051-4F5C-A605-C5BE9CB4AC73}"/>
              </a:ext>
            </a:extLst>
          </p:cNvPr>
          <p:cNvSpPr/>
          <p:nvPr/>
        </p:nvSpPr>
        <p:spPr>
          <a:xfrm>
            <a:off x="1451579" y="4155539"/>
            <a:ext cx="9718169" cy="1388457"/>
          </a:xfrm>
          <a:prstGeom prst="rect">
            <a:avLst/>
          </a:prstGeom>
        </p:spPr>
        <p:txBody>
          <a:bodyPr wrap="square">
            <a:spAutoFit/>
          </a:bodyPr>
          <a:lstStyle/>
          <a:p>
            <a:pPr algn="just">
              <a:lnSpc>
                <a:spcPct val="107000"/>
              </a:lnSpc>
              <a:spcAft>
                <a:spcPts val="0"/>
              </a:spcAft>
            </a:pPr>
            <a:r>
              <a:rPr lang="en-US" sz="2000" dirty="0">
                <a:latin typeface="+mj-lt"/>
                <a:ea typeface="Calibri" panose="020F0502020204030204" pitchFamily="34" charset="0"/>
                <a:cs typeface="Times New Roman" panose="02020603050405020304" pitchFamily="18" charset="0"/>
              </a:rPr>
              <a:t>Nowadays, the commerce and service venues have become an important part of a city development, and according to the results presented here their growth could be related to the definition of a healthy economy.</a:t>
            </a:r>
          </a:p>
          <a:p>
            <a:pPr algn="just">
              <a:lnSpc>
                <a:spcPct val="107000"/>
              </a:lnSpc>
              <a:spcAft>
                <a:spcPts val="0"/>
              </a:spcAft>
            </a:pPr>
            <a:r>
              <a:rPr lang="en-US" sz="2000" dirty="0">
                <a:latin typeface="+mj-lt"/>
                <a:ea typeface="Calibri" panose="020F0502020204030204" pitchFamily="34" charset="0"/>
                <a:cs typeface="Times New Roman" panose="02020603050405020304" pitchFamily="18" charset="0"/>
              </a:rPr>
              <a:t> </a:t>
            </a:r>
            <a:endParaRPr lang="en-US" sz="2000" dirty="0">
              <a:latin typeface="+mj-lt"/>
            </a:endParaRPr>
          </a:p>
        </p:txBody>
      </p:sp>
    </p:spTree>
    <p:extLst>
      <p:ext uri="{BB962C8B-B14F-4D97-AF65-F5344CB8AC3E}">
        <p14:creationId xmlns:p14="http://schemas.microsoft.com/office/powerpoint/2010/main" val="1452085619"/>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4979</TotalTime>
  <Words>544</Words>
  <Application>Microsoft Office PowerPoint</Application>
  <PresentationFormat>Panorámica</PresentationFormat>
  <Paragraphs>42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Gill Sans MT</vt:lpstr>
      <vt:lpstr>Galería</vt:lpstr>
      <vt:lpstr>Battle of World Capitals!!! </vt:lpstr>
      <vt:lpstr>Introduction</vt:lpstr>
      <vt:lpstr>Bussiness problem</vt:lpstr>
      <vt:lpstr>Data source</vt:lpstr>
      <vt:lpstr>MEthodology</vt:lpstr>
      <vt:lpstr>Machine-learning clustering</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maninaction maninaction</dc:creator>
  <cp:lastModifiedBy>maninaction maninaction</cp:lastModifiedBy>
  <cp:revision>59</cp:revision>
  <dcterms:created xsi:type="dcterms:W3CDTF">2020-04-18T00:30:32Z</dcterms:created>
  <dcterms:modified xsi:type="dcterms:W3CDTF">2020-04-22T00:32:50Z</dcterms:modified>
</cp:coreProperties>
</file>