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334" r:id="rId4"/>
    <p:sldId id="370" r:id="rId5"/>
    <p:sldId id="371" r:id="rId6"/>
    <p:sldId id="356" r:id="rId7"/>
    <p:sldId id="373" r:id="rId8"/>
    <p:sldId id="372" r:id="rId9"/>
    <p:sldId id="375" r:id="rId10"/>
    <p:sldId id="376" r:id="rId11"/>
    <p:sldId id="360" r:id="rId12"/>
    <p:sldId id="377" r:id="rId13"/>
    <p:sldId id="383" r:id="rId14"/>
    <p:sldId id="380" r:id="rId15"/>
    <p:sldId id="382" r:id="rId16"/>
    <p:sldId id="384" r:id="rId17"/>
    <p:sldId id="386" r:id="rId18"/>
    <p:sldId id="387" r:id="rId19"/>
    <p:sldId id="389" r:id="rId20"/>
    <p:sldId id="394" r:id="rId21"/>
    <p:sldId id="395" r:id="rId22"/>
    <p:sldId id="396" r:id="rId23"/>
    <p:sldId id="397" r:id="rId24"/>
    <p:sldId id="398" r:id="rId25"/>
    <p:sldId id="400" r:id="rId26"/>
    <p:sldId id="368" r:id="rId27"/>
    <p:sldId id="293" r:id="rId28"/>
    <p:sldId id="327" r:id="rId29"/>
    <p:sldId id="304" r:id="rId30"/>
    <p:sldId id="401" r:id="rId31"/>
    <p:sldId id="402" r:id="rId32"/>
    <p:sldId id="278" r:id="rId33"/>
    <p:sldId id="322" r:id="rId34"/>
  </p:sldIdLst>
  <p:sldSz cx="9144000" cy="6858000" type="screen4x3"/>
  <p:notesSz cx="9939338" cy="6805613"/>
  <p:embeddedFontLst>
    <p:embeddedFont>
      <p:font typeface="나눔고딕" panose="020B0600000101010101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  <p15:guide id="17" orient="horz" pos="1658">
          <p15:clr>
            <a:srgbClr val="A4A3A4"/>
          </p15:clr>
        </p15:guide>
        <p15:guide id="18" pos="5534">
          <p15:clr>
            <a:srgbClr val="A4A3A4"/>
          </p15:clr>
        </p15:guide>
        <p15:guide id="19" pos="4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2144">
          <p15:clr>
            <a:srgbClr val="A4A3A4"/>
          </p15:clr>
        </p15:guide>
        <p15:guide id="4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47B0FF"/>
    <a:srgbClr val="063656"/>
    <a:srgbClr val="8DBDF7"/>
    <a:srgbClr val="1D314E"/>
    <a:srgbClr val="3D3C3E"/>
    <a:srgbClr val="569CF0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88829" autoAdjust="0"/>
  </p:normalViewPr>
  <p:slideViewPr>
    <p:cSldViewPr snapToGrid="0">
      <p:cViewPr varScale="1">
        <p:scale>
          <a:sx n="103" d="100"/>
          <a:sy n="103" d="100"/>
        </p:scale>
        <p:origin x="2154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  <p:guide orient="horz" pos="1658"/>
        <p:guide pos="5534"/>
        <p:guide pos="44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-2046" y="-108"/>
      </p:cViewPr>
      <p:guideLst>
        <p:guide orient="horz" pos="3131"/>
        <p:guide pos="2144"/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2015-08-05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분석이 상대적으로 어렵다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성대 소리 기반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ex) MFCC, FRMS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200" dirty="0" smtClean="0"/>
              <a:t>=====================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분석이 상대적으로 쉽다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청감도</a:t>
            </a:r>
            <a:r>
              <a:rPr lang="ko-KR" altLang="en-US" sz="1200" dirty="0" smtClean="0">
                <a:sym typeface="Wingdings" panose="05000000000000000000" pitchFamily="2" charset="2"/>
              </a:rPr>
              <a:t> 기반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에너지의 통계적 분포에 의한 감정분석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- ex) PLP(perceptual linear prediction)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0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6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05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6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52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4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0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24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554591"/>
            <a:ext cx="8912946" cy="2756251"/>
          </a:xfrm>
        </p:spPr>
        <p:txBody>
          <a:bodyPr anchor="t">
            <a:noAutofit/>
          </a:bodyPr>
          <a:lstStyle/>
          <a:p>
            <a:pPr algn="r"/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STT, SVM</a:t>
            </a: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을 이용한 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청각장애인용 통화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SW</a:t>
            </a: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개발</a:t>
            </a:r>
            <a:endParaRPr lang="ko-KR" altLang="en-US" sz="2800" b="1" spc="-2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130" y="4848229"/>
            <a:ext cx="2160240" cy="1672212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2015. 05 - 07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수원 멤버십 창의과제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작성자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:  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최환종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(PL)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안중환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25-1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정다비치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4743" y="48885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4743" y="520285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4743" y="551718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743" y="58315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4742" y="614584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743" y="644352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43" y="3129321"/>
            <a:ext cx="908911" cy="15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24" y="2282794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44443" y="4775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</a:t>
            </a:r>
            <a:r>
              <a:rPr lang="ko-KR" altLang="en-US" dirty="0"/>
              <a:t>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209800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■ Google STT </a:t>
            </a:r>
            <a:r>
              <a:rPr lang="ko-KR" altLang="en-US" dirty="0" smtClean="0"/>
              <a:t>엔진 사용</a:t>
            </a:r>
            <a:endParaRPr lang="en-US" altLang="ko-KR" dirty="0" smtClean="0"/>
          </a:p>
          <a:p>
            <a:r>
              <a:rPr lang="en-US" altLang="ko-KR" dirty="0" smtClean="0"/>
              <a:t>  - 1</a:t>
            </a:r>
            <a:r>
              <a:rPr lang="ko-KR" altLang="en-US" dirty="0" smtClean="0"/>
              <a:t>차 음성 분석</a:t>
            </a:r>
            <a:endParaRPr lang="en-US" altLang="ko-KR" dirty="0" smtClean="0"/>
          </a:p>
          <a:p>
            <a:r>
              <a:rPr lang="en-US" altLang="ko-KR" dirty="0" smtClean="0"/>
              <a:t>  - 2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학습데이터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96900" y="2108200"/>
            <a:ext cx="25273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124200" y="3340100"/>
            <a:ext cx="673100" cy="11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14800" y="3410129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안정적인 통신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컨넥션</a:t>
            </a:r>
            <a:r>
              <a:rPr lang="ko-KR" altLang="en-US" dirty="0" smtClean="0"/>
              <a:t> 관리</a:t>
            </a:r>
            <a:endParaRPr lang="en-US" altLang="ko-KR" dirty="0" smtClean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24403" y="14931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개발 목표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STT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전화음성을 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전송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8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993900"/>
            <a:ext cx="449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음성을 분석하는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가지 기법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2552700"/>
            <a:ext cx="83567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피치적 특성       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음성신호의 최대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최소가 나타나는 부분을 분석</a:t>
            </a:r>
            <a:r>
              <a:rPr lang="en-US" altLang="ko-KR" sz="20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에너지 특징 분석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진폭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주파수의 세기에 의한 주파수영역 분석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		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4400" y="3415109"/>
            <a:ext cx="8044042" cy="750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세부 개발 목표 </a:t>
            </a:r>
            <a:r>
              <a:rPr lang="en-US" altLang="ko-KR" sz="2000" b="1" dirty="0" smtClean="0">
                <a:latin typeface="+mj-ea"/>
                <a:ea typeface="+mj-ea"/>
              </a:rPr>
              <a:t>2 – </a:t>
            </a:r>
            <a:r>
              <a:rPr lang="ko-KR" altLang="en-US" sz="2000" b="1" dirty="0" smtClean="0">
                <a:latin typeface="+mj-ea"/>
                <a:ea typeface="+mj-ea"/>
              </a:rPr>
              <a:t>에너지의 통계적 분포</a:t>
            </a:r>
            <a:r>
              <a:rPr lang="en-US" altLang="ko-KR" sz="2000" b="1" dirty="0" smtClean="0">
                <a:latin typeface="+mj-ea"/>
                <a:ea typeface="+mj-ea"/>
              </a:rPr>
              <a:t>(PLP)</a:t>
            </a:r>
            <a:r>
              <a:rPr lang="ko-KR" altLang="en-US" sz="2000" b="1" dirty="0" smtClean="0">
                <a:latin typeface="+mj-ea"/>
                <a:ea typeface="+mj-ea"/>
              </a:rPr>
              <a:t>를 이용한 지도학습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51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세부 개발 목표 </a:t>
            </a:r>
            <a:r>
              <a:rPr lang="en-US" altLang="ko-KR" sz="2000" b="1" dirty="0" smtClean="0">
                <a:latin typeface="+mj-ea"/>
                <a:ea typeface="+mj-ea"/>
              </a:rPr>
              <a:t>2 – </a:t>
            </a:r>
            <a:r>
              <a:rPr lang="ko-KR" altLang="en-US" sz="2000" b="1" dirty="0" smtClean="0">
                <a:latin typeface="+mj-ea"/>
                <a:ea typeface="+mj-ea"/>
              </a:rPr>
              <a:t>에너지의 통계적 분포</a:t>
            </a:r>
            <a:r>
              <a:rPr lang="en-US" altLang="ko-KR" sz="2000" b="1" dirty="0" smtClean="0">
                <a:latin typeface="+mj-ea"/>
                <a:ea typeface="+mj-ea"/>
              </a:rPr>
              <a:t>(PLP)</a:t>
            </a:r>
            <a:r>
              <a:rPr lang="ko-KR" altLang="en-US" sz="2000" b="1" dirty="0" smtClean="0">
                <a:latin typeface="+mj-ea"/>
                <a:ea typeface="+mj-ea"/>
              </a:rPr>
              <a:t>를 이용한 지도학습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55543" y="2455565"/>
            <a:ext cx="7123257" cy="3488035"/>
            <a:chOff x="323850" y="1341438"/>
            <a:chExt cx="9036050" cy="4211637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733800"/>
              <a:ext cx="3060700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3733800"/>
              <a:ext cx="12747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038" y="3984625"/>
              <a:ext cx="14620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341438"/>
              <a:ext cx="1482725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488" y="4013200"/>
              <a:ext cx="6096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7524748" y="3646384"/>
              <a:ext cx="1835152" cy="820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1200" dirty="0">
                  <a:ea typeface="굴림" pitchFamily="50" charset="-127"/>
                </a:rPr>
                <a:t>Recognized emotions</a:t>
              </a:r>
              <a:endParaRPr kumimoji="0" lang="ko-KR" altLang="en-US" sz="1200" dirty="0">
                <a:ea typeface="굴림" pitchFamily="50" charset="-127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1932852" y="4597401"/>
              <a:ext cx="1237681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PLP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7182224" y="4437063"/>
              <a:ext cx="1593094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SVM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888" y="3284538"/>
              <a:ext cx="863600" cy="226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>
              <a:spLocks noChangeArrowheads="1"/>
            </p:cNvSpPr>
            <p:nvPr/>
          </p:nvSpPr>
          <p:spPr bwMode="auto">
            <a:xfrm>
              <a:off x="1871663" y="3760788"/>
              <a:ext cx="1152525" cy="792162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1" name="직사각형 20"/>
            <p:cNvSpPr>
              <a:spLocks noChangeArrowheads="1"/>
            </p:cNvSpPr>
            <p:nvPr/>
          </p:nvSpPr>
          <p:spPr bwMode="auto">
            <a:xfrm>
              <a:off x="6100763" y="2312988"/>
              <a:ext cx="884237" cy="704850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2" name="직사각형 21"/>
            <p:cNvSpPr>
              <a:spLocks noChangeArrowheads="1"/>
            </p:cNvSpPr>
            <p:nvPr/>
          </p:nvSpPr>
          <p:spPr bwMode="auto">
            <a:xfrm>
              <a:off x="6094413" y="3284538"/>
              <a:ext cx="846137" cy="2268537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7019925" y="2611438"/>
              <a:ext cx="1116010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PLP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6926902" y="1604034"/>
              <a:ext cx="2339975" cy="410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900" dirty="0">
                  <a:ea typeface="굴림" pitchFamily="50" charset="-127"/>
                </a:rPr>
                <a:t>Testing acoustic files</a:t>
              </a:r>
              <a:endParaRPr kumimoji="0" lang="ko-KR" altLang="en-US" sz="900" dirty="0">
                <a:ea typeface="굴림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14400" y="19939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음성 지도학습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21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5770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음성 지도학습</a:t>
            </a:r>
            <a:r>
              <a:rPr lang="en-US" altLang="ko-KR" sz="2400" b="1" dirty="0" smtClean="0"/>
              <a:t>(Supervised Learning)</a:t>
            </a:r>
            <a:endParaRPr lang="ko-KR" alt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865042" y="3009900"/>
            <a:ext cx="1547958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샘플데이터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65714" y="3009900"/>
            <a:ext cx="2995127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81640" y="3009900"/>
            <a:ext cx="1967059" cy="431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Set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" idx="3"/>
            <a:endCxn id="26" idx="1"/>
          </p:cNvCxnSpPr>
          <p:nvPr/>
        </p:nvCxnSpPr>
        <p:spPr>
          <a:xfrm>
            <a:off x="2413000" y="3225800"/>
            <a:ext cx="852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8" idx="1"/>
          </p:cNvCxnSpPr>
          <p:nvPr/>
        </p:nvCxnSpPr>
        <p:spPr>
          <a:xfrm>
            <a:off x="6260841" y="3225800"/>
            <a:ext cx="4207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6" idx="2"/>
            <a:endCxn id="48" idx="0"/>
          </p:cNvCxnSpPr>
          <p:nvPr/>
        </p:nvCxnSpPr>
        <p:spPr>
          <a:xfrm rot="5400000">
            <a:off x="4202865" y="3998887"/>
            <a:ext cx="1117600" cy="3226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49300" y="4559300"/>
            <a:ext cx="8021503" cy="1587500"/>
          </a:xfrm>
          <a:prstGeom prst="rect">
            <a:avLst/>
          </a:prstGeom>
          <a:noFill/>
          <a:ln>
            <a:solidFill>
              <a:srgbClr val="08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62732" y="5111889"/>
            <a:ext cx="1154258" cy="51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신호추출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442283" y="5111889"/>
            <a:ext cx="1357458" cy="51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FFT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079512" y="5111889"/>
            <a:ext cx="1529977" cy="51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정규화</a:t>
            </a:r>
            <a:r>
              <a:rPr lang="en-US" altLang="ko-KR" dirty="0" smtClean="0"/>
              <a:t>&amp;</a:t>
            </a:r>
          </a:p>
          <a:p>
            <a:pPr algn="ctr"/>
            <a:r>
              <a:rPr lang="en-US" altLang="ko-KR" dirty="0" smtClean="0"/>
              <a:t>PLP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850791" y="5111889"/>
            <a:ext cx="1336359" cy="51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Scaling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</a:p>
          <a:p>
            <a:pPr algn="ctr"/>
            <a:r>
              <a:rPr lang="ko-KR" altLang="en-US" dirty="0" smtClean="0"/>
              <a:t>고정 분할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74791" y="5111889"/>
            <a:ext cx="1269997" cy="51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감정자질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50" idx="3"/>
            <a:endCxn id="51" idx="1"/>
          </p:cNvCxnSpPr>
          <p:nvPr/>
        </p:nvCxnSpPr>
        <p:spPr>
          <a:xfrm>
            <a:off x="2116990" y="5370489"/>
            <a:ext cx="325293" cy="0"/>
          </a:xfrm>
          <a:prstGeom prst="straightConnector1">
            <a:avLst/>
          </a:prstGeom>
          <a:ln>
            <a:solidFill>
              <a:srgbClr val="0636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1" idx="3"/>
            <a:endCxn id="52" idx="1"/>
          </p:cNvCxnSpPr>
          <p:nvPr/>
        </p:nvCxnSpPr>
        <p:spPr>
          <a:xfrm>
            <a:off x="3799741" y="5370489"/>
            <a:ext cx="279771" cy="0"/>
          </a:xfrm>
          <a:prstGeom prst="straightConnector1">
            <a:avLst/>
          </a:prstGeom>
          <a:ln>
            <a:solidFill>
              <a:srgbClr val="0636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3"/>
            <a:endCxn id="53" idx="1"/>
          </p:cNvCxnSpPr>
          <p:nvPr/>
        </p:nvCxnSpPr>
        <p:spPr>
          <a:xfrm>
            <a:off x="5609489" y="5370489"/>
            <a:ext cx="241302" cy="0"/>
          </a:xfrm>
          <a:prstGeom prst="straightConnector1">
            <a:avLst/>
          </a:prstGeom>
          <a:ln>
            <a:solidFill>
              <a:srgbClr val="0636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>
            <a:off x="7187150" y="5370489"/>
            <a:ext cx="187641" cy="0"/>
          </a:xfrm>
          <a:prstGeom prst="straightConnector1">
            <a:avLst/>
          </a:prstGeom>
          <a:ln>
            <a:solidFill>
              <a:srgbClr val="0636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음성 지도학습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28700" y="2552700"/>
            <a:ext cx="30299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j-lt"/>
                <a:sym typeface="Wingdings" panose="05000000000000000000" pitchFamily="2" charset="2"/>
              </a:rPr>
              <a:t>감정의 분류</a:t>
            </a:r>
            <a:endParaRPr lang="en-US" altLang="ko-KR" sz="2000" b="1" dirty="0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 1) </a:t>
            </a:r>
            <a:r>
              <a:rPr lang="ko-KR" altLang="en-US" dirty="0" smtClean="0">
                <a:latin typeface="+mj-lt"/>
                <a:sym typeface="Wingdings" panose="05000000000000000000" pitchFamily="2" charset="2"/>
              </a:rPr>
              <a:t>기쁨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(Happiness)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  2) </a:t>
            </a:r>
            <a:r>
              <a:rPr lang="ko-KR" altLang="en-US" dirty="0" smtClean="0">
                <a:latin typeface="+mj-lt"/>
                <a:sym typeface="Wingdings" panose="05000000000000000000" pitchFamily="2" charset="2"/>
              </a:rPr>
              <a:t>슬픔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(Sadness)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  3) </a:t>
            </a:r>
            <a:r>
              <a:rPr lang="ko-KR" altLang="en-US" dirty="0" smtClean="0">
                <a:latin typeface="+mj-lt"/>
                <a:sym typeface="Wingdings" panose="05000000000000000000" pitchFamily="2" charset="2"/>
              </a:rPr>
              <a:t>화남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(Anger)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  4) </a:t>
            </a:r>
            <a:r>
              <a:rPr lang="ko-KR" altLang="en-US" dirty="0" smtClean="0">
                <a:latin typeface="+mj-lt"/>
                <a:sym typeface="Wingdings" panose="05000000000000000000" pitchFamily="2" charset="2"/>
              </a:rPr>
              <a:t>보통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(Neutrality)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  <a:sym typeface="Wingdings" panose="05000000000000000000" pitchFamily="2" charset="2"/>
              </a:rPr>
              <a:t># 4</a:t>
            </a:r>
            <a:r>
              <a:rPr lang="ko-KR" altLang="en-US" sz="2000" b="1" dirty="0" smtClean="0">
                <a:latin typeface="+mj-lt"/>
                <a:sym typeface="Wingdings" panose="05000000000000000000" pitchFamily="2" charset="2"/>
              </a:rPr>
              <a:t>가지 </a:t>
            </a:r>
            <a:r>
              <a:rPr lang="en-US" altLang="ko-KR" sz="2000" b="1" dirty="0" smtClean="0">
                <a:latin typeface="+mj-lt"/>
                <a:sym typeface="Wingdings" panose="05000000000000000000" pitchFamily="2" charset="2"/>
              </a:rPr>
              <a:t>Label</a:t>
            </a:r>
            <a:r>
              <a:rPr lang="ko-KR" altLang="en-US" sz="2000" b="1" dirty="0" smtClean="0">
                <a:latin typeface="+mj-lt"/>
                <a:sym typeface="Wingdings" panose="05000000000000000000" pitchFamily="2" charset="2"/>
              </a:rPr>
              <a:t>으로 분류 </a:t>
            </a:r>
            <a:endParaRPr lang="en-US" altLang="ko-KR" sz="2000" b="1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12255" y="2082800"/>
            <a:ext cx="3763345" cy="3334595"/>
          </a:xfrm>
          <a:prstGeom prst="rect">
            <a:avLst/>
          </a:prstGeom>
          <a:solidFill>
            <a:srgbClr val="6C7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76">
              <a:solidFill>
                <a:prstClr val="white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82032" y="2239254"/>
            <a:ext cx="3240264" cy="3098007"/>
            <a:chOff x="2495268" y="1625860"/>
            <a:chExt cx="4217332" cy="4091657"/>
          </a:xfrm>
        </p:grpSpPr>
        <p:grpSp>
          <p:nvGrpSpPr>
            <p:cNvPr id="55" name="그룹 54"/>
            <p:cNvGrpSpPr/>
            <p:nvPr/>
          </p:nvGrpSpPr>
          <p:grpSpPr>
            <a:xfrm>
              <a:off x="2495268" y="1625860"/>
              <a:ext cx="4217332" cy="4091657"/>
              <a:chOff x="3327023" y="1063286"/>
              <a:chExt cx="5623109" cy="5455542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3327023" y="1063286"/>
                <a:ext cx="5563795" cy="5455542"/>
                <a:chOff x="6411697" y="1341216"/>
                <a:chExt cx="6184174" cy="6063850"/>
              </a:xfrm>
            </p:grpSpPr>
            <p:sp>
              <p:nvSpPr>
                <p:cNvPr id="71" name="육각형 70"/>
                <p:cNvSpPr/>
                <p:nvPr/>
              </p:nvSpPr>
              <p:spPr>
                <a:xfrm rot="5400000">
                  <a:off x="7291658" y="1498275"/>
                  <a:ext cx="2277347" cy="1963230"/>
                </a:xfrm>
                <a:prstGeom prst="hexag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육각형 71"/>
                <p:cNvSpPr/>
                <p:nvPr/>
              </p:nvSpPr>
              <p:spPr>
                <a:xfrm rot="5400000">
                  <a:off x="9414876" y="1515154"/>
                  <a:ext cx="2277347" cy="1963230"/>
                </a:xfrm>
                <a:prstGeom prst="hexag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육각형 72"/>
                <p:cNvSpPr/>
                <p:nvPr/>
              </p:nvSpPr>
              <p:spPr>
                <a:xfrm rot="5400000">
                  <a:off x="8345050" y="3395708"/>
                  <a:ext cx="2277347" cy="19632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육각형 73"/>
                <p:cNvSpPr/>
                <p:nvPr/>
              </p:nvSpPr>
              <p:spPr>
                <a:xfrm rot="5400000">
                  <a:off x="6254638" y="3406761"/>
                  <a:ext cx="2277347" cy="1963230"/>
                </a:xfrm>
                <a:prstGeom prst="hexag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육각형 74"/>
                <p:cNvSpPr/>
                <p:nvPr/>
              </p:nvSpPr>
              <p:spPr>
                <a:xfrm rot="5400000">
                  <a:off x="10475582" y="3403920"/>
                  <a:ext cx="2277347" cy="1963231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육각형 75"/>
                <p:cNvSpPr/>
                <p:nvPr/>
              </p:nvSpPr>
              <p:spPr>
                <a:xfrm rot="5400000">
                  <a:off x="9411571" y="5267452"/>
                  <a:ext cx="2277347" cy="19632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육각형 76"/>
                <p:cNvSpPr/>
                <p:nvPr/>
              </p:nvSpPr>
              <p:spPr>
                <a:xfrm rot="5400000">
                  <a:off x="7287848" y="5284778"/>
                  <a:ext cx="2277346" cy="19632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76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6377459" y="1748183"/>
                <a:ext cx="1413973" cy="76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노(怒)</a:t>
                </a:r>
                <a:endParaRPr lang="en-US" altLang="ko-KR" sz="1512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</a:endParaRPr>
              </a:p>
              <a:p>
                <a:pPr algn="ctr"/>
                <a:endParaRPr lang="ko-KR" altLang="en-US" sz="1417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16384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15314" y="3467472"/>
                <a:ext cx="1413973" cy="45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애(哀)</a:t>
                </a:r>
                <a:endParaRPr lang="ko-KR" altLang="en-US" sz="1417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16384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433732" y="3467472"/>
                <a:ext cx="1413973" cy="45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ko-KR" altLang="en-US" sz="1512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락</a:t>
                </a:r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(樂)</a:t>
                </a:r>
                <a:endParaRPr lang="ko-KR" altLang="en-US" sz="1417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16384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36159" y="3496119"/>
                <a:ext cx="1413973" cy="45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애(愛) </a:t>
                </a:r>
                <a:endParaRPr lang="en-US" altLang="ko-KR" sz="1512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87130" y="2164891"/>
                <a:ext cx="1757225" cy="3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92" b="1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E7E6E6">
                        <a:lumMod val="25000"/>
                      </a:srgbClr>
                    </a:solidFill>
                  </a:rPr>
                  <a:t>기쁨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336082" y="3882820"/>
                <a:ext cx="1757225" cy="3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92" b="1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E7E6E6">
                        <a:lumMod val="25000"/>
                      </a:srgbClr>
                    </a:solidFill>
                  </a:rPr>
                  <a:t>슬픔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62940" y="1735362"/>
                <a:ext cx="1413973" cy="45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ko-KR" altLang="en-US" sz="1512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희</a:t>
                </a:r>
                <a:r>
                  <a:rPr lang="ko-KR" altLang="en-US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(</a:t>
                </a:r>
                <a:r>
                  <a:rPr lang="ko-KR" altLang="en-US" sz="1512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喜</a:t>
                </a:r>
                <a:r>
                  <a:rPr lang="en-US" altLang="ko-KR" sz="1512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</a:rPr>
                  <a:t>)</a:t>
                </a: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3470925" y="4643844"/>
              <a:ext cx="823125" cy="374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701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</a:rPr>
                <a:t>오(惡)</a:t>
              </a:r>
              <a:endParaRPr lang="en-US" altLang="ko-KR" sz="17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49852" y="4643844"/>
              <a:ext cx="823125" cy="374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701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</a:rPr>
                <a:t>욕(欲)</a:t>
              </a:r>
              <a:endParaRPr lang="en-US" altLang="ko-KR" sz="17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00680" y="3768720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즐거움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54375" y="2441888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노여움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89944" y="4956951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미움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28843" y="4956951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욕심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40771" y="3768720"/>
              <a:ext cx="1317919" cy="2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92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7E6E6">
                      <a:lumMod val="25000"/>
                    </a:srgbClr>
                  </a:solidFill>
                </a:rPr>
                <a:t>사랑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37033" y="54991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가지 감정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5599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EMO-DB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Sample </a:t>
            </a:r>
            <a:r>
              <a:rPr lang="ko-KR" altLang="en-US" sz="2400" b="1" dirty="0" smtClean="0"/>
              <a:t>음성 </a:t>
            </a:r>
            <a:r>
              <a:rPr lang="en-US" altLang="ko-KR" sz="2400" b="1" dirty="0" smtClean="0"/>
              <a:t>200</a:t>
            </a:r>
            <a:r>
              <a:rPr lang="ko-KR" altLang="en-US" sz="2400" b="1" dirty="0" smtClean="0"/>
              <a:t>개 </a:t>
            </a:r>
            <a:endParaRPr lang="en-US" altLang="ko-KR" sz="2400" b="1" dirty="0" smtClean="0"/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SVM base Line </a:t>
            </a:r>
            <a:r>
              <a:rPr lang="ko-KR" altLang="en-US" sz="2400" b="1" dirty="0" smtClean="0"/>
              <a:t>학습 데이터로 사용</a:t>
            </a:r>
            <a:endParaRPr lang="ko-KR" altLang="en-U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47" y="2824897"/>
            <a:ext cx="6441331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43140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전처리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1) FFT</a:t>
            </a:r>
            <a:r>
              <a:rPr lang="ko-KR" altLang="en-US" sz="2400" b="1" dirty="0" smtClean="0"/>
              <a:t>변환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2) PLP</a:t>
            </a:r>
            <a:r>
              <a:rPr lang="ko-KR" altLang="en-US" sz="2400" b="1" dirty="0" smtClean="0"/>
              <a:t>변환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3) </a:t>
            </a:r>
            <a:r>
              <a:rPr lang="ko-KR" altLang="en-US" sz="2400" b="1" dirty="0" smtClean="0"/>
              <a:t>정규화</a:t>
            </a:r>
            <a:r>
              <a:rPr lang="en-US" altLang="ko-KR" sz="2400" b="1" dirty="0" smtClean="0"/>
              <a:t>&amp;</a:t>
            </a:r>
            <a:r>
              <a:rPr lang="ko-KR" altLang="en-US" sz="2400" b="1" dirty="0" smtClean="0"/>
              <a:t>스케일링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4) </a:t>
            </a:r>
            <a:r>
              <a:rPr lang="ko-KR" altLang="en-US" sz="2400" b="1" dirty="0" smtClean="0"/>
              <a:t>고정 분할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5) </a:t>
            </a:r>
            <a:r>
              <a:rPr lang="ko-KR" altLang="en-US" sz="2400" b="1" dirty="0" smtClean="0"/>
              <a:t>감정 자질 에너지 값 추출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07" y="2278192"/>
            <a:ext cx="3339536" cy="129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27700" y="4064000"/>
            <a:ext cx="3410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2-1) </a:t>
            </a:r>
            <a:r>
              <a:rPr lang="ko-KR" altLang="en-US" dirty="0" smtClean="0"/>
              <a:t>저주파 스케일링</a:t>
            </a:r>
            <a:endParaRPr lang="en-US" altLang="ko-KR" dirty="0" smtClean="0"/>
          </a:p>
          <a:p>
            <a:r>
              <a:rPr lang="en-US" altLang="ko-KR" dirty="0" smtClean="0"/>
              <a:t>2-2) </a:t>
            </a:r>
            <a:r>
              <a:rPr lang="ko-KR" altLang="en-US" dirty="0" smtClean="0"/>
              <a:t>고주파 증폭</a:t>
            </a:r>
            <a:endParaRPr lang="en-US" altLang="ko-KR" dirty="0" smtClean="0"/>
          </a:p>
          <a:p>
            <a:r>
              <a:rPr lang="en-US" altLang="ko-KR" dirty="0" smtClean="0"/>
              <a:t>2-3) Power</a:t>
            </a:r>
            <a:r>
              <a:rPr lang="ko-KR" altLang="en-US" dirty="0" smtClean="0"/>
              <a:t>를 얻기 위한 전처리</a:t>
            </a:r>
            <a:endParaRPr lang="ko-KR" altLang="en-US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2921000" y="2971800"/>
            <a:ext cx="2463800" cy="360928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84800" y="1993900"/>
            <a:ext cx="3702777" cy="35941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4368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3. Training Set</a:t>
            </a:r>
            <a:r>
              <a:rPr lang="ko-KR" altLang="en-US" sz="2400" b="1" dirty="0" smtClean="0"/>
              <a:t>생성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- Index 16</a:t>
            </a:r>
            <a:r>
              <a:rPr lang="ko-KR" altLang="en-US" sz="2400" b="1" dirty="0" smtClean="0"/>
              <a:t>개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 6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개로 확정</a:t>
            </a:r>
            <a:endParaRPr lang="ko-KR" alt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565656" y="2933700"/>
            <a:ext cx="1233514" cy="176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Set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Label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Index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Value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20601" y="2924369"/>
            <a:ext cx="6150201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3 -&gt; [ (1:0.2325), (2:0.1655), (3:0.1956), (</a:t>
            </a:r>
            <a:r>
              <a:rPr lang="en-US" altLang="ko-KR" sz="1400" dirty="0"/>
              <a:t>4:0.1352) , </a:t>
            </a:r>
            <a:r>
              <a:rPr lang="en-US" altLang="ko-KR" sz="1400" dirty="0" smtClean="0"/>
              <a:t>(5:0.1252)</a:t>
            </a:r>
            <a:r>
              <a:rPr lang="en-US" altLang="ko-KR" sz="1400" dirty="0"/>
              <a:t> , </a:t>
            </a:r>
            <a:r>
              <a:rPr lang="en-US" altLang="ko-KR" sz="1400" dirty="0" smtClean="0"/>
              <a:t>(6:0.0852)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2606995" y="3014341"/>
            <a:ext cx="268170" cy="2812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7" idx="3"/>
          </p:cNvCxnSpPr>
          <p:nvPr/>
        </p:nvCxnSpPr>
        <p:spPr>
          <a:xfrm flipV="1">
            <a:off x="1615531" y="3254388"/>
            <a:ext cx="1030737" cy="5570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줄무늬가 있는 오른쪽 화살표 2"/>
          <p:cNvSpPr/>
          <p:nvPr/>
        </p:nvSpPr>
        <p:spPr>
          <a:xfrm>
            <a:off x="1952102" y="3605333"/>
            <a:ext cx="574416" cy="7634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49675" y="2797368"/>
            <a:ext cx="6311912" cy="3575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20600" y="3525354"/>
            <a:ext cx="6150201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1 -&gt; [ (1:0.5425), (2:0.1255), (3:0.0856), (4:0.0752</a:t>
            </a:r>
            <a:r>
              <a:rPr lang="en-US" altLang="ko-KR" sz="1400" dirty="0"/>
              <a:t>) , </a:t>
            </a:r>
            <a:r>
              <a:rPr lang="en-US" altLang="ko-KR" sz="1400" dirty="0" smtClean="0"/>
              <a:t>(5:0.0652)</a:t>
            </a:r>
            <a:r>
              <a:rPr lang="en-US" altLang="ko-KR" sz="1400" dirty="0"/>
              <a:t> , </a:t>
            </a:r>
            <a:r>
              <a:rPr lang="en-US" altLang="ko-KR" sz="1400" dirty="0" smtClean="0"/>
              <a:t>(6:0.0852)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620600" y="4126339"/>
            <a:ext cx="6150201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2 -&gt; [ (1:0.3325), (2:0.3645), (3:0.1356), (4:0.1042</a:t>
            </a:r>
            <a:r>
              <a:rPr lang="en-US" altLang="ko-KR" sz="1400" dirty="0"/>
              <a:t>) , </a:t>
            </a:r>
            <a:r>
              <a:rPr lang="en-US" altLang="ko-KR" sz="1400" dirty="0" smtClean="0"/>
              <a:t>(5:0.0952)</a:t>
            </a:r>
            <a:r>
              <a:rPr lang="en-US" altLang="ko-KR" sz="1400" dirty="0"/>
              <a:t> , </a:t>
            </a:r>
            <a:r>
              <a:rPr lang="en-US" altLang="ko-KR" sz="1400" dirty="0" smtClean="0"/>
              <a:t>(6:0.0852)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630530" y="4699000"/>
            <a:ext cx="6150201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4 -&gt; [ (1:0.1975), (2:0.1645), (3:0.1956), (4:0.2352</a:t>
            </a:r>
            <a:r>
              <a:rPr lang="en-US" altLang="ko-KR" sz="1400" dirty="0"/>
              <a:t>) , </a:t>
            </a:r>
            <a:r>
              <a:rPr lang="en-US" altLang="ko-KR" sz="1400" dirty="0" smtClean="0"/>
              <a:t>(5:0.0452)</a:t>
            </a:r>
            <a:r>
              <a:rPr lang="en-US" altLang="ko-KR" sz="1400" dirty="0"/>
              <a:t> , </a:t>
            </a:r>
            <a:r>
              <a:rPr lang="en-US" altLang="ko-KR" sz="1400" dirty="0" smtClean="0"/>
              <a:t>(6:0.0322)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3149721" y="3027104"/>
            <a:ext cx="268170" cy="2812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endCxn id="29" idx="3"/>
          </p:cNvCxnSpPr>
          <p:nvPr/>
        </p:nvCxnSpPr>
        <p:spPr>
          <a:xfrm flipV="1">
            <a:off x="1592374" y="3267151"/>
            <a:ext cx="1596620" cy="9407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417891" y="2990176"/>
            <a:ext cx="593889" cy="3181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3"/>
          </p:cNvCxnSpPr>
          <p:nvPr/>
        </p:nvCxnSpPr>
        <p:spPr>
          <a:xfrm flipV="1">
            <a:off x="1592374" y="3261743"/>
            <a:ext cx="1912490" cy="12762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391876" y="5902412"/>
            <a:ext cx="186613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391876" y="5641730"/>
            <a:ext cx="186613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391876" y="5360115"/>
            <a:ext cx="186613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679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완성된 </a:t>
            </a:r>
            <a:r>
              <a:rPr lang="en-US" altLang="ko-KR" sz="2400" b="1" dirty="0" smtClean="0"/>
              <a:t>Set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List</a:t>
            </a:r>
            <a:r>
              <a:rPr lang="ko-KR" altLang="en-US" sz="2400" b="1" dirty="0" smtClean="0"/>
              <a:t>를 </a:t>
            </a:r>
            <a:r>
              <a:rPr lang="en-US" altLang="ko-KR" sz="2400" b="1" dirty="0" smtClean="0"/>
              <a:t>Train</a:t>
            </a:r>
            <a:r>
              <a:rPr lang="ko-KR" altLang="en-US" sz="2400" b="1" dirty="0" smtClean="0"/>
              <a:t>시켜 </a:t>
            </a:r>
            <a:r>
              <a:rPr lang="en-US" altLang="ko-KR" sz="2400" b="1" dirty="0" smtClean="0"/>
              <a:t>Model</a:t>
            </a:r>
            <a:r>
              <a:rPr lang="ko-KR" altLang="en-US" sz="2400" b="1" dirty="0" smtClean="0"/>
              <a:t>을 </a:t>
            </a:r>
            <a:r>
              <a:rPr lang="ko-KR" altLang="en-US" sz="2400" b="1" dirty="0" err="1" smtClean="0"/>
              <a:t>만듬</a:t>
            </a:r>
            <a:endParaRPr lang="ko-KR" alt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047666" y="3816967"/>
            <a:ext cx="1838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SVM Train Machine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9129" y="2799750"/>
            <a:ext cx="3606423" cy="32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3 -&gt; [ (1:0.2325), (2:0.1655), (3:0.1956), (</a:t>
            </a:r>
            <a:r>
              <a:rPr lang="en-US" altLang="ko-KR" sz="800" dirty="0"/>
              <a:t>4:0.1352) , </a:t>
            </a:r>
            <a:r>
              <a:rPr lang="en-US" altLang="ko-KR" sz="800" dirty="0" smtClean="0"/>
              <a:t>(5:0.1252)</a:t>
            </a:r>
            <a:r>
              <a:rPr lang="en-US" altLang="ko-KR" sz="800" dirty="0"/>
              <a:t> , </a:t>
            </a:r>
            <a:r>
              <a:rPr lang="en-US" altLang="ko-KR" sz="800" dirty="0" smtClean="0"/>
              <a:t>(6:0.0852)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148203" y="2705878"/>
            <a:ext cx="3798646" cy="3537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" name="직사각형 22"/>
          <p:cNvSpPr/>
          <p:nvPr/>
        </p:nvSpPr>
        <p:spPr>
          <a:xfrm>
            <a:off x="219128" y="3400735"/>
            <a:ext cx="3606423" cy="32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1 -&gt; [ (1:0.5425), (2:0.1255), (3:0.0856), (4:0.0752</a:t>
            </a:r>
            <a:r>
              <a:rPr lang="en-US" altLang="ko-KR" sz="800" dirty="0"/>
              <a:t>) , </a:t>
            </a:r>
            <a:r>
              <a:rPr lang="en-US" altLang="ko-KR" sz="800" dirty="0" smtClean="0"/>
              <a:t>(5:0.0652)</a:t>
            </a:r>
            <a:r>
              <a:rPr lang="en-US" altLang="ko-KR" sz="800" dirty="0"/>
              <a:t> , </a:t>
            </a:r>
            <a:r>
              <a:rPr lang="en-US" altLang="ko-KR" sz="800" dirty="0" smtClean="0"/>
              <a:t>(6:0.0852)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219128" y="4001720"/>
            <a:ext cx="3606423" cy="32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2 -&gt; [ (1:0.3325), (2:0.3645), (3:0.1356), (4:0.1042</a:t>
            </a:r>
            <a:r>
              <a:rPr lang="en-US" altLang="ko-KR" sz="800" dirty="0"/>
              <a:t>) , </a:t>
            </a:r>
            <a:r>
              <a:rPr lang="en-US" altLang="ko-KR" sz="800" dirty="0" smtClean="0"/>
              <a:t>(5:0.0952)</a:t>
            </a:r>
            <a:r>
              <a:rPr lang="en-US" altLang="ko-KR" sz="800" dirty="0"/>
              <a:t> , </a:t>
            </a:r>
            <a:r>
              <a:rPr lang="en-US" altLang="ko-KR" sz="800" dirty="0" smtClean="0"/>
              <a:t>(6:0.0852)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229058" y="4574381"/>
            <a:ext cx="3606423" cy="32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4 -&gt; [ (1:0.1975), (2:0.1645), (3:0.1956), (4:0.2352</a:t>
            </a:r>
            <a:r>
              <a:rPr lang="en-US" altLang="ko-KR" sz="800" dirty="0"/>
              <a:t>) , </a:t>
            </a:r>
            <a:r>
              <a:rPr lang="en-US" altLang="ko-KR" sz="800" dirty="0" smtClean="0"/>
              <a:t>(5:0.0452)</a:t>
            </a:r>
            <a:r>
              <a:rPr lang="en-US" altLang="ko-KR" sz="800" dirty="0"/>
              <a:t> , </a:t>
            </a:r>
            <a:r>
              <a:rPr lang="en-US" altLang="ko-KR" sz="800" dirty="0" smtClean="0"/>
              <a:t>(6:0.0322)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28" name="타원 27"/>
          <p:cNvSpPr/>
          <p:nvPr/>
        </p:nvSpPr>
        <p:spPr>
          <a:xfrm>
            <a:off x="1954707" y="5243492"/>
            <a:ext cx="141273" cy="9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9" name="타원 28"/>
          <p:cNvSpPr/>
          <p:nvPr/>
        </p:nvSpPr>
        <p:spPr>
          <a:xfrm>
            <a:off x="1954707" y="4961877"/>
            <a:ext cx="141273" cy="9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74" y="2466645"/>
            <a:ext cx="2301438" cy="1350322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150344" y="3525354"/>
            <a:ext cx="550506" cy="84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5250973" y="4184484"/>
            <a:ext cx="1127216" cy="319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469" y="4543746"/>
            <a:ext cx="2438889" cy="15584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461398" y="6179982"/>
            <a:ext cx="101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SVM Model</a:t>
            </a:r>
          </a:p>
        </p:txBody>
      </p:sp>
      <p:sp>
        <p:nvSpPr>
          <p:cNvPr id="33" name="타원 32"/>
          <p:cNvSpPr/>
          <p:nvPr/>
        </p:nvSpPr>
        <p:spPr>
          <a:xfrm>
            <a:off x="1949498" y="5562848"/>
            <a:ext cx="141273" cy="9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298" y="5063565"/>
            <a:ext cx="419100" cy="571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01811" y="515598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1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1993900"/>
            <a:ext cx="4273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■ </a:t>
            </a:r>
            <a:r>
              <a:rPr lang="ko-KR" altLang="en-US" sz="2400" b="1" dirty="0" smtClean="0"/>
              <a:t>감정 결과 추출</a:t>
            </a:r>
            <a:endParaRPr lang="en-US" altLang="ko-KR" sz="2400" b="1" dirty="0" smtClean="0"/>
          </a:p>
          <a:p>
            <a:r>
              <a:rPr lang="ko-KR" altLang="en-US" sz="1600" b="1" dirty="0" smtClean="0"/>
              <a:t>   </a:t>
            </a: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음성 </a:t>
            </a:r>
            <a:r>
              <a:rPr lang="ko-KR" altLang="en-US" sz="1600" b="1" dirty="0" err="1" smtClean="0"/>
              <a:t>전처리를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통해 피처를 </a:t>
            </a:r>
            <a:r>
              <a:rPr lang="ko-KR" altLang="en-US" sz="1600" b="1" dirty="0" smtClean="0"/>
              <a:t>만들어 예측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7481" y="3101975"/>
            <a:ext cx="39624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  -&gt; [ (10,2), (11, 4), (34,2) ]</a:t>
            </a:r>
            <a:endParaRPr lang="ko-KR" altLang="en-US" dirty="0"/>
          </a:p>
        </p:txBody>
      </p:sp>
      <p:pic>
        <p:nvPicPr>
          <p:cNvPr id="13" name="Picture 5" descr="http://kr.vector.me/files/images/2/6/260061/database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2" y="4721442"/>
            <a:ext cx="1102449" cy="9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19362" y="5730202"/>
            <a:ext cx="110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SVM Server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798681" y="3533775"/>
            <a:ext cx="1871906" cy="1187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08015" y="3101975"/>
            <a:ext cx="39624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 -&gt; [ (10,2), (11, 4), (34,2) ]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3" idx="0"/>
            <a:endCxn id="17" idx="4"/>
          </p:cNvCxnSpPr>
          <p:nvPr/>
        </p:nvCxnSpPr>
        <p:spPr>
          <a:xfrm flipV="1">
            <a:off x="4670587" y="3458492"/>
            <a:ext cx="590175" cy="12629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126677" y="3177259"/>
            <a:ext cx="268170" cy="2812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08015" y="2273401"/>
            <a:ext cx="3962400" cy="75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Label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1=</a:t>
            </a:r>
            <a:r>
              <a:rPr lang="ko-KR" altLang="en-US" dirty="0" smtClean="0">
                <a:solidFill>
                  <a:schemeClr val="bg1"/>
                </a:solidFill>
              </a:rPr>
              <a:t>슬픔</a:t>
            </a:r>
            <a:r>
              <a:rPr lang="en-US" altLang="ko-KR" dirty="0" smtClean="0">
                <a:solidFill>
                  <a:schemeClr val="bg1"/>
                </a:solidFill>
              </a:rPr>
              <a:t>, 2=</a:t>
            </a:r>
            <a:r>
              <a:rPr lang="ko-KR" altLang="en-US" dirty="0" smtClean="0">
                <a:solidFill>
                  <a:schemeClr val="bg1"/>
                </a:solidFill>
              </a:rPr>
              <a:t>보통</a:t>
            </a:r>
            <a:r>
              <a:rPr lang="en-US" altLang="ko-KR" dirty="0" smtClean="0">
                <a:solidFill>
                  <a:schemeClr val="bg1"/>
                </a:solidFill>
              </a:rPr>
              <a:t>, 3=</a:t>
            </a:r>
            <a:r>
              <a:rPr lang="ko-KR" altLang="en-US" dirty="0" smtClean="0">
                <a:solidFill>
                  <a:schemeClr val="bg1"/>
                </a:solidFill>
              </a:rPr>
              <a:t>화남</a:t>
            </a:r>
            <a:r>
              <a:rPr lang="en-US" altLang="ko-KR" dirty="0" smtClean="0">
                <a:solidFill>
                  <a:schemeClr val="bg1"/>
                </a:solidFill>
              </a:rPr>
              <a:t>, 4=</a:t>
            </a:r>
            <a:r>
              <a:rPr lang="ko-KR" altLang="en-US" dirty="0" smtClean="0">
                <a:solidFill>
                  <a:schemeClr val="bg1"/>
                </a:solidFill>
              </a:rPr>
              <a:t>기쁨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+mj-ea"/>
                <a:ea typeface="+mj-ea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+mj-ea"/>
              <a:ea typeface="+mj-ea"/>
            </a:endParaRPr>
          </a:p>
        </p:txBody>
      </p:sp>
      <p:sp>
        <p:nvSpPr>
          <p:cNvPr id="36" name="Shape 80"/>
          <p:cNvSpPr txBox="1"/>
          <p:nvPr/>
        </p:nvSpPr>
        <p:spPr>
          <a:xfrm>
            <a:off x="255953" y="2026460"/>
            <a:ext cx="2947895" cy="4138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제안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유사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작품들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개발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목표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시연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시나리오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시스템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구성도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역할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분담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목표</a:t>
            </a:r>
            <a:r>
              <a:rPr lang="en-US" sz="1600" b="1" i="0" u="none" strike="noStrike" cap="none" baseline="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관리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평가서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심사</a:t>
            </a:r>
            <a:r>
              <a:rPr lang="en-US" sz="16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1" i="0" u="none" strike="noStrike" cap="none" baseline="0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위원</a:t>
            </a:r>
            <a:endParaRPr lang="en-US" sz="1600" b="1" i="0" u="none" strike="noStrike" cap="none" baseline="0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ko-KR" altLang="en-US" sz="16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시연</a:t>
            </a:r>
            <a:endParaRPr lang="en-US" sz="16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7" name="Shape 81"/>
          <p:cNvCxnSpPr/>
          <p:nvPr/>
        </p:nvCxnSpPr>
        <p:spPr>
          <a:xfrm rot="10800000" flipH="1">
            <a:off x="366712" y="2515258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82"/>
          <p:cNvCxnSpPr/>
          <p:nvPr/>
        </p:nvCxnSpPr>
        <p:spPr>
          <a:xfrm rot="10800000" flipH="1">
            <a:off x="364471" y="3375324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Shape 83"/>
          <p:cNvCxnSpPr/>
          <p:nvPr/>
        </p:nvCxnSpPr>
        <p:spPr>
          <a:xfrm rot="10800000" flipH="1">
            <a:off x="364471" y="3805355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84"/>
          <p:cNvCxnSpPr/>
          <p:nvPr/>
        </p:nvCxnSpPr>
        <p:spPr>
          <a:xfrm rot="10800000" flipH="1">
            <a:off x="364471" y="4235387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hape 85"/>
          <p:cNvCxnSpPr/>
          <p:nvPr/>
        </p:nvCxnSpPr>
        <p:spPr>
          <a:xfrm rot="10800000" flipH="1">
            <a:off x="364471" y="2945291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86"/>
          <p:cNvCxnSpPr/>
          <p:nvPr/>
        </p:nvCxnSpPr>
        <p:spPr>
          <a:xfrm rot="10800000" flipH="1">
            <a:off x="366712" y="2085228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88"/>
          <p:cNvCxnSpPr/>
          <p:nvPr/>
        </p:nvCxnSpPr>
        <p:spPr>
          <a:xfrm rot="10800000" flipH="1">
            <a:off x="366712" y="4665419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89"/>
          <p:cNvCxnSpPr/>
          <p:nvPr/>
        </p:nvCxnSpPr>
        <p:spPr>
          <a:xfrm rot="10800000" flipH="1">
            <a:off x="366712" y="5095451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hape 90"/>
          <p:cNvCxnSpPr/>
          <p:nvPr/>
        </p:nvCxnSpPr>
        <p:spPr>
          <a:xfrm rot="10800000" flipH="1">
            <a:off x="366712" y="5525483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91"/>
          <p:cNvCxnSpPr/>
          <p:nvPr/>
        </p:nvCxnSpPr>
        <p:spPr>
          <a:xfrm rot="10800000" flipH="1">
            <a:off x="366712" y="5955515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결과예측을 위한 실제 데이터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42" y="2052734"/>
            <a:ext cx="6539850" cy="4282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9217" y="2061591"/>
            <a:ext cx="1166639" cy="523220"/>
          </a:xfrm>
          <a:prstGeom prst="rect">
            <a:avLst/>
          </a:prstGeom>
          <a:solidFill>
            <a:srgbClr val="0845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슬픔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9216" y="4194110"/>
            <a:ext cx="1166639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보통</a:t>
            </a:r>
            <a:endParaRPr lang="ko-KR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02229" y="3284376"/>
            <a:ext cx="2892489" cy="79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80384" y="3301302"/>
            <a:ext cx="2892489" cy="79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02228" y="5354529"/>
            <a:ext cx="2892489" cy="79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27032" y="5450939"/>
            <a:ext cx="2892489" cy="79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9" y="1965445"/>
            <a:ext cx="7553178" cy="4457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>
                <a:latin typeface="+mn-ea"/>
              </a:rPr>
              <a:t>결과예측을 위한 실제 데이터</a:t>
            </a:r>
            <a:endParaRPr lang="en-US" altLang="ko-KR" sz="2000" b="1" dirty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0948" y="1965445"/>
            <a:ext cx="11666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화남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0947" y="4194109"/>
            <a:ext cx="116663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기쁨</a:t>
            </a:r>
            <a:endParaRPr lang="ko-KR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7679" y="3301795"/>
            <a:ext cx="7413219" cy="79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5543" y="5533063"/>
            <a:ext cx="7413219" cy="79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Feature </a:t>
            </a:r>
            <a:r>
              <a:rPr lang="ko-KR" altLang="en-US" sz="2000" b="1" dirty="0" smtClean="0">
                <a:latin typeface="+mn-ea"/>
                <a:ea typeface="+mn-ea"/>
              </a:rPr>
              <a:t>개요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8" y="2213656"/>
            <a:ext cx="7253579" cy="328301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2258008" y="2771192"/>
            <a:ext cx="0" cy="241662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240832" y="2771192"/>
            <a:ext cx="0" cy="241662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223657" y="2771192"/>
            <a:ext cx="0" cy="241662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206480" y="2771192"/>
            <a:ext cx="0" cy="241662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058676" y="2771192"/>
            <a:ext cx="0" cy="241662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42303" y="2957804"/>
            <a:ext cx="681135" cy="3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87171" y="2957803"/>
            <a:ext cx="788462" cy="3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4278" y="2771192"/>
            <a:ext cx="5561044" cy="24166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23816" y="2957802"/>
            <a:ext cx="612711" cy="3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6281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ko-KR" altLang="en-US" sz="2400" b="1" dirty="0" smtClean="0"/>
              <a:t>정확한 </a:t>
            </a:r>
            <a:r>
              <a:rPr lang="en-US" altLang="ko-KR" sz="2400" b="1" dirty="0" smtClean="0"/>
              <a:t>Support Vector Line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정밀화 작업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 </a:t>
            </a:r>
            <a:r>
              <a:rPr lang="ko-KR" altLang="en-US" sz="2400" b="1" dirty="0" smtClean="0"/>
              <a:t>특징 정확도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2253"/>
          <a:stretch/>
        </p:blipFill>
        <p:spPr>
          <a:xfrm>
            <a:off x="5255619" y="3051954"/>
            <a:ext cx="3084467" cy="28235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739"/>
          <a:stretch/>
        </p:blipFill>
        <p:spPr>
          <a:xfrm>
            <a:off x="614309" y="2998422"/>
            <a:ext cx="3690013" cy="28770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" y="5929614"/>
            <a:ext cx="328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figure1. </a:t>
            </a:r>
            <a:r>
              <a:rPr lang="ko-KR" altLang="en-US" dirty="0" smtClean="0"/>
              <a:t>화남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EMO DB(</a:t>
            </a:r>
            <a:r>
              <a:rPr lang="ko-KR" altLang="en-US" dirty="0" smtClean="0"/>
              <a:t>독일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55619" y="5929614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figure2. </a:t>
            </a:r>
            <a:r>
              <a:rPr lang="ko-KR" altLang="en-US" dirty="0" smtClean="0"/>
              <a:t>화남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드라마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환종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46493" y="4140544"/>
            <a:ext cx="4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≠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75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6281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정확한 </a:t>
            </a:r>
            <a:r>
              <a:rPr lang="en-US" altLang="ko-KR" sz="2400" b="1" dirty="0" smtClean="0"/>
              <a:t>Support Vector Line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정밀화 작업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 SVM </a:t>
            </a:r>
            <a:r>
              <a:rPr lang="ko-KR" altLang="en-US" sz="2400" b="1" dirty="0" smtClean="0"/>
              <a:t>라인 정확도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88" y="2993650"/>
            <a:ext cx="3572441" cy="32499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54555" y="3312367"/>
            <a:ext cx="3614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SVM RBF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r>
              <a:rPr lang="en-US" altLang="ko-KR" dirty="0" smtClean="0"/>
              <a:t>Accuracy</a:t>
            </a:r>
            <a:r>
              <a:rPr lang="ko-KR" altLang="en-US" dirty="0" smtClean="0"/>
              <a:t>향상을 위한 </a:t>
            </a:r>
            <a:r>
              <a:rPr lang="en-US" altLang="ko-KR" dirty="0" smtClean="0"/>
              <a:t>–r, –c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</a:p>
          <a:p>
            <a:r>
              <a:rPr lang="en-US" altLang="ko-KR" dirty="0" smtClean="0"/>
              <a:t>Cross-Validation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 </a:t>
            </a:r>
            <a:r>
              <a:rPr lang="en-US" altLang="ko-KR" sz="2000" b="1" dirty="0" smtClean="0">
                <a:latin typeface="+mn-ea"/>
                <a:ea typeface="+mn-ea"/>
              </a:rPr>
              <a:t>2 – </a:t>
            </a:r>
            <a:r>
              <a:rPr lang="ko-KR" altLang="en-US" sz="2000" b="1" dirty="0" smtClean="0">
                <a:latin typeface="+mn-ea"/>
                <a:ea typeface="+mn-ea"/>
              </a:rPr>
              <a:t>에너지의 통계적 분포</a:t>
            </a:r>
            <a:r>
              <a:rPr lang="en-US" altLang="ko-KR" sz="2000" b="1" dirty="0" smtClean="0">
                <a:latin typeface="+mn-ea"/>
                <a:ea typeface="+mn-ea"/>
              </a:rPr>
              <a:t>(PLP)</a:t>
            </a:r>
            <a:r>
              <a:rPr lang="ko-KR" altLang="en-US" sz="2000" b="1" dirty="0" smtClean="0">
                <a:latin typeface="+mn-ea"/>
                <a:ea typeface="+mn-ea"/>
              </a:rPr>
              <a:t>를 이용한 지도학습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993900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* </a:t>
            </a:r>
            <a:r>
              <a:rPr lang="ko-KR" altLang="en-US" sz="2400" b="1" dirty="0" smtClean="0"/>
              <a:t>안드로이드 녹음파일 처리 순서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4076" y="2788004"/>
            <a:ext cx="347819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잡음 제거 녹음방식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Server -&gt; Google </a:t>
            </a:r>
            <a:r>
              <a:rPr lang="en-US" altLang="ko-KR" dirty="0" err="1" smtClean="0"/>
              <a:t>STTServer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signal</a:t>
            </a:r>
            <a:r>
              <a:rPr lang="ko-KR" altLang="en-US" dirty="0" smtClean="0"/>
              <a:t>을 줄여 처리속도 향상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리 샘플링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0~ 2700</a:t>
            </a:r>
            <a:r>
              <a:rPr lang="ko-KR" altLang="en-US" dirty="0" smtClean="0"/>
              <a:t>주파수 대역의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15" y="1663862"/>
            <a:ext cx="7343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역할 분담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팀원 별 역할 분담 및 일정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21757"/>
              </p:ext>
            </p:extLst>
          </p:nvPr>
        </p:nvGraphicFramePr>
        <p:xfrm>
          <a:off x="963295" y="1866122"/>
          <a:ext cx="7217410" cy="36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365"/>
                <a:gridCol w="2031365"/>
                <a:gridCol w="252095"/>
                <a:gridCol w="252095"/>
                <a:gridCol w="252095"/>
                <a:gridCol w="252095"/>
                <a:gridCol w="252095"/>
                <a:gridCol w="252095"/>
                <a:gridCol w="252095"/>
                <a:gridCol w="252095"/>
                <a:gridCol w="284480"/>
                <a:gridCol w="284480"/>
                <a:gridCol w="284480"/>
                <a:gridCol w="284480"/>
              </a:tblGrid>
              <a:tr h="326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팀원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역할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57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최환종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음성 전처리 알고리즘 구현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SVM </a:t>
                      </a:r>
                      <a:r>
                        <a:rPr lang="ko-KR" altLang="en-US" sz="1000" kern="100" dirty="0" smtClean="0">
                          <a:effectLst/>
                        </a:rPr>
                        <a:t>분류기</a:t>
                      </a:r>
                      <a:r>
                        <a:rPr lang="en-US" altLang="ko-KR" sz="1000" kern="100" dirty="0" smtClean="0">
                          <a:effectLst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</a:rPr>
                        <a:t>지도학습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STT, </a:t>
                      </a:r>
                      <a:r>
                        <a:rPr lang="ko-KR" altLang="en-US" sz="1000" kern="100" dirty="0" smtClean="0">
                          <a:effectLst/>
                        </a:rPr>
                        <a:t>감정처리 </a:t>
                      </a:r>
                      <a:r>
                        <a:rPr lang="en-US" altLang="ko-KR" sz="1000" kern="100" dirty="0" smtClean="0">
                          <a:effectLst/>
                        </a:rPr>
                        <a:t>Server </a:t>
                      </a:r>
                      <a:r>
                        <a:rPr lang="ko-KR" altLang="en-US" sz="1000" kern="100" dirty="0" smtClean="0">
                          <a:effectLst/>
                        </a:rPr>
                        <a:t>구현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안중환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안드로이드 </a:t>
                      </a:r>
                      <a:r>
                        <a:rPr lang="ko-KR" sz="1000" kern="100" dirty="0" smtClean="0">
                          <a:effectLst/>
                        </a:rPr>
                        <a:t>설계</a:t>
                      </a:r>
                      <a:r>
                        <a:rPr lang="en-US" altLang="ko-KR" sz="1000" kern="100" dirty="0" smtClean="0">
                          <a:effectLst/>
                        </a:rPr>
                        <a:t> </a:t>
                      </a:r>
                      <a:r>
                        <a:rPr lang="ko-KR" altLang="en-US" sz="1000" kern="100" dirty="0" smtClean="0">
                          <a:effectLst/>
                        </a:rPr>
                        <a:t>및 구현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Connection </a:t>
                      </a: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관리서버 구현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STT Server </a:t>
                      </a: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정다비치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결과 시각화를 위한</a:t>
                      </a:r>
                      <a:r>
                        <a:rPr lang="en-US" sz="1000" kern="100" dirty="0">
                          <a:effectLst/>
                        </a:rPr>
                        <a:t> UI</a:t>
                      </a:r>
                      <a:r>
                        <a:rPr lang="ko-KR" sz="1000" kern="100" dirty="0">
                          <a:effectLst/>
                        </a:rPr>
                        <a:t>구현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드라마 샘플데이터 수집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Training Set Label</a:t>
                      </a:r>
                      <a:r>
                        <a:rPr lang="ko-KR" sz="1000" kern="100" dirty="0">
                          <a:effectLst/>
                        </a:rPr>
                        <a:t>분류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6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 dirty="0" smtClean="0">
                          <a:effectLst/>
                        </a:rPr>
                        <a:t>공통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통합 및 디버깅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36371"/>
              </p:ext>
            </p:extLst>
          </p:nvPr>
        </p:nvGraphicFramePr>
        <p:xfrm>
          <a:off x="364803" y="1585435"/>
          <a:ext cx="8406000" cy="464408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261264"/>
                <a:gridCol w="5813300"/>
                <a:gridCol w="1331436"/>
              </a:tblGrid>
              <a:tr h="331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구현목표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음성이 실시간으로 처리되어 전송되는가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가중치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0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상세내용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음성이 청각장애인에게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TEXT + </a:t>
                      </a: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감정으로 실시간 전송이 되는가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전화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내용을 실시간으로 </a:t>
                      </a: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청각장애인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기기에서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TEXT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로 보여줘야 한다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(TEXT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는 실시간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감정은 시간차를 허용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). 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대화가 가능할 정도의 처리 속도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유동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IP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에 관여 받지 않는 안정적인 데이터 통신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구현목표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음성을 이용한 감정분석이 가능한가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가중치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9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상세내용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음성을 이용한 감정 파악이 가능한가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감정이 실린 음성을 기쁨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슬픔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화남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보통으로 표시하는가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다양한 목소리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음색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크기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에도 정확한 감정분석이 가능한가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성별에 관계없이 올바른 감정결과를 얻을 수 있는가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잡음환경에서의 감정분석이 가능한가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화남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기쁨의 감정구분이 잘되는가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구현목표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시각화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가중치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18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상세내용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음성에 따른 감정을 충분히 시각적으로 표현하였는가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TEXT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를 </a:t>
                      </a:r>
                      <a:r>
                        <a:rPr lang="ko-KR" sz="1100" kern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위젯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형식으로 통화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App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과 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함께</a:t>
                      </a: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볼 수 있는가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감정결과값을 사용자가 쉽게 확인할 수 있는가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?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구현목표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완성도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가중치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95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상세내용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1. </a:t>
                      </a:r>
                      <a:r>
                        <a:rPr lang="ko-KR" sz="1100" kern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모바일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UI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및 사용편의성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2.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감정분류의 정확도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3. </a:t>
                      </a: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서버의 학습 능력 및 피드백</a:t>
                      </a:r>
                      <a:endParaRPr 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4.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끊김이나 지연 없는 안정성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14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10. 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심사 위원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고정 심사위원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124" y="1895474"/>
            <a:ext cx="7991475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ko-KR" sz="24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2400" b="1" dirty="0" smtClean="0">
                <a:latin typeface="+mn-ea"/>
                <a:ea typeface="+mn-ea"/>
              </a:rPr>
              <a:t>24-2</a:t>
            </a:r>
            <a:r>
              <a:rPr lang="ko-KR" altLang="en-US" sz="2400" b="1" dirty="0" smtClean="0">
                <a:latin typeface="+mn-ea"/>
                <a:ea typeface="+mn-ea"/>
              </a:rPr>
              <a:t>기 김동완</a:t>
            </a: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음성 주파수 처리 경험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buNone/>
            </a:pP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2400" b="1" dirty="0" smtClean="0">
                <a:latin typeface="+mn-ea"/>
                <a:ea typeface="+mn-ea"/>
              </a:rPr>
              <a:t>24-2</a:t>
            </a:r>
            <a:r>
              <a:rPr lang="ko-KR" altLang="en-US" sz="2400" b="1" dirty="0" smtClean="0">
                <a:latin typeface="+mn-ea"/>
                <a:ea typeface="+mn-ea"/>
              </a:rPr>
              <a:t>기 류주현</a:t>
            </a:r>
            <a:endParaRPr lang="ko-KR" altLang="en-US" sz="2400" b="1" dirty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자연어처리 </a:t>
            </a:r>
            <a:r>
              <a:rPr lang="en-US" altLang="ko-KR" sz="2000" b="1" dirty="0" smtClean="0">
                <a:latin typeface="+mn-ea"/>
                <a:ea typeface="+mn-ea"/>
              </a:rPr>
              <a:t>/ SVM</a:t>
            </a:r>
            <a:r>
              <a:rPr lang="ko-KR" altLang="en-US" sz="2000" b="1" dirty="0" smtClean="0">
                <a:latin typeface="+mn-ea"/>
                <a:ea typeface="+mn-ea"/>
              </a:rPr>
              <a:t>분류기 사용 경험</a:t>
            </a:r>
            <a:endParaRPr lang="ko-KR" altLang="en-US" sz="2000" b="1" dirty="0">
              <a:latin typeface="+mn-ea"/>
              <a:ea typeface="+mn-ea"/>
            </a:endParaRPr>
          </a:p>
          <a:p>
            <a:pPr lvl="1">
              <a:lnSpc>
                <a:spcPct val="90000"/>
              </a:lnSpc>
            </a:pPr>
            <a:endParaRPr lang="en-US" altLang="ko-KR" sz="2000" b="1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30" y="2095266"/>
            <a:ext cx="1171739" cy="1543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98" y="3941588"/>
            <a:ext cx="127740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7" y="2419181"/>
            <a:ext cx="9075674" cy="35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7544" y="1475492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- 2015</a:t>
            </a:r>
            <a:r>
              <a:rPr lang="ko-KR" altLang="en-US" sz="2000" dirty="0" smtClean="0"/>
              <a:t>년 국내 청각 장애인 현황 약 </a:t>
            </a:r>
            <a:r>
              <a:rPr lang="en-US" altLang="ko-KR" sz="2000" dirty="0" smtClean="0"/>
              <a:t>28</a:t>
            </a:r>
            <a:r>
              <a:rPr lang="ko-KR" altLang="en-US" sz="2000" dirty="0" smtClean="0"/>
              <a:t>만 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218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6850881" cy="1041751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시연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드라마 감정파일 입력테스트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685088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시연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통화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SW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51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청각장애인은 통화에 어려움을 겪고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8" y="2514600"/>
            <a:ext cx="3362881" cy="254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68" y="2514600"/>
            <a:ext cx="4289410" cy="254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51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청각장애인은 통화에 어려움을 겪고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0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104074"/>
            <a:ext cx="1272187" cy="177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8427" y="2975586"/>
            <a:ext cx="1060863" cy="19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86" y="2670020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20492611">
            <a:off x="7122139" y="2371796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?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63800" y="3775024"/>
            <a:ext cx="4381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56" y="4187012"/>
            <a:ext cx="1110270" cy="9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 rot="1544937">
            <a:off x="7835300" y="2262473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?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543" y="4882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9445" y="4836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청각장애인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7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53" y="2101849"/>
            <a:ext cx="6692900" cy="374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587500"/>
            <a:ext cx="715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SK </a:t>
            </a:r>
            <a:r>
              <a:rPr lang="ko-KR" altLang="en-US" dirty="0" err="1" smtClean="0"/>
              <a:t>커뮤니케이션즈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한국정보문화진흥원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메신저 </a:t>
            </a:r>
            <a:r>
              <a:rPr lang="ko-KR" altLang="en-US" dirty="0"/>
              <a:t>음화상 서비스</a:t>
            </a:r>
          </a:p>
        </p:txBody>
      </p:sp>
    </p:spTree>
    <p:extLst>
      <p:ext uri="{BB962C8B-B14F-4D97-AF65-F5344CB8AC3E}">
        <p14:creationId xmlns:p14="http://schemas.microsoft.com/office/powerpoint/2010/main" val="2280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87500"/>
            <a:ext cx="456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청각장애인을 위한 통화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SupportEar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49" y="2312198"/>
            <a:ext cx="4621908" cy="375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95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87500"/>
            <a:ext cx="601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Beyond Verbal</a:t>
            </a:r>
            <a:r>
              <a:rPr lang="ko-KR" altLang="en-US" dirty="0" smtClean="0"/>
              <a:t>사의 </a:t>
            </a:r>
            <a:r>
              <a:rPr lang="en-US" altLang="ko-KR" dirty="0" err="1" smtClean="0"/>
              <a:t>Moodies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음성 감정인식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78" y="2359025"/>
            <a:ext cx="35909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swssm\Desktop\KakaoTalk_20150427_1946015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418" y="2184400"/>
            <a:ext cx="2361299" cy="41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89" y="3129321"/>
            <a:ext cx="908911" cy="15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24" y="2282794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2311400" y="3910416"/>
            <a:ext cx="2400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4443" y="4775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</a:t>
            </a:r>
            <a:r>
              <a:rPr lang="ko-KR" altLang="en-US" dirty="0"/>
              <a:t>자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24403" y="14931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개발 목표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STT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전화음성을 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전송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495" y="2108717"/>
            <a:ext cx="2737297" cy="43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1369</Words>
  <Application>Microsoft Office PowerPoint</Application>
  <PresentationFormat>화면 슬라이드 쇼(4:3)</PresentationFormat>
  <Paragraphs>503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Times New Roman</vt:lpstr>
      <vt:lpstr>나눔고딕</vt:lpstr>
      <vt:lpstr>맑은 고딕</vt:lpstr>
      <vt:lpstr>Arial</vt:lpstr>
      <vt:lpstr>Wingdings</vt:lpstr>
      <vt:lpstr>Office 테마</vt:lpstr>
      <vt:lpstr> STT, SVM을 이용한  청각장애인용 통화 SW개발</vt:lpstr>
      <vt:lpstr>목차</vt:lpstr>
      <vt:lpstr>아이디어 제안</vt:lpstr>
      <vt:lpstr>아이디어 제안</vt:lpstr>
      <vt:lpstr>아이디어 제안</vt:lpstr>
      <vt:lpstr>유사 프로젝트</vt:lpstr>
      <vt:lpstr>유사 프로젝트</vt:lpstr>
      <vt:lpstr>유사 프로젝트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시스템 구성도</vt:lpstr>
      <vt:lpstr>팀원 별 역할 분담 및 일정</vt:lpstr>
      <vt:lpstr>목표 관리 평가서</vt:lpstr>
      <vt:lpstr>고정 심사위원</vt:lpstr>
      <vt:lpstr>시연1. 드라마 감정파일 입력테스트</vt:lpstr>
      <vt:lpstr>시연2. 통화SW</vt:lpstr>
      <vt:lpstr>감사합니다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CHOIHWANJONG</cp:lastModifiedBy>
  <cp:revision>421</cp:revision>
  <cp:lastPrinted>2014-11-23T08:04:44Z</cp:lastPrinted>
  <dcterms:created xsi:type="dcterms:W3CDTF">2011-08-24T01:05:33Z</dcterms:created>
  <dcterms:modified xsi:type="dcterms:W3CDTF">2015-08-04T19:44:35Z</dcterms:modified>
</cp:coreProperties>
</file>