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7" r:id="rId6"/>
    <p:sldId id="27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9939338" cy="68056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CAA752E-E2B0-4F5E-A65C-A4FD5F947C53}">
  <a:tblStyle styleId="{DCAA752E-E2B0-4F5E-A65C-A4FD5F947C53}" styleName="Table_0"/>
  <a:tblStyle styleId="{78BA933E-733B-4834-B2BA-6631F3C99E11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07046" cy="340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5629992" y="0"/>
            <a:ext cx="4307046" cy="340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267075" y="511175"/>
            <a:ext cx="3405188" cy="2552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93933" y="3232666"/>
            <a:ext cx="7951470" cy="3062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6464151"/>
            <a:ext cx="4307046" cy="340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5629992" y="6464151"/>
            <a:ext cx="4307046" cy="340279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532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93933" y="3232666"/>
            <a:ext cx="7951470" cy="3062525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5629992" y="6464151"/>
            <a:ext cx="4307046" cy="340279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93933" y="3232666"/>
            <a:ext cx="7951500" cy="3062398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5629992" y="6464151"/>
            <a:ext cx="4307100" cy="340199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10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93933" y="3232666"/>
            <a:ext cx="7951500" cy="3062398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5629992" y="6464151"/>
            <a:ext cx="4307100" cy="340199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11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993933" y="3232666"/>
            <a:ext cx="7951500" cy="3062398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5629992" y="6464151"/>
            <a:ext cx="4307100" cy="340199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12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93933" y="3232666"/>
            <a:ext cx="7951500" cy="3062398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5629992" y="6464151"/>
            <a:ext cx="4307100" cy="340199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13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93933" y="3232666"/>
            <a:ext cx="7951470" cy="3062525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5629992" y="6464151"/>
            <a:ext cx="4307046" cy="340279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14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993933" y="3232666"/>
            <a:ext cx="7951470" cy="3062525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5629992" y="6464151"/>
            <a:ext cx="4307046" cy="340279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15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993933" y="3232666"/>
            <a:ext cx="7951470" cy="3062525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5629992" y="6464151"/>
            <a:ext cx="4307046" cy="340279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16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993933" y="3232666"/>
            <a:ext cx="7951470" cy="3062525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5629992" y="6464151"/>
            <a:ext cx="4307046" cy="340279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17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93933" y="3232666"/>
            <a:ext cx="7951470" cy="3062525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5629992" y="6464151"/>
            <a:ext cx="4307046" cy="340279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18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93933" y="3232666"/>
            <a:ext cx="7951470" cy="3062525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5629992" y="6464151"/>
            <a:ext cx="4307046" cy="340279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19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93933" y="3232666"/>
            <a:ext cx="7951470" cy="3062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993933" y="3232666"/>
            <a:ext cx="7951470" cy="3062525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5629992" y="6464151"/>
            <a:ext cx="4307046" cy="340279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20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993933" y="3232666"/>
            <a:ext cx="7951470" cy="3062525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5629992" y="6464151"/>
            <a:ext cx="4307046" cy="340279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21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93933" y="3232666"/>
            <a:ext cx="7951500" cy="3062398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5629992" y="6464151"/>
            <a:ext cx="4307100" cy="340199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3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93933" y="3232666"/>
            <a:ext cx="7951500" cy="3062398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5629992" y="6464151"/>
            <a:ext cx="4307100" cy="340199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4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93933" y="3232666"/>
            <a:ext cx="7951500" cy="3062398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5629992" y="6464151"/>
            <a:ext cx="4307100" cy="340199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5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93933" y="3232666"/>
            <a:ext cx="7951500" cy="3062398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5629992" y="6464151"/>
            <a:ext cx="4307100" cy="340199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6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93933" y="3232666"/>
            <a:ext cx="7951500" cy="3062398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5629992" y="6464151"/>
            <a:ext cx="4307100" cy="340199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7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93933" y="3232666"/>
            <a:ext cx="7951470" cy="3062525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5629992" y="6464151"/>
            <a:ext cx="4307046" cy="340279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8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93933" y="3232666"/>
            <a:ext cx="7951470" cy="3062525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5629992" y="6464151"/>
            <a:ext cx="4307046" cy="340279"/>
          </a:xfrm>
          <a:prstGeom prst="rect">
            <a:avLst/>
          </a:prstGeom>
          <a:noFill/>
          <a:ln>
            <a:noFill/>
          </a:ln>
        </p:spPr>
        <p:txBody>
          <a:bodyPr lIns="91550" tIns="45775" rIns="91550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9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62259" y="6171925"/>
            <a:ext cx="849004" cy="5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62259" y="6171925"/>
            <a:ext cx="849004" cy="5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표지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364803" y="3434685"/>
            <a:ext cx="8406000" cy="0"/>
          </a:xfrm>
          <a:prstGeom prst="straightConnector1">
            <a:avLst/>
          </a:prstGeom>
          <a:noFill/>
          <a:ln w="12700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/>
          <p:nvPr/>
        </p:nvSpPr>
        <p:spPr>
          <a:xfrm>
            <a:off x="264462" y="6387291"/>
            <a:ext cx="3204877" cy="4564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이 문서는 나눔글꼴로 작성되었습니다. </a:t>
            </a:r>
            <a:r>
              <a:rPr lang="en-US" sz="8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  <a:rtl val="0"/>
              </a:rPr>
              <a:t>설치하기</a:t>
            </a:r>
          </a:p>
        </p:txBody>
      </p:sp>
      <p:cxnSp>
        <p:nvCxnSpPr>
          <p:cNvPr id="31" name="Shape 31"/>
          <p:cNvCxnSpPr/>
          <p:nvPr/>
        </p:nvCxnSpPr>
        <p:spPr>
          <a:xfrm>
            <a:off x="364803" y="3989119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Shape 32"/>
          <p:cNvCxnSpPr/>
          <p:nvPr/>
        </p:nvCxnSpPr>
        <p:spPr>
          <a:xfrm>
            <a:off x="364803" y="4299114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Shape 33"/>
          <p:cNvCxnSpPr/>
          <p:nvPr/>
        </p:nvCxnSpPr>
        <p:spPr>
          <a:xfrm>
            <a:off x="364803" y="4611730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Shape 34"/>
          <p:cNvCxnSpPr/>
          <p:nvPr/>
        </p:nvCxnSpPr>
        <p:spPr>
          <a:xfrm>
            <a:off x="364803" y="4923517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" name="Shape 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2259" y="6171925"/>
            <a:ext cx="849004" cy="5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지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40" name="Shape 40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" name="Shape 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62259" y="6171925"/>
            <a:ext cx="849004" cy="5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표지_텍스트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hape 43"/>
          <p:cNvCxnSpPr/>
          <p:nvPr/>
        </p:nvCxnSpPr>
        <p:spPr>
          <a:xfrm>
            <a:off x="364803" y="3434685"/>
            <a:ext cx="8406000" cy="0"/>
          </a:xfrm>
          <a:prstGeom prst="straightConnector1">
            <a:avLst/>
          </a:prstGeom>
          <a:noFill/>
          <a:ln w="12700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Shape 44"/>
          <p:cNvCxnSpPr/>
          <p:nvPr/>
        </p:nvCxnSpPr>
        <p:spPr>
          <a:xfrm>
            <a:off x="364803" y="3989119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Shape 45"/>
          <p:cNvCxnSpPr/>
          <p:nvPr/>
        </p:nvCxnSpPr>
        <p:spPr>
          <a:xfrm>
            <a:off x="364803" y="4299114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Shape 46"/>
          <p:cNvCxnSpPr/>
          <p:nvPr/>
        </p:nvCxnSpPr>
        <p:spPr>
          <a:xfrm>
            <a:off x="364803" y="4611730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Shape 47"/>
          <p:cNvCxnSpPr/>
          <p:nvPr/>
        </p:nvCxnSpPr>
        <p:spPr>
          <a:xfrm>
            <a:off x="364803" y="4923517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2059" y="246740"/>
            <a:ext cx="8338457" cy="18514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1C314E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68516" y="4005064"/>
            <a:ext cx="8418281" cy="304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3F3F3F"/>
              </a:buClr>
              <a:buFont typeface="Noto Symbo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x="264462" y="6387291"/>
            <a:ext cx="3204877" cy="4564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이 문서는 나눔글꼴로 작성되었습니다. </a:t>
            </a:r>
            <a:r>
              <a:rPr lang="en-US" sz="8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  <a:rtl val="0"/>
              </a:rPr>
              <a:t>설치하기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7791450" y="6296025"/>
            <a:ext cx="114127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SWSSM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지_텍스트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56" name="Shape 56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68300" y="571500"/>
            <a:ext cx="8394699" cy="846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68300" y="1574800"/>
            <a:ext cx="1904999" cy="31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3D3C3E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buFont typeface="Arial"/>
              <a:buNone/>
              <a:defRPr/>
            </a:lvl3pPr>
            <a:lvl4pPr rtl="0">
              <a:spcBef>
                <a:spcPts val="0"/>
              </a:spcBef>
              <a:buFont typeface="Arial"/>
              <a:buNone/>
              <a:defRPr/>
            </a:lvl4pPr>
            <a:lvl5pPr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2336800" y="1574800"/>
            <a:ext cx="6426200" cy="330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3D3C3E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7791450" y="6296025"/>
            <a:ext cx="114127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SWSSM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빈화면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62259" y="6171925"/>
            <a:ext cx="849004" cy="5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38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101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2971800" marR="0" indent="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3429000" marR="0" indent="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3886200" marR="0" indent="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107504" y="1052736"/>
            <a:ext cx="8912946" cy="27562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ct val="25000"/>
              <a:buFont typeface="Arial"/>
              <a:buNone/>
            </a:pPr>
            <a:r>
              <a:rPr lang="en-US" sz="4800" b="1" i="0" u="none" strike="noStrike" cap="none" baseline="0" dirty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STT, </a:t>
            </a:r>
            <a:r>
              <a:rPr lang="en-US" sz="4800" b="1" i="0" u="none" strike="noStrike" cap="none" baseline="0" dirty="0" err="1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SVM을</a:t>
            </a:r>
            <a:r>
              <a:rPr lang="en-US" sz="4800" b="1" i="0" u="none" strike="noStrike" cap="none" baseline="0" dirty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800" b="1" i="0" u="none" strike="noStrike" cap="none" baseline="0" dirty="0" err="1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이용한</a:t>
            </a:r>
            <a:r>
              <a:rPr lang="en-US" sz="4800" b="1" i="0" u="none" strike="noStrike" cap="none" baseline="0" dirty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/>
            </a:r>
            <a:br>
              <a:rPr lang="en-US" sz="4800" b="1" i="0" u="none" strike="noStrike" cap="none" baseline="0" dirty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lang="en-US" sz="4800" b="1" i="0" u="none" strike="noStrike" cap="none" baseline="0" dirty="0" err="1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청각장애인용</a:t>
            </a:r>
            <a:r>
              <a:rPr lang="en-US" sz="4800" b="1" i="0" u="none" strike="noStrike" cap="none" baseline="0" dirty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800" b="1" i="0" u="none" strike="noStrike" cap="none" baseline="0" dirty="0" err="1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통화음성변환</a:t>
            </a:r>
            <a:r>
              <a:rPr lang="en-US" sz="4800" b="1" i="0" u="none" strike="noStrike" cap="none" baseline="0" dirty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800" b="1" i="0" u="none" strike="noStrike" cap="none" baseline="0" dirty="0" smtClean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/>
            </a:r>
            <a:br>
              <a:rPr lang="en-US" sz="4800" b="1" i="0" u="none" strike="noStrike" cap="none" baseline="0" dirty="0" smtClean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lang="en-US" sz="4800" b="1" i="0" u="none" strike="noStrike" cap="none" baseline="0" dirty="0" smtClean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SW </a:t>
            </a:r>
            <a:r>
              <a:rPr lang="ko-KR" altLang="en-US" sz="4800" b="1" i="0" u="none" strike="noStrike" cap="none" baseline="0" dirty="0" smtClean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개발</a:t>
            </a:r>
            <a:endParaRPr lang="en-US" sz="4800" b="1" i="0" u="none" strike="noStrike" cap="none" baseline="0" dirty="0">
              <a:solidFill>
                <a:srgbClr val="1C314E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41130" y="4848228"/>
            <a:ext cx="2160240" cy="15675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2015. 04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수원 멤버십 창의과제</a:t>
            </a:r>
          </a:p>
          <a:p>
            <a:pPr marL="0" marR="0" lvl="0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작성자 : 25-1기 최환종 (PL)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25-1기 안중환</a:t>
            </a:r>
          </a:p>
          <a:p>
            <a:pPr marL="0" marR="0" lvl="0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25-1기 정다비치</a:t>
            </a:r>
          </a:p>
        </p:txBody>
      </p:sp>
      <p:cxnSp>
        <p:nvCxnSpPr>
          <p:cNvPr id="69" name="Shape 69"/>
          <p:cNvCxnSpPr/>
          <p:nvPr/>
        </p:nvCxnSpPr>
        <p:spPr>
          <a:xfrm>
            <a:off x="364803" y="3434685"/>
            <a:ext cx="8406000" cy="0"/>
          </a:xfrm>
          <a:prstGeom prst="straightConnector1">
            <a:avLst/>
          </a:prstGeom>
          <a:noFill/>
          <a:ln w="12700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Shape 70"/>
          <p:cNvCxnSpPr/>
          <p:nvPr/>
        </p:nvCxnSpPr>
        <p:spPr>
          <a:xfrm>
            <a:off x="454743" y="4888519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Shape 71"/>
          <p:cNvCxnSpPr/>
          <p:nvPr/>
        </p:nvCxnSpPr>
        <p:spPr>
          <a:xfrm>
            <a:off x="454743" y="5202851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Shape 72"/>
          <p:cNvCxnSpPr/>
          <p:nvPr/>
        </p:nvCxnSpPr>
        <p:spPr>
          <a:xfrm>
            <a:off x="454743" y="5517182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Shape 73"/>
          <p:cNvCxnSpPr/>
          <p:nvPr/>
        </p:nvCxnSpPr>
        <p:spPr>
          <a:xfrm>
            <a:off x="454743" y="5831514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Shape 74"/>
          <p:cNvCxnSpPr/>
          <p:nvPr/>
        </p:nvCxnSpPr>
        <p:spPr>
          <a:xfrm>
            <a:off x="454741" y="6145846"/>
            <a:ext cx="1592585" cy="0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263455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3. 개발목표</a:t>
            </a:r>
          </a:p>
        </p:txBody>
      </p:sp>
      <p:cxnSp>
        <p:nvCxnSpPr>
          <p:cNvPr id="152" name="Shape 152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256541" y="700125"/>
            <a:ext cx="6995100" cy="58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주 개발목표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7277410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10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148200" y="1624465"/>
            <a:ext cx="8810100" cy="4493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dirty="0"/>
          </a:p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dirty="0">
              <a:rtl val="0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rtl val="0"/>
              </a:rPr>
              <a:t>				</a:t>
            </a:r>
            <a:endParaRPr sz="2400" b="1" dirty="0">
              <a:solidFill>
                <a:schemeClr val="dk1"/>
              </a:solidFill>
              <a:rtl val="0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chemeClr val="dk1"/>
              </a:solidFill>
              <a:rtl val="0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chemeClr val="dk1"/>
              </a:solidFill>
              <a:rtl val="0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rtl val="0"/>
              </a:rPr>
              <a:t>			</a:t>
            </a:r>
          </a:p>
          <a:p>
            <a:pPr marL="1371600" marR="0" lvl="1" indent="4572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chemeClr val="dk1"/>
                </a:solidFill>
                <a:rtl val="0"/>
              </a:rPr>
              <a:t>			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chemeClr val="dk1"/>
              </a:solidFill>
              <a:rtl val="0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chemeClr val="dk1"/>
              </a:solidFill>
              <a:rtl val="0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chemeClr val="dk1"/>
              </a:solidFill>
              <a:rtl val="0"/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75" y="2303800"/>
            <a:ext cx="996924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675" y="4345500"/>
            <a:ext cx="9969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4300" y="2232362"/>
            <a:ext cx="9048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0025" y="4345525"/>
            <a:ext cx="7334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1907704" y="2406342"/>
            <a:ext cx="2016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dk1"/>
                </a:solidFill>
              </a:rPr>
              <a:t> </a:t>
            </a:r>
            <a:r>
              <a:rPr lang="en-US" altLang="ko-KR" sz="2400" b="1" dirty="0" err="1">
                <a:solidFill>
                  <a:schemeClr val="dk1"/>
                </a:solidFill>
              </a:rPr>
              <a:t>안드로이드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4965130" y="2232362"/>
            <a:ext cx="3913977" cy="795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90000"/>
              </a:lnSpc>
              <a:spcBef>
                <a:spcPts val="280"/>
              </a:spcBef>
              <a:buClr>
                <a:schemeClr val="dk1"/>
              </a:buClr>
              <a:buSzPct val="25000"/>
            </a:pPr>
            <a:r>
              <a:rPr lang="en-US" altLang="ko-KR" sz="2400" b="1" dirty="0" err="1" smtClean="0">
                <a:solidFill>
                  <a:schemeClr val="dk1"/>
                </a:solidFill>
              </a:rPr>
              <a:t>감정</a:t>
            </a:r>
            <a:r>
              <a:rPr lang="en-US" altLang="ko-KR" sz="2400" b="1" dirty="0" smtClean="0">
                <a:solidFill>
                  <a:schemeClr val="dk1"/>
                </a:solidFill>
              </a:rPr>
              <a:t> </a:t>
            </a:r>
            <a:r>
              <a:rPr lang="en-US" altLang="ko-KR" sz="2400" b="1" dirty="0" err="1" smtClean="0">
                <a:solidFill>
                  <a:schemeClr val="dk1"/>
                </a:solidFill>
              </a:rPr>
              <a:t>분석</a:t>
            </a:r>
            <a:r>
              <a:rPr lang="en-US" altLang="ko-KR" sz="2400" b="1" dirty="0" smtClean="0">
                <a:solidFill>
                  <a:schemeClr val="dk1"/>
                </a:solidFill>
              </a:rPr>
              <a:t> </a:t>
            </a:r>
          </a:p>
          <a:p>
            <a:pPr marL="457200" lvl="1">
              <a:lnSpc>
                <a:spcPct val="90000"/>
              </a:lnSpc>
              <a:spcBef>
                <a:spcPts val="280"/>
              </a:spcBef>
              <a:buClr>
                <a:schemeClr val="dk1"/>
              </a:buClr>
              <a:buSzPct val="25000"/>
            </a:pPr>
            <a:r>
              <a:rPr lang="en-US" altLang="ko-KR" sz="2400" b="1" dirty="0" smtClean="0">
                <a:solidFill>
                  <a:schemeClr val="dk1"/>
                </a:solidFill>
              </a:rPr>
              <a:t>SVM </a:t>
            </a:r>
            <a:r>
              <a:rPr lang="en-US" altLang="ko-KR" sz="2400" b="1" dirty="0" err="1">
                <a:solidFill>
                  <a:schemeClr val="dk1"/>
                </a:solidFill>
              </a:rPr>
              <a:t>알고리즘</a:t>
            </a:r>
            <a:endParaRPr lang="en-US" altLang="ko-KR" sz="2400" b="1" dirty="0">
              <a:solidFill>
                <a:schemeClr val="dk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82560" y="4448067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dk1"/>
                </a:solidFill>
              </a:rPr>
              <a:t>GCM/Socket </a:t>
            </a:r>
            <a:r>
              <a:rPr lang="en-US" altLang="ko-KR" sz="2400" b="1" dirty="0" err="1" smtClean="0">
                <a:solidFill>
                  <a:schemeClr val="dk1"/>
                </a:solidFill>
              </a:rPr>
              <a:t>서버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132216" y="4281074"/>
            <a:ext cx="3858235" cy="795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1" indent="457200">
              <a:lnSpc>
                <a:spcPct val="90000"/>
              </a:lnSpc>
              <a:spcBef>
                <a:spcPts val="280"/>
              </a:spcBef>
              <a:buClr>
                <a:schemeClr val="dk1"/>
              </a:buClr>
              <a:buSzPct val="25000"/>
            </a:pPr>
            <a:r>
              <a:rPr lang="en-US" altLang="ko-KR" sz="2400" b="1" dirty="0" err="1">
                <a:solidFill>
                  <a:schemeClr val="dk1"/>
                </a:solidFill>
              </a:rPr>
              <a:t>형태소</a:t>
            </a:r>
            <a:r>
              <a:rPr lang="en-US" altLang="ko-KR" sz="2400" b="1" dirty="0">
                <a:solidFill>
                  <a:schemeClr val="dk1"/>
                </a:solidFill>
              </a:rPr>
              <a:t> </a:t>
            </a:r>
            <a:r>
              <a:rPr lang="en-US" altLang="ko-KR" sz="2400" b="1" dirty="0" smtClean="0">
                <a:solidFill>
                  <a:schemeClr val="dk1"/>
                </a:solidFill>
              </a:rPr>
              <a:t>분</a:t>
            </a:r>
            <a:r>
              <a:rPr lang="ko-KR" altLang="en-US" sz="2400" b="1" dirty="0" smtClean="0">
                <a:solidFill>
                  <a:schemeClr val="dk1"/>
                </a:solidFill>
              </a:rPr>
              <a:t>석</a:t>
            </a:r>
            <a:r>
              <a:rPr lang="en-US" altLang="ko-KR" sz="2400" b="1" dirty="0">
                <a:solidFill>
                  <a:schemeClr val="dk1"/>
                </a:solidFill>
              </a:rPr>
              <a:t>	</a:t>
            </a:r>
          </a:p>
          <a:p>
            <a:pPr marL="1371600" lvl="1" indent="457200">
              <a:lnSpc>
                <a:spcPct val="90000"/>
              </a:lnSpc>
              <a:spcBef>
                <a:spcPts val="280"/>
              </a:spcBef>
              <a:buClr>
                <a:schemeClr val="dk1"/>
              </a:buClr>
              <a:buSzPct val="25000"/>
            </a:pPr>
            <a:r>
              <a:rPr lang="en-US" altLang="ko-KR" sz="2400" b="1" dirty="0" err="1">
                <a:solidFill>
                  <a:schemeClr val="dk1"/>
                </a:solidFill>
              </a:rPr>
              <a:t>표준어</a:t>
            </a:r>
            <a:r>
              <a:rPr lang="en-US" altLang="ko-KR" sz="2400" b="1" dirty="0">
                <a:solidFill>
                  <a:schemeClr val="dk1"/>
                </a:solidFill>
              </a:rPr>
              <a:t> </a:t>
            </a:r>
            <a:r>
              <a:rPr lang="en-US" altLang="ko-KR" sz="2400" b="1" dirty="0" err="1">
                <a:solidFill>
                  <a:schemeClr val="dk1"/>
                </a:solidFill>
              </a:rPr>
              <a:t>변환</a:t>
            </a:r>
            <a:r>
              <a:rPr lang="en-US" altLang="ko-KR" sz="2400" b="1" dirty="0">
                <a:solidFill>
                  <a:schemeClr val="dk1"/>
                </a:solidFill>
              </a:rPr>
              <a:t>	</a:t>
            </a:r>
            <a:endParaRPr lang="ko-KR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263455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3. 개발목표</a:t>
            </a:r>
          </a:p>
        </p:txBody>
      </p:sp>
      <p:cxnSp>
        <p:nvCxnSpPr>
          <p:cNvPr id="166" name="Shape 166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256541" y="700125"/>
            <a:ext cx="6995100" cy="58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세부 개발목표 1 (Android)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7277410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11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148203" y="1700809"/>
            <a:ext cx="8810100" cy="48245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2400" b="1" dirty="0">
                <a:solidFill>
                  <a:schemeClr val="dk1"/>
                </a:solidFill>
              </a:rPr>
              <a:t>Speech → Text </a:t>
            </a:r>
            <a:r>
              <a:rPr lang="en-US" sz="2400" b="1" dirty="0" err="1">
                <a:solidFill>
                  <a:schemeClr val="dk1"/>
                </a:solidFill>
              </a:rPr>
              <a:t>변환</a:t>
            </a:r>
            <a:r>
              <a:rPr lang="en-US" sz="2400" b="1" dirty="0">
                <a:solidFill>
                  <a:schemeClr val="dk1"/>
                </a:solidFill>
              </a:rPr>
              <a:t> 및 </a:t>
            </a:r>
            <a:r>
              <a:rPr lang="en-US" sz="2400" b="1" dirty="0" err="1">
                <a:solidFill>
                  <a:schemeClr val="dk1"/>
                </a:solidFill>
              </a:rPr>
              <a:t>통신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모듈</a:t>
            </a:r>
            <a:endParaRPr lang="en-US" sz="2400" b="1" dirty="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2400" b="1" dirty="0" err="1">
                <a:solidFill>
                  <a:schemeClr val="dk1"/>
                </a:solidFill>
              </a:rPr>
              <a:t>BroadCast를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이용한</a:t>
            </a:r>
            <a:r>
              <a:rPr lang="en-US" sz="2400" b="1" dirty="0">
                <a:solidFill>
                  <a:schemeClr val="dk1"/>
                </a:solidFill>
              </a:rPr>
              <a:t> Background </a:t>
            </a:r>
            <a:r>
              <a:rPr lang="en-US" sz="2400" b="1" dirty="0" err="1">
                <a:solidFill>
                  <a:schemeClr val="dk1"/>
                </a:solidFill>
              </a:rPr>
              <a:t>작업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구현</a:t>
            </a:r>
            <a:endParaRPr lang="en-US" sz="2400" b="1" dirty="0">
              <a:solidFill>
                <a:schemeClr val="dk1"/>
              </a:solidFill>
            </a:endParaRPr>
          </a:p>
          <a:p>
            <a:pPr marR="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2400" b="1" dirty="0" err="1">
                <a:solidFill>
                  <a:schemeClr val="dk1"/>
                </a:solidFill>
              </a:rPr>
              <a:t>텍스트</a:t>
            </a:r>
            <a:r>
              <a:rPr lang="en-US" sz="2400" b="1" dirty="0">
                <a:solidFill>
                  <a:schemeClr val="dk1"/>
                </a:solidFill>
              </a:rPr>
              <a:t> &amp; </a:t>
            </a:r>
            <a:r>
              <a:rPr lang="en-US" sz="2400" b="1" dirty="0" err="1">
                <a:solidFill>
                  <a:schemeClr val="dk1"/>
                </a:solidFill>
              </a:rPr>
              <a:t>감정</a:t>
            </a:r>
            <a:r>
              <a:rPr lang="en-US" sz="2400" b="1" dirty="0">
                <a:solidFill>
                  <a:schemeClr val="dk1"/>
                </a:solidFill>
              </a:rPr>
              <a:t> View / </a:t>
            </a:r>
            <a:r>
              <a:rPr lang="en-US" sz="2400" b="1" dirty="0" err="1">
                <a:solidFill>
                  <a:schemeClr val="dk1"/>
                </a:solidFill>
              </a:rPr>
              <a:t>TTS를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위한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타이핑</a:t>
            </a:r>
            <a:r>
              <a:rPr lang="en-US" sz="2400" b="1" dirty="0">
                <a:solidFill>
                  <a:schemeClr val="dk1"/>
                </a:solidFill>
              </a:rPr>
              <a:t> UI </a:t>
            </a:r>
            <a:r>
              <a:rPr lang="en-US" sz="2400" b="1" dirty="0" err="1">
                <a:solidFill>
                  <a:schemeClr val="dk1"/>
                </a:solidFill>
              </a:rPr>
              <a:t>제작</a:t>
            </a:r>
            <a:endParaRPr lang="en-US" sz="2400" b="1" dirty="0">
              <a:solidFill>
                <a:schemeClr val="dk1"/>
              </a:solidFill>
            </a:endParaRPr>
          </a:p>
          <a:p>
            <a:pPr marL="742950" marR="0" lvl="1" indent="-19685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263455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3. 개발목표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256541" y="700125"/>
            <a:ext cx="6995100" cy="58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세부 개발목표 2 </a:t>
            </a:r>
            <a:r>
              <a:rPr lang="en-US" sz="36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(Server </a:t>
            </a:r>
            <a:r>
              <a:rPr lang="en-US" sz="3600" b="1">
                <a:solidFill>
                  <a:srgbClr val="1C314E"/>
                </a:solidFill>
                <a:rtl val="0"/>
              </a:rPr>
              <a:t>공통</a:t>
            </a:r>
            <a:r>
              <a:rPr lang="en-US" sz="36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7277410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12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148203" y="1757535"/>
            <a:ext cx="8810100" cy="37596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2400" b="1" dirty="0" err="1">
                <a:solidFill>
                  <a:schemeClr val="dk1"/>
                </a:solidFill>
                <a:rtl val="0"/>
              </a:rPr>
              <a:t>형태소</a:t>
            </a:r>
            <a:r>
              <a:rPr lang="en-US" sz="2400" b="1" dirty="0">
                <a:solidFill>
                  <a:schemeClr val="dk1"/>
                </a:solidFill>
                <a:rtl val="0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rtl val="0"/>
              </a:rPr>
              <a:t>분석</a:t>
            </a:r>
            <a:r>
              <a:rPr lang="en-US" sz="2400" b="1" dirty="0">
                <a:solidFill>
                  <a:schemeClr val="dk1"/>
                </a:solidFill>
                <a:rtl val="0"/>
              </a:rPr>
              <a:t> 및 </a:t>
            </a:r>
            <a:r>
              <a:rPr lang="en-US" sz="2400" b="1" dirty="0" err="1">
                <a:solidFill>
                  <a:schemeClr val="dk1"/>
                </a:solidFill>
                <a:rtl val="0"/>
              </a:rPr>
              <a:t>색인어</a:t>
            </a:r>
            <a:r>
              <a:rPr lang="en-US" sz="2400" b="1" dirty="0">
                <a:solidFill>
                  <a:schemeClr val="dk1"/>
                </a:solidFill>
                <a:rtl val="0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rtl val="0"/>
              </a:rPr>
              <a:t>추출</a:t>
            </a:r>
            <a:endParaRPr lang="en-US" sz="2400" b="1" dirty="0">
              <a:solidFill>
                <a:schemeClr val="dk1"/>
              </a:solidFill>
              <a:rtl val="0"/>
            </a:endParaRPr>
          </a:p>
          <a:p>
            <a:pPr marL="742950" marR="0" lvl="1" indent="-19685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2400" b="1" dirty="0" err="1" smtClean="0">
                <a:solidFill>
                  <a:schemeClr val="dk1"/>
                </a:solidFill>
                <a:rtl val="0"/>
              </a:rPr>
              <a:t>은어</a:t>
            </a:r>
            <a:r>
              <a:rPr lang="en-US" sz="2400" b="1" dirty="0" smtClean="0">
                <a:solidFill>
                  <a:schemeClr val="dk1"/>
                </a:solidFill>
                <a:rtl val="0"/>
              </a:rPr>
              <a:t> / </a:t>
            </a:r>
            <a:r>
              <a:rPr lang="en-US" sz="2400" b="1" dirty="0" err="1" smtClean="0">
                <a:solidFill>
                  <a:schemeClr val="dk1"/>
                </a:solidFill>
                <a:rtl val="0"/>
              </a:rPr>
              <a:t>사투리</a:t>
            </a:r>
            <a:r>
              <a:rPr lang="en-US" sz="2400" b="1" dirty="0" smtClean="0">
                <a:solidFill>
                  <a:schemeClr val="dk1"/>
                </a:solidFill>
                <a:rtl val="0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rtl val="0"/>
              </a:rPr>
              <a:t>DB확보</a:t>
            </a:r>
            <a:r>
              <a:rPr lang="en-US" sz="2400" b="1" dirty="0">
                <a:solidFill>
                  <a:schemeClr val="dk1"/>
                </a:solidFill>
                <a:rtl val="0"/>
              </a:rPr>
              <a:t>(웹 </a:t>
            </a:r>
            <a:r>
              <a:rPr lang="en-US" sz="2400" b="1" dirty="0" err="1">
                <a:solidFill>
                  <a:schemeClr val="dk1"/>
                </a:solidFill>
                <a:rtl val="0"/>
              </a:rPr>
              <a:t>크롤링활용</a:t>
            </a:r>
            <a:r>
              <a:rPr lang="en-US" sz="2400" b="1" dirty="0">
                <a:solidFill>
                  <a:schemeClr val="dk1"/>
                </a:solidFill>
                <a:rtl val="0"/>
              </a:rPr>
              <a:t>)</a:t>
            </a:r>
          </a:p>
          <a:p>
            <a:pPr marL="742950" marR="0" lvl="1" indent="-19685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2400" b="1" dirty="0" err="1">
                <a:solidFill>
                  <a:schemeClr val="dk1"/>
                </a:solidFill>
                <a:rtl val="0"/>
              </a:rPr>
              <a:t>유동IP</a:t>
            </a:r>
            <a:r>
              <a:rPr lang="en-US" sz="2400" b="1" dirty="0">
                <a:solidFill>
                  <a:schemeClr val="dk1"/>
                </a:solidFill>
                <a:rtl val="0"/>
              </a:rPr>
              <a:t> / </a:t>
            </a:r>
            <a:r>
              <a:rPr lang="en-US" sz="2400" b="1" dirty="0" err="1">
                <a:solidFill>
                  <a:schemeClr val="dk1"/>
                </a:solidFill>
                <a:rtl val="0"/>
              </a:rPr>
              <a:t>통신환경에</a:t>
            </a:r>
            <a:r>
              <a:rPr lang="en-US" sz="2400" b="1" dirty="0">
                <a:solidFill>
                  <a:schemeClr val="dk1"/>
                </a:solidFill>
                <a:rtl val="0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rtl val="0"/>
              </a:rPr>
              <a:t>관여</a:t>
            </a:r>
            <a:r>
              <a:rPr lang="en-US" sz="2400" b="1" dirty="0">
                <a:solidFill>
                  <a:schemeClr val="dk1"/>
                </a:solidFill>
                <a:rtl val="0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rtl val="0"/>
              </a:rPr>
              <a:t>받지</a:t>
            </a:r>
            <a:r>
              <a:rPr lang="en-US" sz="2400" b="1" dirty="0">
                <a:solidFill>
                  <a:schemeClr val="dk1"/>
                </a:solidFill>
                <a:rtl val="0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rtl val="0"/>
              </a:rPr>
              <a:t>않는</a:t>
            </a:r>
            <a:r>
              <a:rPr lang="en-US" sz="2400" b="1" dirty="0">
                <a:solidFill>
                  <a:schemeClr val="dk1"/>
                </a:solidFill>
                <a:rtl val="0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rtl val="0"/>
              </a:rPr>
              <a:t>통신</a:t>
            </a:r>
            <a:r>
              <a:rPr lang="en-US" sz="2400" b="1" dirty="0">
                <a:solidFill>
                  <a:schemeClr val="dk1"/>
                </a:solidFill>
                <a:rtl val="0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rtl val="0"/>
              </a:rPr>
              <a:t>설계</a:t>
            </a:r>
            <a:r>
              <a:rPr lang="en-US" sz="2400" b="1" dirty="0">
                <a:solidFill>
                  <a:schemeClr val="dk1"/>
                </a:solidFill>
                <a:rtl val="0"/>
              </a:rPr>
              <a:t> 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dk1"/>
                </a:solidFill>
                <a:rtl val="0"/>
              </a:rPr>
              <a:t>(GCM, </a:t>
            </a:r>
            <a:r>
              <a:rPr lang="en-US" sz="2400" b="1" dirty="0" err="1">
                <a:solidFill>
                  <a:schemeClr val="dk1"/>
                </a:solidFill>
                <a:rtl val="0"/>
              </a:rPr>
              <a:t>Socket동시</a:t>
            </a:r>
            <a:r>
              <a:rPr lang="en-US" sz="2400" b="1" dirty="0">
                <a:solidFill>
                  <a:schemeClr val="dk1"/>
                </a:solidFill>
                <a:rtl val="0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rtl val="0"/>
              </a:rPr>
              <a:t>활용</a:t>
            </a:r>
            <a:r>
              <a:rPr lang="en-US" sz="2400" b="1" dirty="0">
                <a:solidFill>
                  <a:schemeClr val="dk1"/>
                </a:solidFill>
                <a:rtl val="0"/>
              </a:rPr>
              <a:t>)</a:t>
            </a:r>
          </a:p>
          <a:p>
            <a:pPr marL="0" marR="0" lvl="0" indent="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2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263455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3. 개발목표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256541" y="700125"/>
            <a:ext cx="6995100" cy="58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세부 개발목표 3 </a:t>
            </a:r>
            <a:r>
              <a:rPr lang="en-US" sz="36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(</a:t>
            </a:r>
            <a:r>
              <a:rPr lang="en-US" sz="3600" b="1">
                <a:solidFill>
                  <a:srgbClr val="1C314E"/>
                </a:solidFill>
                <a:rtl val="0"/>
              </a:rPr>
              <a:t>Server </a:t>
            </a:r>
            <a:r>
              <a:rPr lang="en-US" sz="36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Svm)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7277410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13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164539" y="1988840"/>
            <a:ext cx="8810100" cy="27363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 sz="2400" b="1" dirty="0" err="1"/>
              <a:t>대화흐름을</a:t>
            </a:r>
            <a:r>
              <a:rPr lang="en-US" sz="2400" b="1" dirty="0"/>
              <a:t> </a:t>
            </a:r>
            <a:r>
              <a:rPr lang="en-US" sz="2400" b="1" dirty="0" err="1"/>
              <a:t>이용한</a:t>
            </a:r>
            <a:r>
              <a:rPr lang="en-US" sz="2400" b="1" dirty="0"/>
              <a:t> </a:t>
            </a:r>
            <a:r>
              <a:rPr lang="en-US" sz="2400" b="1" dirty="0" err="1"/>
              <a:t>감정분석</a:t>
            </a:r>
            <a:r>
              <a:rPr lang="en-US" sz="2400" b="1" dirty="0"/>
              <a:t> </a:t>
            </a:r>
            <a:r>
              <a:rPr lang="en-US" sz="2400" b="1" dirty="0" err="1"/>
              <a:t>SVM알고리즘</a:t>
            </a:r>
            <a:r>
              <a:rPr lang="en-US" sz="2400" b="1" dirty="0"/>
              <a:t> </a:t>
            </a:r>
            <a:r>
              <a:rPr lang="en-US" sz="2400" b="1" dirty="0" err="1"/>
              <a:t>구현</a:t>
            </a:r>
            <a:endParaRPr lang="en-US" sz="2400" b="1" dirty="0"/>
          </a:p>
          <a:p>
            <a:pPr marR="0" lvl="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b="1" dirty="0"/>
              <a:t>	(</a:t>
            </a:r>
            <a:r>
              <a:rPr lang="en-US" sz="2400" b="1" dirty="0" err="1"/>
              <a:t>긍정</a:t>
            </a:r>
            <a:r>
              <a:rPr lang="en-US" sz="2400" b="1" dirty="0"/>
              <a:t> </a:t>
            </a:r>
            <a:r>
              <a:rPr lang="en-US" sz="2400" b="1" dirty="0" err="1"/>
              <a:t>군집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dk1"/>
                </a:solidFill>
              </a:rPr>
              <a:t>↔ </a:t>
            </a:r>
            <a:r>
              <a:rPr lang="en-US" sz="2400" b="1" dirty="0" err="1">
                <a:solidFill>
                  <a:schemeClr val="dk1"/>
                </a:solidFill>
              </a:rPr>
              <a:t>부정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군집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분류</a:t>
            </a:r>
            <a:r>
              <a:rPr lang="en-US" sz="2400" b="1" dirty="0">
                <a:solidFill>
                  <a:schemeClr val="dk1"/>
                </a:solidFill>
              </a:rPr>
              <a:t> 후 </a:t>
            </a:r>
            <a:r>
              <a:rPr lang="en-US" sz="2400" b="1" dirty="0" err="1">
                <a:solidFill>
                  <a:schemeClr val="dk1"/>
                </a:solidFill>
              </a:rPr>
              <a:t>점수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부여</a:t>
            </a:r>
            <a:r>
              <a:rPr lang="en-US" sz="2400" b="1" dirty="0">
                <a:solidFill>
                  <a:schemeClr val="dk1"/>
                </a:solidFill>
              </a:rPr>
              <a:t>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dk1"/>
                </a:solidFill>
              </a:rPr>
              <a:t>※ </a:t>
            </a:r>
            <a:r>
              <a:rPr lang="en-US" sz="2400" b="1" dirty="0" err="1">
                <a:solidFill>
                  <a:schemeClr val="dk1"/>
                </a:solidFill>
              </a:rPr>
              <a:t>음성주파수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활용가능</a:t>
            </a:r>
            <a:r>
              <a:rPr lang="en-US" sz="2400" b="1" dirty="0">
                <a:solidFill>
                  <a:schemeClr val="dk1"/>
                </a:solidFill>
              </a:rPr>
              <a:t>(</a:t>
            </a:r>
            <a:r>
              <a:rPr lang="en-US" sz="2400" b="1" dirty="0" err="1">
                <a:solidFill>
                  <a:schemeClr val="dk1"/>
                </a:solidFill>
              </a:rPr>
              <a:t>피치,속도,크기,무음구간</a:t>
            </a:r>
            <a:r>
              <a:rPr lang="en-US" sz="2400" b="1" dirty="0">
                <a:solidFill>
                  <a:schemeClr val="dk1"/>
                </a:solidFill>
              </a:rPr>
              <a:t> 등)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263455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4. 시연 시나리오</a:t>
            </a:r>
          </a:p>
        </p:txBody>
      </p:sp>
      <p:cxnSp>
        <p:nvCxnSpPr>
          <p:cNvPr id="196" name="Shape 196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256541" y="700125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시연 시나리오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7277410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14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362" y="2533014"/>
            <a:ext cx="1042349" cy="108702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1040412" y="3744307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발신자</a:t>
            </a:r>
          </a:p>
        </p:txBody>
      </p:sp>
      <p:sp>
        <p:nvSpPr>
          <p:cNvPr id="201" name="Shape 201"/>
          <p:cNvSpPr/>
          <p:nvPr/>
        </p:nvSpPr>
        <p:spPr>
          <a:xfrm>
            <a:off x="3452148" y="3898194"/>
            <a:ext cx="2520279" cy="140301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</a:t>
            </a:r>
            <a:r>
              <a:rPr lang="en-US" sz="1600" b="0" i="0" u="none" strike="noStrike" cap="none" baseline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발신자와</a:t>
            </a:r>
            <a:r>
              <a:rPr lang="en-US" sz="16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600" b="0" i="0" u="none" strike="noStrike" cap="none" baseline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수신자</a:t>
            </a:r>
            <a:r>
              <a:rPr lang="en-US" sz="16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600" b="0" i="0" u="none" strike="noStrike" cap="none" baseline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연결</a:t>
            </a:r>
            <a:endParaRPr lang="en-US" sz="1600" b="0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text </a:t>
            </a:r>
            <a:r>
              <a:rPr lang="en-US" sz="1600" b="0" i="0" u="none" strike="noStrike" cap="none" baseline="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  <a:rtl val="0"/>
              </a:rPr>
              <a:t>형태소</a:t>
            </a:r>
            <a:r>
              <a:rPr lang="en-US" sz="1600" b="0" i="0" u="none" strike="noStrike" cap="none" baseline="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600" b="0" i="0" u="none" strike="noStrike" cap="none" baseline="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  <a:rtl val="0"/>
              </a:rPr>
              <a:t>분석</a:t>
            </a:r>
            <a:endParaRPr lang="en-US" sz="1600" b="0" i="0" u="none" strike="noStrike" cap="none" baseline="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DB </a:t>
            </a:r>
            <a:r>
              <a:rPr lang="en-US" sz="1600" b="0" i="0" u="none" strike="noStrike" cap="none" baseline="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  <a:rtl val="0"/>
              </a:rPr>
              <a:t>매핑</a:t>
            </a:r>
            <a:endParaRPr lang="en-US" sz="1600" b="0" i="0" u="none" strike="noStrike" cap="none" baseline="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SVM </a:t>
            </a:r>
            <a:r>
              <a:rPr lang="en-US" sz="1600" b="0" i="0" u="none" strike="noStrike" cap="none" baseline="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  <a:rtl val="0"/>
              </a:rPr>
              <a:t>학습</a:t>
            </a:r>
            <a:endParaRPr lang="en-US" sz="1600" b="0" i="0" u="none" strike="noStrike" cap="none" baseline="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text + </a:t>
            </a:r>
            <a:r>
              <a:rPr lang="en-US" sz="1600" b="0" i="0" u="none" strike="noStrike" cap="none" baseline="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  <a:rtl val="0"/>
              </a:rPr>
              <a:t>감정</a:t>
            </a:r>
            <a:endParaRPr lang="en-US" sz="1600" b="0" i="0" u="none" strike="noStrike" cap="none" baseline="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4328" y="2068601"/>
            <a:ext cx="61912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6864868" y="3888323"/>
            <a:ext cx="1739579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수신자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(청각장애인)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6732240" y="3115980"/>
            <a:ext cx="562945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text</a:t>
            </a:r>
            <a:endParaRPr lang="en-US" sz="1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2106359" y="2539916"/>
            <a:ext cx="593431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음성 </a:t>
            </a:r>
          </a:p>
        </p:txBody>
      </p:sp>
      <p:cxnSp>
        <p:nvCxnSpPr>
          <p:cNvPr id="206" name="Shape 206"/>
          <p:cNvCxnSpPr/>
          <p:nvPr/>
        </p:nvCxnSpPr>
        <p:spPr>
          <a:xfrm>
            <a:off x="2103861" y="2854675"/>
            <a:ext cx="5109407" cy="0"/>
          </a:xfrm>
          <a:prstGeom prst="straightConnector1">
            <a:avLst/>
          </a:prstGeom>
          <a:noFill/>
          <a:ln w="19050" cap="flat">
            <a:solidFill>
              <a:srgbClr val="DA192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7" name="Shape 207"/>
          <p:cNvCxnSpPr/>
          <p:nvPr/>
        </p:nvCxnSpPr>
        <p:spPr>
          <a:xfrm rot="10800000">
            <a:off x="2103861" y="3115980"/>
            <a:ext cx="5109411" cy="0"/>
          </a:xfrm>
          <a:prstGeom prst="straightConnector1">
            <a:avLst/>
          </a:prstGeom>
          <a:noFill/>
          <a:ln w="19050" cap="flat">
            <a:solidFill>
              <a:srgbClr val="DA192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8" name="Shape 208"/>
          <p:cNvSpPr/>
          <p:nvPr/>
        </p:nvSpPr>
        <p:spPr>
          <a:xfrm>
            <a:off x="3811719" y="2497475"/>
            <a:ext cx="1512167" cy="1008111"/>
          </a:xfrm>
          <a:prstGeom prst="rect">
            <a:avLst/>
          </a:prstGeom>
          <a:solidFill>
            <a:schemeClr val="accent3"/>
          </a:solidFill>
          <a:ln w="25400" cap="flat">
            <a:solidFill>
              <a:srgbClr val="AC49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서버</a:t>
            </a:r>
          </a:p>
        </p:txBody>
      </p:sp>
      <p:sp>
        <p:nvSpPr>
          <p:cNvPr id="209" name="Shape 209"/>
          <p:cNvSpPr/>
          <p:nvPr/>
        </p:nvSpPr>
        <p:spPr>
          <a:xfrm>
            <a:off x="251525" y="4365099"/>
            <a:ext cx="2592283" cy="93610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</a:rPr>
              <a:t>- </a:t>
            </a:r>
            <a:r>
              <a:rPr lang="en-US" sz="1600" dirty="0" err="1">
                <a:solidFill>
                  <a:srgbClr val="FF0000"/>
                </a:solidFill>
              </a:rPr>
              <a:t>발신</a:t>
            </a:r>
            <a:r>
              <a:rPr lang="en-US" sz="1600" dirty="0">
                <a:solidFill>
                  <a:srgbClr val="FF0000"/>
                </a:solidFill>
              </a:rPr>
              <a:t> -&gt; </a:t>
            </a:r>
            <a:r>
              <a:rPr lang="en-US" sz="1600" dirty="0" err="1">
                <a:solidFill>
                  <a:srgbClr val="FF0000"/>
                </a:solidFill>
              </a:rPr>
              <a:t>서버와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연결</a:t>
            </a:r>
            <a:endParaRPr lang="en-US" sz="1600"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</a:t>
            </a:r>
            <a:r>
              <a:rPr lang="en-US" sz="1600" b="0" i="0" u="none" strike="noStrike" cap="none" baseline="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  <a:rtl val="0"/>
              </a:rPr>
              <a:t>음성</a:t>
            </a:r>
            <a:r>
              <a:rPr lang="en-US" sz="1600" b="0" i="0" u="none" strike="noStrike" cap="none" baseline="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  <a:rtl val="0"/>
              </a:rPr>
              <a:t>-&gt;text </a:t>
            </a:r>
            <a:r>
              <a:rPr lang="en-US" sz="1600" b="0" i="0" u="none" strike="noStrike" cap="none" baseline="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  <a:rtl val="0"/>
              </a:rPr>
              <a:t>실시간</a:t>
            </a:r>
            <a:r>
              <a:rPr lang="en-US" sz="1600" b="0" i="0" u="none" strike="noStrike" cap="none" baseline="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600" b="0" i="0" u="none" strike="noStrike" cap="none" baseline="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  <a:rtl val="0"/>
              </a:rPr>
              <a:t>변환</a:t>
            </a:r>
            <a:endParaRPr lang="en-US" sz="1600" b="0" i="0" u="none" strike="noStrike" cap="none" baseline="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</a:t>
            </a:r>
            <a:r>
              <a:rPr lang="ko-KR" altLang="en-US" sz="1600" dirty="0" smtClean="0">
                <a:solidFill>
                  <a:srgbClr val="0070C0"/>
                </a:solidFill>
              </a:rPr>
              <a:t>수신</a:t>
            </a:r>
            <a:r>
              <a:rPr lang="ko-KR" altLang="en-US" sz="1600" dirty="0">
                <a:solidFill>
                  <a:srgbClr val="0070C0"/>
                </a:solidFill>
              </a:rPr>
              <a:t>자</a:t>
            </a:r>
            <a:r>
              <a:rPr lang="en-US" sz="1600" b="0" i="0" u="none" strike="noStrike" cap="none" baseline="0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rtl val="0"/>
              </a:rPr>
              <a:t>로 </a:t>
            </a:r>
            <a:r>
              <a:rPr lang="en-US" sz="1600" b="0" i="0" u="none" strike="noStrike" cap="none" baseline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rtl val="0"/>
              </a:rPr>
              <a:t>부터</a:t>
            </a:r>
            <a:r>
              <a:rPr lang="en-US" sz="1600" b="0" i="0" u="none" strike="noStrike" cap="none" baseline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text </a:t>
            </a:r>
            <a:r>
              <a:rPr lang="en-US" sz="1600" b="0" i="0" u="none" strike="noStrike" cap="none" baseline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rtl val="0"/>
              </a:rPr>
              <a:t>받음</a:t>
            </a:r>
            <a:endParaRPr lang="en-US" sz="1600" b="0" i="0" u="none" strike="noStrike" cap="none" baseline="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364800" y="5589250"/>
            <a:ext cx="60555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앱은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수신측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발신측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모두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설치</a:t>
            </a:r>
            <a:endParaRPr lang="en-US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환경설정을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통해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해당하는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이용자로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설정</a:t>
            </a:r>
            <a:endParaRPr lang="en-US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6770025" y="4325100"/>
            <a:ext cx="2221200" cy="780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</a:rPr>
              <a:t>- </a:t>
            </a:r>
            <a:r>
              <a:rPr lang="en-US" sz="1600" dirty="0" err="1">
                <a:solidFill>
                  <a:srgbClr val="FF0000"/>
                </a:solidFill>
              </a:rPr>
              <a:t>수신</a:t>
            </a:r>
            <a:r>
              <a:rPr lang="en-US" sz="1600" dirty="0">
                <a:solidFill>
                  <a:srgbClr val="FF0000"/>
                </a:solidFill>
              </a:rPr>
              <a:t> -&gt; </a:t>
            </a:r>
            <a:r>
              <a:rPr lang="en-US" sz="1600" dirty="0" err="1">
                <a:solidFill>
                  <a:srgbClr val="FF0000"/>
                </a:solidFill>
              </a:rPr>
              <a:t>서버와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연결</a:t>
            </a:r>
            <a:endParaRPr lang="en-US" sz="1600"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rgbClr val="00B050"/>
                </a:solidFill>
              </a:rPr>
              <a:t>- </a:t>
            </a:r>
            <a:r>
              <a:rPr lang="en-US" sz="1600" b="0" i="0" u="none" strike="noStrike" cap="none" baseline="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  <a:rtl val="0"/>
              </a:rPr>
              <a:t>완성된</a:t>
            </a:r>
            <a:r>
              <a:rPr lang="en-US" sz="1600" b="0" i="0" u="none" strike="noStrike" cap="none" baseline="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600" b="0" i="0" u="none" strike="noStrike" cap="none" baseline="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text를</a:t>
            </a:r>
            <a:r>
              <a:rPr lang="en-US" sz="1600" b="0" i="0" u="none" strike="noStrike" cap="none" baseline="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600" b="0" i="0" u="none" strike="noStrike" cap="none" baseline="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  <a:rtl val="0"/>
              </a:rPr>
              <a:t>받음</a:t>
            </a:r>
            <a:endParaRPr lang="en-US" sz="1600" b="0" i="0" u="none" strike="noStrike" cap="none" baseline="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263455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5. 시스템 구성도</a:t>
            </a:r>
          </a:p>
        </p:txBody>
      </p:sp>
      <p:cxnSp>
        <p:nvCxnSpPr>
          <p:cNvPr id="218" name="Shape 218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256541" y="700125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시스템 구성도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7277410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15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526" y="2492896"/>
            <a:ext cx="8610553" cy="2605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263455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6. 역할 분담</a:t>
            </a:r>
          </a:p>
        </p:txBody>
      </p:sp>
      <p:cxnSp>
        <p:nvCxnSpPr>
          <p:cNvPr id="228" name="Shape 228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256541" y="700125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팀원 별 역할 분담 및 일정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277410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16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aphicFrame>
        <p:nvGraphicFramePr>
          <p:cNvPr id="231" name="Shape 231"/>
          <p:cNvGraphicFramePr/>
          <p:nvPr/>
        </p:nvGraphicFramePr>
        <p:xfrm>
          <a:off x="454275" y="1910875"/>
          <a:ext cx="7967025" cy="3829619"/>
        </p:xfrm>
        <a:graphic>
          <a:graphicData uri="http://schemas.openxmlformats.org/drawingml/2006/table">
            <a:tbl>
              <a:tblPr>
                <a:noFill/>
                <a:tableStyleId>{DCAA752E-E2B0-4F5E-A65C-A4FD5F947C53}</a:tableStyleId>
              </a:tblPr>
              <a:tblGrid>
                <a:gridCol w="721425"/>
                <a:gridCol w="1976100"/>
                <a:gridCol w="439125"/>
                <a:gridCol w="439125"/>
                <a:gridCol w="439125"/>
                <a:gridCol w="439125"/>
                <a:gridCol w="439125"/>
                <a:gridCol w="439125"/>
                <a:gridCol w="439125"/>
                <a:gridCol w="439125"/>
                <a:gridCol w="439125"/>
                <a:gridCol w="439125"/>
                <a:gridCol w="439125"/>
                <a:gridCol w="439125"/>
              </a:tblGrid>
              <a:tr h="42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u="none" strike="noStrike" cap="none" baseline="0">
                          <a:rtl val="0"/>
                        </a:rPr>
                        <a:t>팀원</a:t>
                      </a:r>
                    </a:p>
                  </a:txBody>
                  <a:tcPr marL="66675" marR="66675" marT="66675" marB="66675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u="none" strike="noStrike" cap="none" baseline="0">
                          <a:rtl val="0"/>
                        </a:rPr>
                        <a:t>역할</a:t>
                      </a:r>
                    </a:p>
                  </a:txBody>
                  <a:tcPr marL="66675" marR="66675" marT="66675" marB="6667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u="none" strike="noStrike" cap="none" baseline="0">
                          <a:rtl val="0"/>
                        </a:rPr>
                        <a:t>1</a:t>
                      </a:r>
                    </a:p>
                  </a:txBody>
                  <a:tcPr marL="66675" marR="66675" marT="66675" marB="6667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u="none" strike="noStrike" cap="none" baseline="0">
                          <a:rtl val="0"/>
                        </a:rPr>
                        <a:t>2</a:t>
                      </a:r>
                    </a:p>
                  </a:txBody>
                  <a:tcPr marL="66675" marR="66675" marT="66675" marB="6667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u="none" strike="noStrike" cap="none" baseline="0">
                          <a:rtl val="0"/>
                        </a:rPr>
                        <a:t>3</a:t>
                      </a:r>
                    </a:p>
                  </a:txBody>
                  <a:tcPr marL="66675" marR="66675" marT="66675" marB="6667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u="none" strike="noStrike" cap="none" baseline="0">
                          <a:rtl val="0"/>
                        </a:rPr>
                        <a:t>4</a:t>
                      </a:r>
                    </a:p>
                  </a:txBody>
                  <a:tcPr marL="66675" marR="66675" marT="66675" marB="6667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u="none" strike="noStrike" cap="none" baseline="0">
                          <a:rtl val="0"/>
                        </a:rPr>
                        <a:t>5</a:t>
                      </a:r>
                    </a:p>
                  </a:txBody>
                  <a:tcPr marL="66675" marR="66675" marT="66675" marB="6667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u="none" strike="noStrike" cap="none" baseline="0">
                          <a:rtl val="0"/>
                        </a:rPr>
                        <a:t>6</a:t>
                      </a:r>
                    </a:p>
                  </a:txBody>
                  <a:tcPr marL="66675" marR="66675" marT="66675" marB="6667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u="none" strike="noStrike" cap="none" baseline="0">
                          <a:rtl val="0"/>
                        </a:rPr>
                        <a:t>7</a:t>
                      </a:r>
                    </a:p>
                  </a:txBody>
                  <a:tcPr marL="66675" marR="66675" marT="66675" marB="6667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u="none" strike="noStrike" cap="none" baseline="0">
                          <a:rtl val="0"/>
                        </a:rPr>
                        <a:t>8</a:t>
                      </a:r>
                    </a:p>
                  </a:txBody>
                  <a:tcPr marL="66675" marR="66675" marT="66675" marB="6667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u="none" strike="noStrike" cap="none" baseline="0">
                          <a:rtl val="0"/>
                        </a:rPr>
                        <a:t>9</a:t>
                      </a:r>
                    </a:p>
                  </a:txBody>
                  <a:tcPr marL="66675" marR="66675" marT="66675" marB="6667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u="none" strike="noStrike" cap="none" baseline="0">
                          <a:rtl val="0"/>
                        </a:rPr>
                        <a:t>10</a:t>
                      </a:r>
                    </a:p>
                  </a:txBody>
                  <a:tcPr marL="66675" marR="66675" marT="66675" marB="6667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u="none" strike="noStrike" cap="none" baseline="0">
                          <a:rtl val="0"/>
                        </a:rPr>
                        <a:t>11</a:t>
                      </a:r>
                    </a:p>
                  </a:txBody>
                  <a:tcPr marL="66675" marR="66675" marT="66675" marB="6667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b="1" u="none" strike="noStrike" cap="none" baseline="0">
                          <a:rtl val="0"/>
                        </a:rPr>
                        <a:t>12</a:t>
                      </a:r>
                    </a:p>
                  </a:txBody>
                  <a:tcPr marL="66675" marR="66675" marT="66675" marB="6667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709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안중환</a:t>
                      </a:r>
                    </a:p>
                  </a:txBody>
                  <a:tcPr marL="66675" marR="66675" marT="66675" marB="66675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안드로이드 설계 및 모듈개발</a:t>
                      </a:r>
                    </a:p>
                  </a:txBody>
                  <a:tcPr marL="66675" marR="66675" marT="66675" marB="6667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수신음성처리 및 STT 연동</a:t>
                      </a:r>
                    </a:p>
                  </a:txBody>
                  <a:tcPr marL="66675" marR="66675" marT="66675" marB="6667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9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정다비치</a:t>
                      </a:r>
                    </a:p>
                  </a:txBody>
                  <a:tcPr marL="66675" marR="66675" marT="66675" marB="66675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사투리, 은어 사전 DB 확보 및 구축</a:t>
                      </a:r>
                    </a:p>
                  </a:txBody>
                  <a:tcPr marL="66675" marR="66675" marT="66675" marB="6667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 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 </a:t>
                      </a: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형태소분석기를 이용한 매칭 알고리즘 구현 </a:t>
                      </a:r>
                    </a:p>
                  </a:txBody>
                  <a:tcPr marL="66675" marR="66675" marT="66675" marB="6667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9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최환종</a:t>
                      </a:r>
                    </a:p>
                  </a:txBody>
                  <a:tcPr marL="76200" marR="76200" marT="91425" marB="91425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SVM 지도학습 및 서버구현</a:t>
                      </a:r>
                    </a:p>
                  </a:txBody>
                  <a:tcPr marL="66675" marR="66675" marT="66675" marB="6667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실시간변환 통신설계 및 구현</a:t>
                      </a:r>
                    </a:p>
                  </a:txBody>
                  <a:tcPr marL="66675" marR="66675" marT="66675" marB="6667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공통</a:t>
                      </a:r>
                    </a:p>
                  </a:txBody>
                  <a:tcPr marL="76200" marR="76200" marT="91425" marB="91425" anchor="ctr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strike="noStrike" cap="none" baseline="0">
                          <a:rtl val="0"/>
                        </a:rPr>
                        <a:t>통합 및 디버깅</a:t>
                      </a:r>
                    </a:p>
                  </a:txBody>
                  <a:tcPr marL="66675" marR="66675" marT="66675" marB="6667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u="none" strike="noStrike" cap="none" baseline="0">
                        <a:rtl val="0"/>
                      </a:endParaRPr>
                    </a:p>
                  </a:txBody>
                  <a:tcPr marL="66675" marR="66675" marT="66675" marB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263455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7. 기술적 문제점</a:t>
            </a:r>
          </a:p>
        </p:txBody>
      </p:sp>
      <p:cxnSp>
        <p:nvCxnSpPr>
          <p:cNvPr id="238" name="Shape 238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256541" y="700125"/>
            <a:ext cx="6995100" cy="58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예상 기술적 문제점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7277410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17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628875" y="1931039"/>
            <a:ext cx="7886100" cy="414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628875" y="1802300"/>
            <a:ext cx="7598100" cy="3786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3000" b="0" i="0" u="none" strike="noStrike" cap="none" baseline="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STT </a:t>
            </a:r>
            <a:r>
              <a:rPr lang="en-US" sz="3000" b="0" i="0" u="none" strike="noStrike" cap="none" baseline="0" dirty="0" err="1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  <a:rtl val="0"/>
              </a:rPr>
              <a:t>인식률</a:t>
            </a:r>
            <a:r>
              <a:rPr lang="en-US" sz="3000" b="0" i="0" u="none" strike="noStrike" cap="none" baseline="0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  <a:rtl val="0"/>
              </a:rPr>
              <a:t/>
            </a:r>
            <a:br>
              <a:rPr lang="en-US" sz="3000" b="0" i="0" u="none" strike="noStrike" cap="none" baseline="0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endParaRPr lang="en-US" sz="3000" dirty="0">
              <a:solidFill>
                <a:srgbClr val="333333"/>
              </a:solidFill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30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실시간</a:t>
            </a:r>
            <a:r>
              <a:rPr lang="en-US" sz="3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30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처리를</a:t>
            </a:r>
            <a:r>
              <a:rPr lang="en-US" sz="3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30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위한</a:t>
            </a:r>
            <a:r>
              <a:rPr lang="en-US" sz="3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3000" dirty="0" err="1">
                <a:rtl val="0"/>
              </a:rPr>
              <a:t>서버</a:t>
            </a:r>
            <a:r>
              <a:rPr lang="en-US" sz="3000" dirty="0">
                <a:rtl val="0"/>
              </a:rPr>
              <a:t> </a:t>
            </a:r>
            <a:r>
              <a:rPr lang="en-US" sz="3000" dirty="0" err="1" smtClean="0">
                <a:rtl val="0"/>
              </a:rPr>
              <a:t>처리속도</a:t>
            </a:r>
            <a:r>
              <a:rPr lang="en-US" sz="3000" dirty="0" smtClean="0">
                <a:rtl val="0"/>
              </a:rPr>
              <a:t/>
            </a:r>
            <a:br>
              <a:rPr lang="en-US" sz="3000" dirty="0" smtClean="0">
                <a:rtl val="0"/>
              </a:rPr>
            </a:br>
            <a:endParaRPr lang="en-US" sz="3000" dirty="0"/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3000" dirty="0" err="1" smtClean="0">
                <a:solidFill>
                  <a:srgbClr val="333333"/>
                </a:solidFill>
                <a:rtl val="0"/>
              </a:rPr>
              <a:t>텍스트기반</a:t>
            </a:r>
            <a:r>
              <a:rPr lang="en-US" sz="3000" dirty="0" smtClean="0">
                <a:solidFill>
                  <a:srgbClr val="333333"/>
                </a:solidFill>
                <a:rtl val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rtl val="0"/>
              </a:rPr>
              <a:t>감정분석의</a:t>
            </a:r>
            <a:r>
              <a:rPr lang="en-US" sz="3000" dirty="0">
                <a:solidFill>
                  <a:srgbClr val="333333"/>
                </a:solidFill>
                <a:rtl val="0"/>
              </a:rPr>
              <a:t> </a:t>
            </a:r>
            <a:r>
              <a:rPr lang="en-US" sz="3000" dirty="0" err="1">
                <a:solidFill>
                  <a:srgbClr val="333333"/>
                </a:solidFill>
                <a:rtl val="0"/>
              </a:rPr>
              <a:t>한계</a:t>
            </a:r>
            <a:endParaRPr lang="en-US" sz="3000" dirty="0">
              <a:solidFill>
                <a:srgbClr val="333333"/>
              </a:solidFill>
              <a:rtl val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263455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8. 목표 관리 평가서</a:t>
            </a:r>
          </a:p>
        </p:txBody>
      </p:sp>
      <p:cxnSp>
        <p:nvCxnSpPr>
          <p:cNvPr id="249" name="Shape 249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256541" y="700125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목표 관리 평가서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7277410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18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42" y="1709738"/>
            <a:ext cx="6591922" cy="38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263455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9.  심사 위원</a:t>
            </a:r>
          </a:p>
        </p:txBody>
      </p:sp>
      <p:cxnSp>
        <p:nvCxnSpPr>
          <p:cNvPr id="259" name="Shape 259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256541" y="700125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고정 심사위원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7277410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19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619124" y="1588292"/>
            <a:ext cx="7991475" cy="4144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24-1기 </a:t>
            </a:r>
            <a:r>
              <a:rPr lang="en-US" sz="24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최재윤</a:t>
            </a:r>
            <a:endParaRPr lang="en-US" sz="24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안드로이드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0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관련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0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프로젝트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0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경험</a:t>
            </a:r>
            <a:endParaRPr lang="en-US" sz="20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24-2기 </a:t>
            </a:r>
            <a:r>
              <a:rPr lang="ko-KR" altLang="en-US" sz="2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장현수</a:t>
            </a:r>
            <a:endParaRPr lang="en-US" sz="24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742950" marR="0" lvl="1" indent="-158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SVM </a:t>
            </a:r>
            <a:r>
              <a:rPr lang="ko-KR" altLang="en-US" sz="2000" b="1" i="0" u="none" strike="noStrike" cap="none" baseline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관심 분야</a:t>
            </a:r>
            <a:endParaRPr sz="20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176" y="1484783"/>
            <a:ext cx="1440160" cy="1921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84" y="3789040"/>
            <a:ext cx="1406652" cy="196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255953" y="2026460"/>
            <a:ext cx="2947895" cy="4138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아이디어 제안</a:t>
            </a: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유사 작품들</a:t>
            </a: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개발 목표</a:t>
            </a: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시연 시나리오</a:t>
            </a: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시스템 구성도</a:t>
            </a: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역할 분담</a:t>
            </a: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예상 기술적 문제점</a:t>
            </a: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목표 관리 평가서</a:t>
            </a: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심사 위원</a:t>
            </a:r>
          </a:p>
        </p:txBody>
      </p:sp>
      <p:cxnSp>
        <p:nvCxnSpPr>
          <p:cNvPr id="81" name="Shape 81"/>
          <p:cNvCxnSpPr/>
          <p:nvPr/>
        </p:nvCxnSpPr>
        <p:spPr>
          <a:xfrm rot="10800000" flipH="1">
            <a:off x="366712" y="2515258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Shape 82"/>
          <p:cNvCxnSpPr/>
          <p:nvPr/>
        </p:nvCxnSpPr>
        <p:spPr>
          <a:xfrm rot="10800000" flipH="1">
            <a:off x="364471" y="3375324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Shape 83"/>
          <p:cNvCxnSpPr/>
          <p:nvPr/>
        </p:nvCxnSpPr>
        <p:spPr>
          <a:xfrm rot="10800000" flipH="1">
            <a:off x="364471" y="3805355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Shape 84"/>
          <p:cNvCxnSpPr/>
          <p:nvPr/>
        </p:nvCxnSpPr>
        <p:spPr>
          <a:xfrm rot="10800000" flipH="1">
            <a:off x="364471" y="4235387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Shape 85"/>
          <p:cNvCxnSpPr/>
          <p:nvPr/>
        </p:nvCxnSpPr>
        <p:spPr>
          <a:xfrm rot="10800000" flipH="1">
            <a:off x="364471" y="2945291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Shape 86"/>
          <p:cNvCxnSpPr/>
          <p:nvPr/>
        </p:nvCxnSpPr>
        <p:spPr>
          <a:xfrm rot="10800000" flipH="1">
            <a:off x="366712" y="2085228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43845" y="152400"/>
            <a:ext cx="8531850" cy="8842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14E"/>
              </a:buClr>
              <a:buSzPct val="25000"/>
              <a:buFont typeface="Arial"/>
              <a:buNone/>
            </a:pPr>
            <a:r>
              <a:rPr lang="en-US" sz="2800" b="1" i="0" u="none" strike="noStrike" cap="none" baseline="0">
                <a:solidFill>
                  <a:srgbClr val="1D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목차</a:t>
            </a:r>
          </a:p>
        </p:txBody>
      </p:sp>
      <p:cxnSp>
        <p:nvCxnSpPr>
          <p:cNvPr id="88" name="Shape 88"/>
          <p:cNvCxnSpPr/>
          <p:nvPr/>
        </p:nvCxnSpPr>
        <p:spPr>
          <a:xfrm rot="10800000" flipH="1">
            <a:off x="366712" y="4665419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Shape 89"/>
          <p:cNvCxnSpPr/>
          <p:nvPr/>
        </p:nvCxnSpPr>
        <p:spPr>
          <a:xfrm rot="10800000" flipH="1">
            <a:off x="366712" y="5095451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 rot="10800000" flipH="1">
            <a:off x="366712" y="5525483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 rot="10800000" flipH="1">
            <a:off x="366712" y="5955515"/>
            <a:ext cx="2481132" cy="18"/>
          </a:xfrm>
          <a:prstGeom prst="straightConnector1">
            <a:avLst/>
          </a:prstGeom>
          <a:noFill/>
          <a:ln w="9525" cap="flat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ctrTitle"/>
          </p:nvPr>
        </p:nvSpPr>
        <p:spPr>
          <a:xfrm>
            <a:off x="231054" y="2425349"/>
            <a:ext cx="3474169" cy="10417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감사합니다</a:t>
            </a:r>
          </a:p>
        </p:txBody>
      </p:sp>
      <p:cxnSp>
        <p:nvCxnSpPr>
          <p:cNvPr id="271" name="Shape 271"/>
          <p:cNvCxnSpPr/>
          <p:nvPr/>
        </p:nvCxnSpPr>
        <p:spPr>
          <a:xfrm>
            <a:off x="364803" y="3434685"/>
            <a:ext cx="8406000" cy="0"/>
          </a:xfrm>
          <a:prstGeom prst="straightConnector1">
            <a:avLst/>
          </a:prstGeom>
          <a:noFill/>
          <a:ln w="12700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231054" y="2425349"/>
            <a:ext cx="3474169" cy="10417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ct val="25000"/>
              <a:buFont typeface="Arial"/>
              <a:buNone/>
            </a:pPr>
            <a:r>
              <a:rPr lang="en-US" sz="48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Q &amp; A</a:t>
            </a:r>
          </a:p>
        </p:txBody>
      </p:sp>
      <p:cxnSp>
        <p:nvCxnSpPr>
          <p:cNvPr id="278" name="Shape 278"/>
          <p:cNvCxnSpPr/>
          <p:nvPr/>
        </p:nvCxnSpPr>
        <p:spPr>
          <a:xfrm>
            <a:off x="364803" y="3434685"/>
            <a:ext cx="8406000" cy="0"/>
          </a:xfrm>
          <a:prstGeom prst="straightConnector1">
            <a:avLst/>
          </a:prstGeom>
          <a:noFill/>
          <a:ln w="12700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263455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1. 아이디어 제안</a:t>
            </a:r>
          </a:p>
        </p:txBody>
      </p:sp>
      <p:cxnSp>
        <p:nvCxnSpPr>
          <p:cNvPr id="97" name="Shape 97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56541" y="700125"/>
            <a:ext cx="6995100" cy="58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아이디어 제안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7277410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3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77" y="2419181"/>
            <a:ext cx="9075674" cy="35300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67544" y="1475492"/>
            <a:ext cx="509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- 2015</a:t>
            </a:r>
            <a:r>
              <a:rPr lang="ko-KR" altLang="en-US" sz="2000" dirty="0" smtClean="0"/>
              <a:t>년 국내 청각 장애인 현황 약 </a:t>
            </a:r>
            <a:r>
              <a:rPr lang="en-US" altLang="ko-KR" sz="2000" dirty="0" smtClean="0"/>
              <a:t>28</a:t>
            </a:r>
            <a:r>
              <a:rPr lang="ko-KR" altLang="en-US" sz="2000" dirty="0" err="1" smtClean="0"/>
              <a:t>만명</a:t>
            </a:r>
            <a:endParaRPr lang="ko-KR" altLang="en-US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263455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1. 아이디어 제안</a:t>
            </a:r>
          </a:p>
        </p:txBody>
      </p:sp>
      <p:cxnSp>
        <p:nvCxnSpPr>
          <p:cNvPr id="107" name="Shape 107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56541" y="700125"/>
            <a:ext cx="6995100" cy="58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아이디어 제안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277410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4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164" y="1556792"/>
            <a:ext cx="8761278" cy="44030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259632" y="242088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의사소통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95933" y="2420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발</a:t>
            </a:r>
            <a:r>
              <a:rPr lang="ko-KR" altLang="en-US"/>
              <a:t>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37270" y="2419398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미디어의  </a:t>
            </a:r>
            <a:r>
              <a:rPr lang="ko-KR" altLang="en-US" dirty="0" err="1" smtClean="0"/>
              <a:t>접근성</a:t>
            </a:r>
            <a:endParaRPr lang="ko-KR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263455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1. 아이디어 제안</a:t>
            </a:r>
          </a:p>
        </p:txBody>
      </p:sp>
      <p:cxnSp>
        <p:nvCxnSpPr>
          <p:cNvPr id="97" name="Shape 97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Shape 99"/>
          <p:cNvSpPr txBox="1"/>
          <p:nvPr/>
        </p:nvSpPr>
        <p:spPr>
          <a:xfrm>
            <a:off x="7277410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5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475492"/>
            <a:ext cx="6383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청각장애인의 대부분은 영상통화 이용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요금제 존재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736" y="2276872"/>
            <a:ext cx="611413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hape 98"/>
          <p:cNvSpPr txBox="1">
            <a:spLocks noGrp="1"/>
          </p:cNvSpPr>
          <p:nvPr>
            <p:ph type="title"/>
          </p:nvPr>
        </p:nvSpPr>
        <p:spPr>
          <a:xfrm>
            <a:off x="256541" y="700125"/>
            <a:ext cx="6995100" cy="58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 dirty="0" err="1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아이디어</a:t>
            </a:r>
            <a:r>
              <a:rPr lang="en-US" sz="4000" b="1" i="0" u="none" strike="noStrike" cap="none" baseline="0" dirty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000" b="1" i="0" u="none" strike="noStrike" cap="none" baseline="0" dirty="0" err="1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제안</a:t>
            </a:r>
            <a:endParaRPr lang="en-US" sz="4000" b="1" i="0" u="none" strike="noStrike" cap="none" baseline="0" dirty="0">
              <a:solidFill>
                <a:srgbClr val="1C314E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5043394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263455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1. 아이디어 제안</a:t>
            </a:r>
          </a:p>
        </p:txBody>
      </p:sp>
      <p:cxnSp>
        <p:nvCxnSpPr>
          <p:cNvPr id="97" name="Shape 97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56541" y="700125"/>
            <a:ext cx="6995100" cy="58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 dirty="0" err="1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아이디어</a:t>
            </a:r>
            <a:r>
              <a:rPr lang="en-US" sz="4000" b="1" i="0" u="none" strike="noStrike" cap="none" baseline="0" dirty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000" b="1" i="0" u="none" strike="noStrike" cap="none" baseline="0" dirty="0" err="1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제안</a:t>
            </a:r>
            <a:endParaRPr lang="en-US" sz="4000" b="1" i="0" u="none" strike="noStrike" cap="none" baseline="0" dirty="0">
              <a:solidFill>
                <a:srgbClr val="1C314E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7277410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6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475492"/>
            <a:ext cx="403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 But, </a:t>
            </a:r>
            <a:r>
              <a:rPr lang="ko-KR" altLang="en-US" sz="2000" dirty="0" smtClean="0"/>
              <a:t>실제로 큰 도움이 되지 못함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4075499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36912"/>
            <a:ext cx="3958383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8536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263455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1. 아이디어 제안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256541" y="700125"/>
            <a:ext cx="6995100" cy="58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 dirty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아이디어 제안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7277410" y="195231"/>
            <a:ext cx="15843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7</a:t>
            </a:fld>
            <a:endParaRPr lang="en-US" sz="800" b="0" i="0" u="none" strike="noStrike" cap="none" baseline="0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31050" y="2700850"/>
            <a:ext cx="8273398" cy="23123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ko-KR" altLang="en-US" sz="2200" b="1" dirty="0" smtClean="0"/>
              <a:t>상대방의 </a:t>
            </a:r>
            <a:r>
              <a:rPr lang="en-US" sz="2200" b="1" dirty="0" err="1" smtClean="0"/>
              <a:t>전화</a:t>
            </a:r>
            <a:r>
              <a:rPr lang="en-US" sz="2200" b="1" dirty="0" smtClean="0"/>
              <a:t> </a:t>
            </a:r>
            <a:r>
              <a:rPr lang="en-US" sz="2200" b="1" i="0" u="none" strike="noStrike" cap="none" baseline="0" dirty="0" smtClean="0">
                <a:solidFill>
                  <a:srgbClr val="000000"/>
                </a:solidFill>
                <a:sym typeface="Arial"/>
              </a:rPr>
              <a:t>음성을</a:t>
            </a:r>
            <a:r>
              <a:rPr lang="en-US" sz="2200" b="1" dirty="0" smtClean="0"/>
              <a:t> </a:t>
            </a:r>
            <a:r>
              <a:rPr lang="en-US" sz="2200" b="1" dirty="0">
                <a:solidFill>
                  <a:schemeClr val="dk1"/>
                </a:solidFill>
              </a:rPr>
              <a:t>청각장애인이 </a:t>
            </a:r>
            <a:r>
              <a:rPr lang="en-US" sz="2200" b="1" dirty="0" err="1">
                <a:solidFill>
                  <a:schemeClr val="dk1"/>
                </a:solidFill>
              </a:rPr>
              <a:t>실시간으로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b="1" dirty="0" err="1">
                <a:solidFill>
                  <a:schemeClr val="dk1"/>
                </a:solidFill>
              </a:rPr>
              <a:t>변환된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b="1" dirty="0" err="1" smtClean="0">
                <a:solidFill>
                  <a:schemeClr val="dk1"/>
                </a:solidFill>
              </a:rPr>
              <a:t>텍스트</a:t>
            </a:r>
            <a:r>
              <a:rPr lang="ko-KR" altLang="en-US" sz="2200" b="1" dirty="0" smtClean="0">
                <a:solidFill>
                  <a:schemeClr val="dk1"/>
                </a:solidFill>
              </a:rPr>
              <a:t>를</a:t>
            </a:r>
            <a:r>
              <a:rPr lang="en-US" sz="2200" b="1" dirty="0" smtClean="0">
                <a:solidFill>
                  <a:schemeClr val="dk1"/>
                </a:solidFill>
              </a:rPr>
              <a:t> </a:t>
            </a:r>
            <a:r>
              <a:rPr lang="en-US" sz="2200" b="1" dirty="0" err="1">
                <a:solidFill>
                  <a:schemeClr val="dk1"/>
                </a:solidFill>
              </a:rPr>
              <a:t>보며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b="1" dirty="0" err="1">
                <a:solidFill>
                  <a:schemeClr val="dk1"/>
                </a:solidFill>
              </a:rPr>
              <a:t>정상적인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b="1" dirty="0" err="1">
                <a:solidFill>
                  <a:schemeClr val="dk1"/>
                </a:solidFill>
              </a:rPr>
              <a:t>통화가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b="1" dirty="0" err="1">
                <a:solidFill>
                  <a:schemeClr val="dk1"/>
                </a:solidFill>
              </a:rPr>
              <a:t>가능하도록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b="1" dirty="0" err="1">
                <a:solidFill>
                  <a:schemeClr val="dk1"/>
                </a:solidFill>
              </a:rPr>
              <a:t>한다</a:t>
            </a:r>
            <a:r>
              <a:rPr lang="en-US" sz="2200" b="1" dirty="0" smtClean="0">
                <a:solidFill>
                  <a:schemeClr val="dk1"/>
                </a:solidFill>
              </a:rPr>
              <a:t>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endParaRPr lang="en-US" sz="2000" b="1" dirty="0" smtClean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200" b="1" dirty="0" err="1" smtClean="0">
                <a:solidFill>
                  <a:schemeClr val="dk1"/>
                </a:solidFill>
              </a:rPr>
              <a:t>변환된</a:t>
            </a:r>
            <a:r>
              <a:rPr lang="en-US" sz="2200" b="1" dirty="0" smtClean="0">
                <a:solidFill>
                  <a:schemeClr val="dk1"/>
                </a:solidFill>
              </a:rPr>
              <a:t> </a:t>
            </a:r>
            <a:r>
              <a:rPr lang="en-US" sz="2200" b="1" dirty="0" err="1">
                <a:solidFill>
                  <a:schemeClr val="dk1"/>
                </a:solidFill>
              </a:rPr>
              <a:t>텍스트에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b="1" dirty="0" err="1">
                <a:solidFill>
                  <a:schemeClr val="dk1"/>
                </a:solidFill>
              </a:rPr>
              <a:t>포함된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strike="noStrike" cap="none" baseline="0" dirty="0" err="1">
                <a:solidFill>
                  <a:schemeClr val="dk1"/>
                </a:solidFill>
                <a:sym typeface="Arial"/>
              </a:rPr>
              <a:t>사투리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sym typeface="Arial"/>
              </a:rPr>
              <a:t>, </a:t>
            </a:r>
            <a:r>
              <a:rPr lang="en-US" sz="2200" b="1" i="0" u="none" strike="noStrike" cap="none" baseline="0" dirty="0" err="1">
                <a:solidFill>
                  <a:schemeClr val="dk1"/>
                </a:solidFill>
                <a:sym typeface="Arial"/>
              </a:rPr>
              <a:t>은어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strike="noStrike" cap="none" baseline="0" dirty="0" err="1">
                <a:solidFill>
                  <a:schemeClr val="dk1"/>
                </a:solidFill>
                <a:sym typeface="Arial"/>
              </a:rPr>
              <a:t>등을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strike="noStrike" cap="none" baseline="0" dirty="0" err="1">
                <a:solidFill>
                  <a:schemeClr val="dk1"/>
                </a:solidFill>
                <a:sym typeface="Arial"/>
              </a:rPr>
              <a:t>표준말로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strike="noStrike" cap="none" baseline="0" dirty="0" err="1" smtClean="0">
                <a:solidFill>
                  <a:schemeClr val="dk1"/>
                </a:solidFill>
                <a:sym typeface="Arial"/>
              </a:rPr>
              <a:t>변환</a:t>
            </a:r>
            <a:r>
              <a:rPr lang="en-US" sz="2200" b="1" dirty="0" err="1" smtClean="0">
                <a:solidFill>
                  <a:schemeClr val="dk1"/>
                </a:solidFill>
              </a:rPr>
              <a:t>한다</a:t>
            </a:r>
            <a:r>
              <a:rPr lang="en-US" sz="2200" b="1" dirty="0" smtClean="0">
                <a:solidFill>
                  <a:schemeClr val="dk1"/>
                </a:solidFill>
              </a:rPr>
              <a:t>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endParaRPr lang="en-US" sz="2200" b="1"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200" b="1" i="0" u="none" strike="noStrike" cap="none" baseline="0" dirty="0" err="1" smtClean="0">
                <a:solidFill>
                  <a:schemeClr val="dk1"/>
                </a:solidFill>
                <a:sym typeface="Arial"/>
              </a:rPr>
              <a:t>대화</a:t>
            </a:r>
            <a:r>
              <a:rPr lang="en-US" sz="2200" b="1" dirty="0" err="1" smtClean="0">
                <a:solidFill>
                  <a:schemeClr val="dk1"/>
                </a:solidFill>
              </a:rPr>
              <a:t>의</a:t>
            </a:r>
            <a:r>
              <a:rPr lang="en-US" sz="2200" b="1" dirty="0" smtClean="0">
                <a:solidFill>
                  <a:schemeClr val="dk1"/>
                </a:solidFill>
              </a:rPr>
              <a:t> </a:t>
            </a:r>
            <a:r>
              <a:rPr lang="en-US" sz="2200" b="1" dirty="0" err="1">
                <a:solidFill>
                  <a:schemeClr val="dk1"/>
                </a:solidFill>
              </a:rPr>
              <a:t>흐름을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strike="noStrike" cap="none" baseline="0" dirty="0" err="1">
                <a:solidFill>
                  <a:schemeClr val="dk1"/>
                </a:solidFill>
                <a:sym typeface="Arial"/>
              </a:rPr>
              <a:t>통해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strike="noStrike" cap="none" baseline="0" dirty="0" err="1">
                <a:solidFill>
                  <a:schemeClr val="dk1"/>
                </a:solidFill>
                <a:sym typeface="Arial"/>
              </a:rPr>
              <a:t>상대방의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strike="noStrike" cap="none" baseline="0" dirty="0" err="1">
                <a:solidFill>
                  <a:schemeClr val="dk1"/>
                </a:solidFill>
                <a:sym typeface="Arial"/>
              </a:rPr>
              <a:t>감정을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b="1" i="0" u="none" strike="noStrike" cap="none" baseline="0" dirty="0" err="1">
                <a:solidFill>
                  <a:schemeClr val="dk1"/>
                </a:solidFill>
                <a:sym typeface="Arial"/>
              </a:rPr>
              <a:t>파악할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sym typeface="Arial"/>
              </a:rPr>
              <a:t> 수 </a:t>
            </a:r>
            <a:r>
              <a:rPr lang="en-US" sz="2200" b="1" dirty="0" err="1">
                <a:solidFill>
                  <a:schemeClr val="dk1"/>
                </a:solidFill>
              </a:rPr>
              <a:t>있도록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b="1" dirty="0" err="1">
                <a:solidFill>
                  <a:schemeClr val="dk1"/>
                </a:solidFill>
              </a:rPr>
              <a:t>한다</a:t>
            </a:r>
            <a:r>
              <a:rPr lang="en-US" sz="2200" b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57900" y="1316625"/>
            <a:ext cx="8123399" cy="13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 dirty="0">
                <a:solidFill>
                  <a:srgbClr val="1C314E"/>
                </a:solidFill>
              </a:rPr>
              <a:t>STT, </a:t>
            </a:r>
            <a:r>
              <a:rPr lang="en-US" sz="3000" b="1" dirty="0" err="1">
                <a:solidFill>
                  <a:srgbClr val="1C314E"/>
                </a:solidFill>
              </a:rPr>
              <a:t>SVM을</a:t>
            </a:r>
            <a:r>
              <a:rPr lang="en-US" sz="3000" b="1" dirty="0">
                <a:solidFill>
                  <a:srgbClr val="1C314E"/>
                </a:solidFill>
              </a:rPr>
              <a:t> </a:t>
            </a:r>
            <a:r>
              <a:rPr lang="en-US" sz="3000" b="1" dirty="0" err="1">
                <a:solidFill>
                  <a:srgbClr val="1C314E"/>
                </a:solidFill>
              </a:rPr>
              <a:t>이용한</a:t>
            </a:r>
            <a:r>
              <a:rPr lang="en-US" sz="3000" b="1" dirty="0">
                <a:solidFill>
                  <a:srgbClr val="1C314E"/>
                </a:solidFill>
              </a:rPr>
              <a:t> </a:t>
            </a:r>
            <a:endParaRPr lang="en-US" sz="3000" b="1" dirty="0" smtClean="0">
              <a:solidFill>
                <a:srgbClr val="1C314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000" b="1" dirty="0" err="1" smtClean="0">
                <a:solidFill>
                  <a:srgbClr val="1C314E"/>
                </a:solidFill>
              </a:rPr>
              <a:t>청각장애인용</a:t>
            </a:r>
            <a:r>
              <a:rPr lang="en-US" sz="3000" b="1" dirty="0" smtClean="0">
                <a:solidFill>
                  <a:srgbClr val="1C314E"/>
                </a:solidFill>
              </a:rPr>
              <a:t> </a:t>
            </a:r>
            <a:r>
              <a:rPr lang="en-US" sz="3000" b="1" dirty="0" err="1" smtClean="0">
                <a:solidFill>
                  <a:srgbClr val="1C314E"/>
                </a:solidFill>
              </a:rPr>
              <a:t>통화음성변환</a:t>
            </a:r>
            <a:r>
              <a:rPr lang="en-US" sz="3000" b="1" dirty="0" smtClean="0">
                <a:solidFill>
                  <a:srgbClr val="1C314E"/>
                </a:solidFill>
              </a:rPr>
              <a:t> </a:t>
            </a:r>
            <a:r>
              <a:rPr lang="en-US" sz="3000" b="1" dirty="0">
                <a:solidFill>
                  <a:srgbClr val="1C314E"/>
                </a:solidFill>
              </a:rPr>
              <a:t>SW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263455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2. 유사 작품들</a:t>
            </a:r>
          </a:p>
        </p:txBody>
      </p:sp>
      <p:cxnSp>
        <p:nvCxnSpPr>
          <p:cNvPr id="128" name="Shape 128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56541" y="700125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유사 프로젝트 1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7277410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8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64450" y="1484775"/>
            <a:ext cx="6011399" cy="477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0099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〮 </a:t>
            </a:r>
            <a:r>
              <a:rPr lang="en-US" sz="2400" b="1" i="0" u="none" strike="noStrike" cap="none" baseline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  <a:rtl val="0"/>
              </a:rPr>
              <a:t>한국정보화진흥원 107 손말이음 센터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985725" y="5589239"/>
            <a:ext cx="7320995" cy="5040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0099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제 3자가 발신자의 소리를 듣고 수신자에게 통역해주는 중계 방식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2675" y="2198053"/>
            <a:ext cx="4950253" cy="3319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263455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2. 유사 작품들</a:t>
            </a:r>
          </a:p>
        </p:txBody>
      </p:sp>
      <p:cxnSp>
        <p:nvCxnSpPr>
          <p:cNvPr id="140" name="Shape 140"/>
          <p:cNvCxnSpPr/>
          <p:nvPr/>
        </p:nvCxnSpPr>
        <p:spPr>
          <a:xfrm>
            <a:off x="364803" y="547858"/>
            <a:ext cx="8406000" cy="0"/>
          </a:xfrm>
          <a:prstGeom prst="straightConnector1">
            <a:avLst/>
          </a:prstGeom>
          <a:noFill/>
          <a:ln w="9525" cap="flat">
            <a:solidFill>
              <a:srgbClr val="1C31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56541" y="700125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  <a:rtl val="0"/>
              </a:rPr>
              <a:t>유사 프로젝트 2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7277410" y="195231"/>
            <a:ext cx="1584175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9</a:t>
            </a:fld>
            <a:endParaRPr lang="en-US" sz="800" b="0" i="0" u="none" strike="noStrike" cap="none" baseline="0">
              <a:solidFill>
                <a:srgbClr val="0C0C0C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364450" y="1484783"/>
            <a:ext cx="535967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  <a:rtl val="0"/>
              </a:rPr>
              <a:t>〮 Youtube 자동자막</a:t>
            </a:r>
            <a:r>
              <a:rPr lang="en-US" sz="2400" b="0" i="0" u="none" strike="noStrike" cap="none" baseline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  <a:rtl val="0"/>
              </a:rPr>
              <a:t>	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5156" y="2276872"/>
            <a:ext cx="4622133" cy="273630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985725" y="5301207"/>
            <a:ext cx="7320995" cy="1008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동영상의 자막을 따로 제작할 필요 없이 STT를 이용하여 만듦.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333333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변환 결과가 매우 좋지 않다.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6128</TotalTime>
  <Words>525</Words>
  <Application>Microsoft Office PowerPoint</Application>
  <PresentationFormat>화면 슬라이드 쇼(4:3)</PresentationFormat>
  <Paragraphs>197</Paragraphs>
  <Slides>21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STT, SVM을 이용한 청각장애인용 통화음성변환  SW 개발</vt:lpstr>
      <vt:lpstr>목차</vt:lpstr>
      <vt:lpstr>아이디어 제안</vt:lpstr>
      <vt:lpstr>아이디어 제안</vt:lpstr>
      <vt:lpstr>아이디어 제안</vt:lpstr>
      <vt:lpstr>아이디어 제안</vt:lpstr>
      <vt:lpstr>아이디어 제안</vt:lpstr>
      <vt:lpstr>유사 프로젝트 1</vt:lpstr>
      <vt:lpstr>유사 프로젝트 2</vt:lpstr>
      <vt:lpstr>주 개발목표</vt:lpstr>
      <vt:lpstr>세부 개발목표 1 (Android)</vt:lpstr>
      <vt:lpstr>세부 개발목표 2 (Server 공통)</vt:lpstr>
      <vt:lpstr>세부 개발목표 3 (Server Svm)</vt:lpstr>
      <vt:lpstr>시연 시나리오</vt:lpstr>
      <vt:lpstr>시스템 구성도</vt:lpstr>
      <vt:lpstr>팀원 별 역할 분담 및 일정</vt:lpstr>
      <vt:lpstr>예상 기술적 문제점</vt:lpstr>
      <vt:lpstr>목표 관리 평가서</vt:lpstr>
      <vt:lpstr>고정 심사위원</vt:lpstr>
      <vt:lpstr>감사합니다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STT, SVM을 이용한 청각장애인용 통화음성변환 SW개발</dc:title>
  <cp:lastModifiedBy>Anjunghwan</cp:lastModifiedBy>
  <cp:revision>21</cp:revision>
  <dcterms:modified xsi:type="dcterms:W3CDTF">2015-04-25T13:55:47Z</dcterms:modified>
</cp:coreProperties>
</file>