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334" r:id="rId4"/>
    <p:sldId id="370" r:id="rId5"/>
    <p:sldId id="371" r:id="rId6"/>
    <p:sldId id="356" r:id="rId7"/>
    <p:sldId id="373" r:id="rId8"/>
    <p:sldId id="372" r:id="rId9"/>
    <p:sldId id="375" r:id="rId10"/>
    <p:sldId id="376" r:id="rId11"/>
    <p:sldId id="390" r:id="rId12"/>
    <p:sldId id="392" r:id="rId13"/>
    <p:sldId id="360" r:id="rId14"/>
    <p:sldId id="377" r:id="rId15"/>
    <p:sldId id="383" r:id="rId16"/>
    <p:sldId id="380" r:id="rId17"/>
    <p:sldId id="382" r:id="rId18"/>
    <p:sldId id="384" r:id="rId19"/>
    <p:sldId id="385" r:id="rId20"/>
    <p:sldId id="386" r:id="rId21"/>
    <p:sldId id="387" r:id="rId22"/>
    <p:sldId id="389" r:id="rId23"/>
    <p:sldId id="388" r:id="rId24"/>
    <p:sldId id="393" r:id="rId25"/>
    <p:sldId id="368" r:id="rId26"/>
    <p:sldId id="374" r:id="rId27"/>
    <p:sldId id="293" r:id="rId28"/>
    <p:sldId id="363" r:id="rId29"/>
    <p:sldId id="327" r:id="rId30"/>
    <p:sldId id="304" r:id="rId31"/>
    <p:sldId id="278" r:id="rId32"/>
    <p:sldId id="322" r:id="rId33"/>
  </p:sldIdLst>
  <p:sldSz cx="9144000" cy="6858000" type="screen4x3"/>
  <p:notesSz cx="9939338" cy="6805613"/>
  <p:embeddedFontLst>
    <p:embeddedFont>
      <p:font typeface="나눔고딕" panose="020B0600000101010101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  <p15:guide id="17" orient="horz" pos="1658">
          <p15:clr>
            <a:srgbClr val="A4A3A4"/>
          </p15:clr>
        </p15:guide>
        <p15:guide id="18" pos="5534">
          <p15:clr>
            <a:srgbClr val="A4A3A4"/>
          </p15:clr>
        </p15:guide>
        <p15:guide id="19" pos="44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2144">
          <p15:clr>
            <a:srgbClr val="A4A3A4"/>
          </p15:clr>
        </p15:guide>
        <p15:guide id="4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656"/>
    <a:srgbClr val="08456E"/>
    <a:srgbClr val="47B0FF"/>
    <a:srgbClr val="8DBDF7"/>
    <a:srgbClr val="1D314E"/>
    <a:srgbClr val="3D3C3E"/>
    <a:srgbClr val="569CF0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88829" autoAdjust="0"/>
  </p:normalViewPr>
  <p:slideViewPr>
    <p:cSldViewPr snapToGrid="0">
      <p:cViewPr>
        <p:scale>
          <a:sx n="100" d="100"/>
          <a:sy n="100" d="100"/>
        </p:scale>
        <p:origin x="-2214" y="-15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-2046" y="-108"/>
      </p:cViewPr>
      <p:guideLst>
        <p:guide orient="horz" pos="3131"/>
        <p:guide orient="horz" pos="2144"/>
        <p:guide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분석이 상대적으로 어렵다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성대 소리 기반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ex) MFCC, FRMS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200" dirty="0" smtClean="0"/>
              <a:t>=====================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분석이 상대적으로 쉽다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청감도</a:t>
            </a:r>
            <a:r>
              <a:rPr lang="ko-KR" altLang="en-US" sz="1200" dirty="0" smtClean="0">
                <a:sym typeface="Wingdings" panose="05000000000000000000" pitchFamily="2" charset="2"/>
              </a:rPr>
              <a:t> 기반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에너지의 통계적 분포에 의한 감정분석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ex) PLP(perceptual linear prediction)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저주파에서는 강도 변화가 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남자와 여자의 평균 주파수는 남자</a:t>
            </a:r>
            <a:r>
              <a:rPr lang="en-US" altLang="ko-KR" dirty="0" smtClean="0"/>
              <a:t>: 100~150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200 ~250</a:t>
            </a:r>
          </a:p>
          <a:p>
            <a:r>
              <a:rPr lang="ko-KR" altLang="en-US" dirty="0" smtClean="0"/>
              <a:t>우리가 통계적 감정분석으로 사용하는 에너지량은 보통 </a:t>
            </a:r>
            <a:r>
              <a:rPr lang="ko-KR" altLang="en-US" dirty="0" err="1" smtClean="0"/>
              <a:t>만단위</a:t>
            </a:r>
            <a:endParaRPr lang="en-US" altLang="ko-KR" dirty="0" smtClean="0"/>
          </a:p>
          <a:p>
            <a:r>
              <a:rPr lang="ko-KR" altLang="en-US" dirty="0" smtClean="0"/>
              <a:t>실제 목소리의 차이점으로 </a:t>
            </a:r>
            <a:r>
              <a:rPr lang="ko-KR" altLang="en-US" dirty="0" err="1" smtClean="0"/>
              <a:t>분석하는것이</a:t>
            </a:r>
            <a:r>
              <a:rPr lang="ko-KR" altLang="en-US" dirty="0" smtClean="0"/>
              <a:t> 아닌 말을 쪼개서 통계적 분포로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09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554591"/>
            <a:ext cx="8912946" cy="2756251"/>
          </a:xfrm>
        </p:spPr>
        <p:txBody>
          <a:bodyPr anchor="t">
            <a:noAutofit/>
          </a:bodyPr>
          <a:lstStyle/>
          <a:p>
            <a:pPr algn="r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STT, SVM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을 이용한 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청각장애인용 통화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SW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개발</a:t>
            </a:r>
            <a:endParaRPr lang="ko-KR" altLang="en-US" sz="2800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130" y="4848229"/>
            <a:ext cx="2160240" cy="1672212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2015. 05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수원 멤버십 창의과제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작성자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:  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최환종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(PL)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안중환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정다비치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4743" y="48885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4743" y="520285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4743" y="551718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743" y="58315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4742" y="61458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743" y="644352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43" y="3129321"/>
            <a:ext cx="908911" cy="1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24" y="2282794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44443" y="4775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</a:t>
            </a:r>
            <a:r>
              <a:rPr lang="ko-KR" altLang="en-US" dirty="0"/>
              <a:t>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209800"/>
            <a:ext cx="32816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■ Google STT </a:t>
            </a:r>
            <a:r>
              <a:rPr lang="ko-KR" altLang="en-US" dirty="0" smtClean="0"/>
              <a:t>엔진 사용</a:t>
            </a:r>
            <a:endParaRPr lang="en-US" altLang="ko-KR" dirty="0" smtClean="0"/>
          </a:p>
          <a:p>
            <a:r>
              <a:rPr lang="en-US" altLang="ko-KR" dirty="0" smtClean="0"/>
              <a:t>  - 1</a:t>
            </a:r>
            <a:r>
              <a:rPr lang="ko-KR" altLang="en-US" dirty="0" smtClean="0"/>
              <a:t>차 음성 분석</a:t>
            </a:r>
            <a:endParaRPr lang="en-US" altLang="ko-KR" dirty="0" smtClean="0"/>
          </a:p>
          <a:p>
            <a:r>
              <a:rPr lang="en-US" altLang="ko-KR" dirty="0" smtClean="0"/>
              <a:t>  - 2</a:t>
            </a:r>
            <a:r>
              <a:rPr lang="ko-KR" altLang="en-US" dirty="0" smtClean="0"/>
              <a:t>차 방대한 학습데이터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  </a:t>
            </a:r>
            <a:r>
              <a:rPr lang="ko-KR" altLang="en-US" sz="2400" b="1" dirty="0" smtClean="0"/>
              <a:t>인식률이 매우 좋다</a:t>
            </a:r>
            <a:r>
              <a:rPr lang="en-US" altLang="ko-KR" sz="2400" b="1" dirty="0" smtClean="0"/>
              <a:t>!!</a:t>
            </a:r>
            <a:endParaRPr lang="en-US" altLang="ko-KR" sz="2400" b="1" dirty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96900" y="2108200"/>
            <a:ext cx="25273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124200" y="3340100"/>
            <a:ext cx="673100" cy="11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14800" y="4825998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안정적인 통신</a:t>
            </a:r>
            <a:endParaRPr lang="en-US" altLang="ko-KR" dirty="0" smtClean="0"/>
          </a:p>
          <a:p>
            <a:r>
              <a:rPr lang="en-US" altLang="ko-KR" dirty="0" smtClean="0"/>
              <a:t>  - GCM </a:t>
            </a:r>
            <a:r>
              <a:rPr lang="ko-KR" altLang="en-US" dirty="0" smtClean="0"/>
              <a:t>피드백 방식사용</a:t>
            </a:r>
            <a:endParaRPr lang="en-US" altLang="ko-KR" dirty="0" smtClean="0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5282046" y="3239463"/>
            <a:ext cx="488713" cy="3446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24403" y="14931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개발 목표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STT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전화음성을 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전송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8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43" y="3129321"/>
            <a:ext cx="908911" cy="1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24" y="2282794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44443" y="4775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</a:t>
            </a:r>
            <a:r>
              <a:rPr lang="ko-KR" altLang="en-US" dirty="0"/>
              <a:t>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209800"/>
            <a:ext cx="32816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■ Google STT </a:t>
            </a:r>
            <a:r>
              <a:rPr lang="ko-KR" altLang="en-US" dirty="0" smtClean="0"/>
              <a:t>엔진 사용</a:t>
            </a:r>
            <a:endParaRPr lang="en-US" altLang="ko-KR" dirty="0" smtClean="0"/>
          </a:p>
          <a:p>
            <a:r>
              <a:rPr lang="en-US" altLang="ko-KR" dirty="0" smtClean="0"/>
              <a:t>  - 1</a:t>
            </a:r>
            <a:r>
              <a:rPr lang="ko-KR" altLang="en-US" dirty="0" smtClean="0"/>
              <a:t>차 음성 분석</a:t>
            </a:r>
            <a:endParaRPr lang="en-US" altLang="ko-KR" dirty="0" smtClean="0"/>
          </a:p>
          <a:p>
            <a:r>
              <a:rPr lang="en-US" altLang="ko-KR" dirty="0" smtClean="0"/>
              <a:t>  - 2</a:t>
            </a:r>
            <a:r>
              <a:rPr lang="ko-KR" altLang="en-US" dirty="0" smtClean="0"/>
              <a:t>차 방대한 학습데이터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  </a:t>
            </a:r>
            <a:r>
              <a:rPr lang="ko-KR" altLang="en-US" sz="2400" b="1" dirty="0" smtClean="0"/>
              <a:t>인식률이 매우 좋다</a:t>
            </a:r>
            <a:r>
              <a:rPr lang="en-US" altLang="ko-KR" sz="2400" b="1" dirty="0" smtClean="0"/>
              <a:t>!!</a:t>
            </a:r>
            <a:endParaRPr lang="en-US" altLang="ko-KR" sz="2400" b="1" dirty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96900" y="2108200"/>
            <a:ext cx="25273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124200" y="3340100"/>
            <a:ext cx="673100" cy="11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14800" y="4825998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안정적인 통신</a:t>
            </a:r>
            <a:endParaRPr lang="en-US" altLang="ko-KR" dirty="0" smtClean="0"/>
          </a:p>
          <a:p>
            <a:r>
              <a:rPr lang="en-US" altLang="ko-KR" dirty="0" smtClean="0"/>
              <a:t>  - GCM </a:t>
            </a:r>
            <a:r>
              <a:rPr lang="ko-KR" altLang="en-US" dirty="0" smtClean="0"/>
              <a:t>피드백 방식사용</a:t>
            </a:r>
            <a:endParaRPr lang="en-US" altLang="ko-KR" dirty="0" smtClean="0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5282046" y="3239463"/>
            <a:ext cx="488713" cy="3446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24403" y="14931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개발 목표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STT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전화음성을 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전송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346" name="Picture 10" descr="C:\Users\swssm\Desktop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3" y="1964408"/>
            <a:ext cx="4710001" cy="3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C:\Users\swssm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76" y="1570140"/>
            <a:ext cx="2623184" cy="43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swssm\Desktop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88" y="1570139"/>
            <a:ext cx="2623184" cy="43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swssm\Desktop\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76" y="1568278"/>
            <a:ext cx="2623184" cy="43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swssm\Desktop\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76" y="1568277"/>
            <a:ext cx="2623184" cy="43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91225" y="3362325"/>
            <a:ext cx="2870362" cy="243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24403" y="1493164"/>
            <a:ext cx="3671322" cy="48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STT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테스트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5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993900"/>
            <a:ext cx="449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음성을 분석하는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가지 기법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2552700"/>
            <a:ext cx="83567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피치적 특성       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음성신호의 최대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최소가 나타나는 부분을 분석</a:t>
            </a:r>
            <a:r>
              <a:rPr lang="en-US" altLang="ko-KR" sz="20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에너지 특징 분석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진폭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주파수의 세기에 의한 시간영역별 분석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		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4400" y="3415109"/>
            <a:ext cx="8044042" cy="750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세부 개발 목표 </a:t>
            </a:r>
            <a:r>
              <a:rPr lang="en-US" altLang="ko-KR" sz="2000" b="1" dirty="0" smtClean="0">
                <a:latin typeface="+mj-ea"/>
                <a:ea typeface="+mj-ea"/>
              </a:rPr>
              <a:t>2 – </a:t>
            </a:r>
            <a:r>
              <a:rPr lang="ko-KR" altLang="en-US" sz="2000" b="1" dirty="0" smtClean="0">
                <a:latin typeface="+mj-ea"/>
                <a:ea typeface="+mj-ea"/>
              </a:rPr>
              <a:t>에너지의 통계적 분포</a:t>
            </a:r>
            <a:r>
              <a:rPr lang="en-US" altLang="ko-KR" sz="2000" b="1" dirty="0" smtClean="0">
                <a:latin typeface="+mj-ea"/>
                <a:ea typeface="+mj-ea"/>
              </a:rPr>
              <a:t>(PLP)</a:t>
            </a:r>
            <a:r>
              <a:rPr lang="ko-KR" altLang="en-US" sz="2000" b="1" dirty="0" smtClean="0">
                <a:latin typeface="+mj-ea"/>
                <a:ea typeface="+mj-ea"/>
              </a:rPr>
              <a:t>를 이용한 지도학습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51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세부 개발 목표 </a:t>
            </a:r>
            <a:r>
              <a:rPr lang="en-US" altLang="ko-KR" sz="2000" b="1" dirty="0" smtClean="0">
                <a:latin typeface="+mj-ea"/>
                <a:ea typeface="+mj-ea"/>
              </a:rPr>
              <a:t>2 – </a:t>
            </a:r>
            <a:r>
              <a:rPr lang="ko-KR" altLang="en-US" sz="2000" b="1" dirty="0" smtClean="0">
                <a:latin typeface="+mj-ea"/>
                <a:ea typeface="+mj-ea"/>
              </a:rPr>
              <a:t>에너지의 통계적 분포</a:t>
            </a:r>
            <a:r>
              <a:rPr lang="en-US" altLang="ko-KR" sz="2000" b="1" dirty="0" smtClean="0">
                <a:latin typeface="+mj-ea"/>
                <a:ea typeface="+mj-ea"/>
              </a:rPr>
              <a:t>(PLP)</a:t>
            </a:r>
            <a:r>
              <a:rPr lang="ko-KR" altLang="en-US" sz="2000" b="1" dirty="0" smtClean="0">
                <a:latin typeface="+mj-ea"/>
                <a:ea typeface="+mj-ea"/>
              </a:rPr>
              <a:t>를 이용한 지도학습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55543" y="2455565"/>
            <a:ext cx="7123257" cy="3488035"/>
            <a:chOff x="323850" y="1341438"/>
            <a:chExt cx="9036050" cy="4211637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733800"/>
              <a:ext cx="3060700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3733800"/>
              <a:ext cx="12747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038" y="3984625"/>
              <a:ext cx="14620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341438"/>
              <a:ext cx="1482725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488" y="4013200"/>
              <a:ext cx="6096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7524748" y="3646384"/>
              <a:ext cx="1835152" cy="820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>
                  <a:ea typeface="굴림" pitchFamily="50" charset="-127"/>
                </a:rPr>
                <a:t>Recognized emotions</a:t>
              </a:r>
              <a:endParaRPr kumimoji="0" lang="ko-KR" altLang="en-US" sz="1200" dirty="0">
                <a:ea typeface="굴림" pitchFamily="50" charset="-127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1932852" y="4597401"/>
              <a:ext cx="1237681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7182224" y="4437063"/>
              <a:ext cx="1593094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SVM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88" y="3284538"/>
              <a:ext cx="863600" cy="226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>
              <a:spLocks noChangeArrowheads="1"/>
            </p:cNvSpPr>
            <p:nvPr/>
          </p:nvSpPr>
          <p:spPr bwMode="auto">
            <a:xfrm>
              <a:off x="1871663" y="3760788"/>
              <a:ext cx="1152525" cy="792162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1" name="직사각형 20"/>
            <p:cNvSpPr>
              <a:spLocks noChangeArrowheads="1"/>
            </p:cNvSpPr>
            <p:nvPr/>
          </p:nvSpPr>
          <p:spPr bwMode="auto">
            <a:xfrm>
              <a:off x="6100763" y="2312988"/>
              <a:ext cx="884237" cy="704850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2" name="직사각형 21"/>
            <p:cNvSpPr>
              <a:spLocks noChangeArrowheads="1"/>
            </p:cNvSpPr>
            <p:nvPr/>
          </p:nvSpPr>
          <p:spPr bwMode="auto">
            <a:xfrm>
              <a:off x="6094413" y="3284538"/>
              <a:ext cx="846137" cy="2268537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7019925" y="2611438"/>
              <a:ext cx="1116010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6926902" y="1604034"/>
              <a:ext cx="2339975" cy="410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900" dirty="0">
                  <a:ea typeface="굴림" pitchFamily="50" charset="-127"/>
                </a:rPr>
                <a:t>Testing acoustic files</a:t>
              </a:r>
              <a:endParaRPr kumimoji="0" lang="ko-KR" altLang="en-US" sz="900" dirty="0">
                <a:ea typeface="굴림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14400" y="19939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 지도학습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21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5770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 지도학습</a:t>
            </a:r>
            <a:r>
              <a:rPr lang="en-US" altLang="ko-KR" sz="2400" b="1" dirty="0" smtClean="0"/>
              <a:t>(Supervised Learning)</a:t>
            </a:r>
            <a:endParaRPr lang="ko-KR" alt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865042" y="3009900"/>
            <a:ext cx="1547958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샘플데이터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1801" y="3009900"/>
            <a:ext cx="1041400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457701" y="3009900"/>
            <a:ext cx="1917700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 Book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81640" y="3009900"/>
            <a:ext cx="1967059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Set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3"/>
            <a:endCxn id="26" idx="1"/>
          </p:cNvCxnSpPr>
          <p:nvPr/>
        </p:nvCxnSpPr>
        <p:spPr>
          <a:xfrm>
            <a:off x="2413000" y="3225800"/>
            <a:ext cx="5588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4013201" y="3225800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3"/>
            <a:endCxn id="28" idx="1"/>
          </p:cNvCxnSpPr>
          <p:nvPr/>
        </p:nvCxnSpPr>
        <p:spPr>
          <a:xfrm>
            <a:off x="6375401" y="3225800"/>
            <a:ext cx="3062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6" idx="2"/>
            <a:endCxn id="48" idx="0"/>
          </p:cNvCxnSpPr>
          <p:nvPr/>
        </p:nvCxnSpPr>
        <p:spPr>
          <a:xfrm rot="16200000" flipH="1">
            <a:off x="3567476" y="3366724"/>
            <a:ext cx="1117600" cy="126755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49300" y="4559300"/>
            <a:ext cx="8021503" cy="1587500"/>
          </a:xfrm>
          <a:prstGeom prst="rect">
            <a:avLst/>
          </a:prstGeom>
          <a:noFill/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66642" y="5137150"/>
            <a:ext cx="1154258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잡음제</a:t>
            </a:r>
            <a:r>
              <a:rPr lang="ko-KR" altLang="en-US"/>
              <a:t>거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446193" y="5137150"/>
            <a:ext cx="1357458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PLP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083422" y="5137150"/>
            <a:ext cx="1529977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진폭 평균화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854702" y="5137150"/>
            <a:ext cx="1289768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고정 분할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78701" y="5137150"/>
            <a:ext cx="1269997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감정자질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50" idx="3"/>
            <a:endCxn id="51" idx="1"/>
          </p:cNvCxnSpPr>
          <p:nvPr/>
        </p:nvCxnSpPr>
        <p:spPr>
          <a:xfrm>
            <a:off x="2120900" y="5353050"/>
            <a:ext cx="325293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1" idx="3"/>
            <a:endCxn id="52" idx="1"/>
          </p:cNvCxnSpPr>
          <p:nvPr/>
        </p:nvCxnSpPr>
        <p:spPr>
          <a:xfrm>
            <a:off x="3803651" y="5353050"/>
            <a:ext cx="279771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3"/>
            <a:endCxn id="53" idx="1"/>
          </p:cNvCxnSpPr>
          <p:nvPr/>
        </p:nvCxnSpPr>
        <p:spPr>
          <a:xfrm>
            <a:off x="5613399" y="5353050"/>
            <a:ext cx="241303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7144470" y="5353050"/>
            <a:ext cx="234231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 지도학습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28700" y="2552700"/>
            <a:ext cx="30299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j-lt"/>
                <a:sym typeface="Wingdings" panose="05000000000000000000" pitchFamily="2" charset="2"/>
              </a:rPr>
              <a:t>감정의 분류</a:t>
            </a:r>
            <a:endParaRPr lang="en-US" altLang="ko-KR" sz="2000" b="1" dirty="0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1)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기쁨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(Happiness)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 2)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슬픔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(Sadness)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 3)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화남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(Anger)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 4)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보통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(Neutrality)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sym typeface="Wingdings" panose="05000000000000000000" pitchFamily="2" charset="2"/>
              </a:rPr>
              <a:t># 4</a:t>
            </a:r>
            <a:r>
              <a:rPr lang="ko-KR" altLang="en-US" sz="2000" b="1" dirty="0" smtClean="0">
                <a:latin typeface="+mj-lt"/>
                <a:sym typeface="Wingdings" panose="05000000000000000000" pitchFamily="2" charset="2"/>
              </a:rPr>
              <a:t>가지 </a:t>
            </a:r>
            <a:r>
              <a:rPr lang="en-US" altLang="ko-KR" sz="2000" b="1" dirty="0" smtClean="0">
                <a:latin typeface="+mj-lt"/>
                <a:sym typeface="Wingdings" panose="05000000000000000000" pitchFamily="2" charset="2"/>
              </a:rPr>
              <a:t>Label</a:t>
            </a:r>
            <a:r>
              <a:rPr lang="ko-KR" altLang="en-US" sz="2000" b="1" dirty="0" smtClean="0">
                <a:latin typeface="+mj-lt"/>
                <a:sym typeface="Wingdings" panose="05000000000000000000" pitchFamily="2" charset="2"/>
              </a:rPr>
              <a:t>으로 분류 </a:t>
            </a:r>
            <a:endParaRPr lang="en-US" altLang="ko-KR" sz="2000" b="1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12255" y="2082800"/>
            <a:ext cx="3763345" cy="3334595"/>
          </a:xfrm>
          <a:prstGeom prst="rect">
            <a:avLst/>
          </a:prstGeom>
          <a:solidFill>
            <a:srgbClr val="6C7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76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82032" y="2239254"/>
            <a:ext cx="3240264" cy="3098007"/>
            <a:chOff x="2495268" y="1625860"/>
            <a:chExt cx="4217332" cy="4091657"/>
          </a:xfrm>
        </p:grpSpPr>
        <p:grpSp>
          <p:nvGrpSpPr>
            <p:cNvPr id="55" name="그룹 54"/>
            <p:cNvGrpSpPr/>
            <p:nvPr/>
          </p:nvGrpSpPr>
          <p:grpSpPr>
            <a:xfrm>
              <a:off x="2495268" y="1625860"/>
              <a:ext cx="4217332" cy="4091657"/>
              <a:chOff x="3327023" y="1063286"/>
              <a:chExt cx="5623109" cy="5455542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3327023" y="1063286"/>
                <a:ext cx="5563795" cy="5455542"/>
                <a:chOff x="6411697" y="1341216"/>
                <a:chExt cx="6184174" cy="6063850"/>
              </a:xfrm>
            </p:grpSpPr>
            <p:sp>
              <p:nvSpPr>
                <p:cNvPr id="71" name="육각형 70"/>
                <p:cNvSpPr/>
                <p:nvPr/>
              </p:nvSpPr>
              <p:spPr>
                <a:xfrm rot="5400000">
                  <a:off x="7291658" y="1498275"/>
                  <a:ext cx="2277347" cy="1963230"/>
                </a:xfrm>
                <a:prstGeom prst="hexag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육각형 71"/>
                <p:cNvSpPr/>
                <p:nvPr/>
              </p:nvSpPr>
              <p:spPr>
                <a:xfrm rot="5400000">
                  <a:off x="9414876" y="1515154"/>
                  <a:ext cx="2277347" cy="1963230"/>
                </a:xfrm>
                <a:prstGeom prst="hexag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육각형 72"/>
                <p:cNvSpPr/>
                <p:nvPr/>
              </p:nvSpPr>
              <p:spPr>
                <a:xfrm rot="5400000">
                  <a:off x="8345050" y="3395708"/>
                  <a:ext cx="2277347" cy="19632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육각형 73"/>
                <p:cNvSpPr/>
                <p:nvPr/>
              </p:nvSpPr>
              <p:spPr>
                <a:xfrm rot="5400000">
                  <a:off x="6254638" y="3406761"/>
                  <a:ext cx="2277347" cy="1963230"/>
                </a:xfrm>
                <a:prstGeom prst="hexag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육각형 74"/>
                <p:cNvSpPr/>
                <p:nvPr/>
              </p:nvSpPr>
              <p:spPr>
                <a:xfrm rot="5400000">
                  <a:off x="10475582" y="3403920"/>
                  <a:ext cx="2277347" cy="196323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육각형 75"/>
                <p:cNvSpPr/>
                <p:nvPr/>
              </p:nvSpPr>
              <p:spPr>
                <a:xfrm rot="5400000">
                  <a:off x="9411571" y="5267452"/>
                  <a:ext cx="2277347" cy="19632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육각형 76"/>
                <p:cNvSpPr/>
                <p:nvPr/>
              </p:nvSpPr>
              <p:spPr>
                <a:xfrm rot="5400000">
                  <a:off x="7287848" y="5284778"/>
                  <a:ext cx="2277346" cy="19632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6377459" y="1748183"/>
                <a:ext cx="1413973" cy="76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노(怒)</a:t>
                </a:r>
                <a:endParaRPr lang="en-US" altLang="ko-KR" sz="1512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endParaRPr>
              </a:p>
              <a:p>
                <a:pPr algn="ctr"/>
                <a:endParaRPr lang="ko-KR" altLang="en-US" sz="1417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16384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15314" y="3467472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애(哀)</a:t>
                </a:r>
                <a:endParaRPr lang="ko-KR" altLang="en-US" sz="1417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16384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33732" y="3467472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ko-KR" altLang="en-US" sz="1512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락</a:t>
                </a:r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(樂)</a:t>
                </a:r>
                <a:endParaRPr lang="ko-KR" altLang="en-US" sz="1417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16384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36159" y="3496119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애(愛) </a:t>
                </a:r>
                <a:endParaRPr lang="en-US" altLang="ko-KR" sz="1512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87130" y="2164891"/>
                <a:ext cx="1757225" cy="3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92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E7E6E6">
                        <a:lumMod val="25000"/>
                      </a:srgbClr>
                    </a:solidFill>
                  </a:rPr>
                  <a:t>기쁨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336082" y="3882820"/>
                <a:ext cx="1757225" cy="3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92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E7E6E6">
                        <a:lumMod val="25000"/>
                      </a:srgbClr>
                    </a:solidFill>
                  </a:rPr>
                  <a:t>슬픔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62940" y="1735362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ko-KR" altLang="en-US" sz="1512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희</a:t>
                </a:r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(</a:t>
                </a:r>
                <a:r>
                  <a:rPr lang="ko-KR" altLang="en-US" sz="1512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喜</a:t>
                </a:r>
                <a:r>
                  <a:rPr lang="en-US" altLang="ko-KR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)</a:t>
                </a: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3470925" y="4643844"/>
              <a:ext cx="823125" cy="374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701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rPr>
                <a:t>오(惡)</a:t>
              </a:r>
              <a:endParaRPr lang="en-US" altLang="ko-KR" sz="17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49852" y="4643844"/>
              <a:ext cx="823125" cy="374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701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rPr>
                <a:t>욕(欲)</a:t>
              </a:r>
              <a:endParaRPr lang="en-US" altLang="ko-KR" sz="17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00680" y="3768720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즐거움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54375" y="2441888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노여움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89944" y="4956951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미움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28843" y="4956951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욕심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40771" y="3768720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사랑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37033" y="54991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가지 감정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672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EMO-DB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Sample </a:t>
            </a:r>
            <a:r>
              <a:rPr lang="ko-KR" altLang="en-US" sz="2400" b="1" dirty="0" smtClean="0"/>
              <a:t>음성 </a:t>
            </a:r>
            <a:r>
              <a:rPr lang="en-US" altLang="ko-KR" sz="2400" b="1" dirty="0" smtClean="0"/>
              <a:t>500</a:t>
            </a:r>
            <a:r>
              <a:rPr lang="ko-KR" altLang="en-US" sz="2400" b="1" dirty="0" smtClean="0"/>
              <a:t>개 학습 데이터</a:t>
            </a:r>
            <a:endParaRPr lang="ko-KR" alt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7" y="2590799"/>
            <a:ext cx="6441331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43140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전처리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1) </a:t>
            </a:r>
            <a:r>
              <a:rPr lang="ko-KR" altLang="en-US" sz="2400" b="1" dirty="0" smtClean="0"/>
              <a:t>잡음제거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2) PLP</a:t>
            </a:r>
            <a:r>
              <a:rPr lang="ko-KR" altLang="en-US" sz="2400" b="1" dirty="0" smtClean="0"/>
              <a:t>변환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3) </a:t>
            </a:r>
            <a:r>
              <a:rPr lang="ko-KR" altLang="en-US" sz="2400" b="1" dirty="0" smtClean="0"/>
              <a:t>진폭 평균화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4) </a:t>
            </a:r>
            <a:r>
              <a:rPr lang="ko-KR" altLang="en-US" sz="2400" b="1" dirty="0" smtClean="0"/>
              <a:t>고정 분할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5) </a:t>
            </a:r>
            <a:r>
              <a:rPr lang="ko-KR" altLang="en-US" sz="2400" b="1" dirty="0" smtClean="0"/>
              <a:t>감정 자질 에너지 값 추출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07" y="2278192"/>
            <a:ext cx="3339536" cy="129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7700" y="4064000"/>
            <a:ext cx="3410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2-1) </a:t>
            </a:r>
            <a:r>
              <a:rPr lang="ko-KR" altLang="en-US" dirty="0" smtClean="0"/>
              <a:t>저주파 강조</a:t>
            </a:r>
            <a:endParaRPr lang="en-US" altLang="ko-KR" dirty="0" smtClean="0"/>
          </a:p>
          <a:p>
            <a:r>
              <a:rPr lang="en-US" altLang="ko-KR" dirty="0" smtClean="0"/>
              <a:t>2-2) </a:t>
            </a:r>
            <a:r>
              <a:rPr lang="ko-KR" altLang="en-US" dirty="0" smtClean="0"/>
              <a:t>고주파 증폭</a:t>
            </a:r>
            <a:endParaRPr lang="en-US" altLang="ko-KR" dirty="0" smtClean="0"/>
          </a:p>
          <a:p>
            <a:r>
              <a:rPr lang="en-US" altLang="ko-KR" dirty="0" smtClean="0"/>
              <a:t>2-3) Power</a:t>
            </a:r>
            <a:r>
              <a:rPr lang="ko-KR" altLang="en-US" dirty="0" smtClean="0"/>
              <a:t>를 얻기 위한 전처리</a:t>
            </a:r>
            <a:endParaRPr lang="ko-KR" altLang="en-US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2921000" y="2971800"/>
            <a:ext cx="2463800" cy="360928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84800" y="1993900"/>
            <a:ext cx="3702777" cy="35941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3. Code Book</a:t>
            </a:r>
            <a:r>
              <a:rPr lang="ko-KR" altLang="en-US" sz="2400" b="1" dirty="0" smtClean="0"/>
              <a:t>생성</a:t>
            </a:r>
            <a:endParaRPr lang="ko-KR" altLang="en-US" sz="24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44" y="2554225"/>
            <a:ext cx="2790656" cy="31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+mj-ea"/>
                <a:ea typeface="+mj-ea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+mj-ea"/>
              <a:ea typeface="+mj-ea"/>
            </a:endParaRPr>
          </a:p>
        </p:txBody>
      </p:sp>
      <p:sp>
        <p:nvSpPr>
          <p:cNvPr id="36" name="Shape 80"/>
          <p:cNvSpPr txBox="1"/>
          <p:nvPr/>
        </p:nvSpPr>
        <p:spPr>
          <a:xfrm>
            <a:off x="255953" y="2026460"/>
            <a:ext cx="2947895" cy="4138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 제안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유사 작품들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개발 목표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시연 시나리오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시스템 구성도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역할 분담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예상 기술적 문제점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목표 관리 평가서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심사 위원</a:t>
            </a:r>
          </a:p>
        </p:txBody>
      </p:sp>
      <p:cxnSp>
        <p:nvCxnSpPr>
          <p:cNvPr id="37" name="Shape 81"/>
          <p:cNvCxnSpPr/>
          <p:nvPr/>
        </p:nvCxnSpPr>
        <p:spPr>
          <a:xfrm rot="10800000" flipH="1">
            <a:off x="366712" y="2515258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82"/>
          <p:cNvCxnSpPr/>
          <p:nvPr/>
        </p:nvCxnSpPr>
        <p:spPr>
          <a:xfrm rot="10800000" flipH="1">
            <a:off x="364471" y="3375324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hape 83"/>
          <p:cNvCxnSpPr/>
          <p:nvPr/>
        </p:nvCxnSpPr>
        <p:spPr>
          <a:xfrm rot="10800000" flipH="1">
            <a:off x="364471" y="380535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84"/>
          <p:cNvCxnSpPr/>
          <p:nvPr/>
        </p:nvCxnSpPr>
        <p:spPr>
          <a:xfrm rot="10800000" flipH="1">
            <a:off x="364471" y="4235387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85"/>
          <p:cNvCxnSpPr/>
          <p:nvPr/>
        </p:nvCxnSpPr>
        <p:spPr>
          <a:xfrm rot="10800000" flipH="1">
            <a:off x="364471" y="2945291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86"/>
          <p:cNvCxnSpPr/>
          <p:nvPr/>
        </p:nvCxnSpPr>
        <p:spPr>
          <a:xfrm rot="10800000" flipH="1">
            <a:off x="366712" y="2085228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88"/>
          <p:cNvCxnSpPr/>
          <p:nvPr/>
        </p:nvCxnSpPr>
        <p:spPr>
          <a:xfrm rot="10800000" flipH="1">
            <a:off x="366712" y="4665419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89"/>
          <p:cNvCxnSpPr/>
          <p:nvPr/>
        </p:nvCxnSpPr>
        <p:spPr>
          <a:xfrm rot="10800000" flipH="1">
            <a:off x="366712" y="5095451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90"/>
          <p:cNvCxnSpPr/>
          <p:nvPr/>
        </p:nvCxnSpPr>
        <p:spPr>
          <a:xfrm rot="10800000" flipH="1">
            <a:off x="366712" y="5525483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91"/>
          <p:cNvCxnSpPr/>
          <p:nvPr/>
        </p:nvCxnSpPr>
        <p:spPr>
          <a:xfrm rot="10800000" flipH="1">
            <a:off x="366712" y="595551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628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4. Code Book</a:t>
            </a:r>
            <a:r>
              <a:rPr lang="ko-KR" altLang="en-US" sz="2400" b="1" dirty="0" smtClean="0"/>
              <a:t>을 이용하여 </a:t>
            </a:r>
            <a:r>
              <a:rPr lang="en-US" altLang="ko-KR" sz="2400" b="1" dirty="0" smtClean="0"/>
              <a:t>Training Set</a:t>
            </a:r>
            <a:r>
              <a:rPr lang="ko-KR" altLang="en-US" sz="2400" b="1" dirty="0" smtClean="0"/>
              <a:t>생성</a:t>
            </a:r>
            <a:endParaRPr lang="ko-KR" alt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1244600" y="2933700"/>
            <a:ext cx="1778000" cy="176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Set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Label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Index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TF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56100" y="2933700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  -&gt; [ (27,3), (23, 5), (15,3), (33,10) 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68800" y="3505200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  -&gt; [ (10,2), (11, 4), (34,2) ]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81500" y="4089400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  -&gt; [ (</a:t>
            </a:r>
            <a:r>
              <a:rPr lang="en-US" altLang="ko-KR" dirty="0"/>
              <a:t>15,3), </a:t>
            </a:r>
            <a:r>
              <a:rPr lang="en-US" altLang="ko-KR" dirty="0" smtClean="0"/>
              <a:t>(11, 4), (34,2), …..]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285174" y="2961318"/>
            <a:ext cx="409629" cy="4295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174174" y="2961318"/>
            <a:ext cx="409629" cy="4295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246785" y="2961318"/>
            <a:ext cx="409629" cy="4295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7" idx="2"/>
          </p:cNvCxnSpPr>
          <p:nvPr/>
        </p:nvCxnSpPr>
        <p:spPr>
          <a:xfrm flipV="1">
            <a:off x="2298700" y="3176109"/>
            <a:ext cx="1986474" cy="6402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6" idx="3"/>
          </p:cNvCxnSpPr>
          <p:nvPr/>
        </p:nvCxnSpPr>
        <p:spPr>
          <a:xfrm flipV="1">
            <a:off x="2298700" y="3327989"/>
            <a:ext cx="2935463" cy="761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7" idx="3"/>
          </p:cNvCxnSpPr>
          <p:nvPr/>
        </p:nvCxnSpPr>
        <p:spPr>
          <a:xfrm flipV="1">
            <a:off x="2133600" y="3327989"/>
            <a:ext cx="4173174" cy="10408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줄무늬가 있는 오른쪽 화살표 2"/>
          <p:cNvSpPr/>
          <p:nvPr/>
        </p:nvSpPr>
        <p:spPr>
          <a:xfrm>
            <a:off x="3289300" y="3999033"/>
            <a:ext cx="932374" cy="7634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85174" y="2806700"/>
            <a:ext cx="4249226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46785" y="4762500"/>
            <a:ext cx="59989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246785" y="4940300"/>
            <a:ext cx="59989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246785" y="5118100"/>
            <a:ext cx="59989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582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완성된 </a:t>
            </a:r>
            <a:r>
              <a:rPr lang="en-US" altLang="ko-KR" sz="2400" b="1" dirty="0" smtClean="0"/>
              <a:t>Set</a:t>
            </a:r>
            <a:r>
              <a:rPr lang="ko-KR" altLang="en-US" sz="2400" b="1" dirty="0" smtClean="0"/>
              <a:t>을 </a:t>
            </a:r>
            <a:r>
              <a:rPr lang="en-US" altLang="ko-KR" sz="2400" b="1" dirty="0" smtClean="0"/>
              <a:t>SVM </a:t>
            </a:r>
            <a:r>
              <a:rPr lang="ko-KR" altLang="en-US" sz="2400" b="1" dirty="0" smtClean="0"/>
              <a:t>분류기에 지도학습</a:t>
            </a:r>
            <a:endParaRPr lang="ko-KR" altLang="en-US" sz="2400" b="1" dirty="0"/>
          </a:p>
        </p:txBody>
      </p:sp>
      <p:sp>
        <p:nvSpPr>
          <p:cNvPr id="88" name="직사각형 87"/>
          <p:cNvSpPr/>
          <p:nvPr/>
        </p:nvSpPr>
        <p:spPr>
          <a:xfrm>
            <a:off x="817481" y="3101975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 -&gt; [ (10,2), (11, 4), (34,2) ]</a:t>
            </a:r>
            <a:endParaRPr lang="ko-KR" altLang="en-US" dirty="0"/>
          </a:p>
        </p:txBody>
      </p:sp>
      <p:pic>
        <p:nvPicPr>
          <p:cNvPr id="89" name="Picture 5" descr="http://kr.vector.me/files/images/2/6/260061/database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4721442"/>
            <a:ext cx="1102449" cy="9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119362" y="5730202"/>
            <a:ext cx="110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SVM Server</a:t>
            </a:r>
            <a:endParaRPr lang="ko-KR" altLang="en-US" sz="1200" dirty="0"/>
          </a:p>
        </p:txBody>
      </p:sp>
      <p:cxnSp>
        <p:nvCxnSpPr>
          <p:cNvPr id="91" name="직선 화살표 연결선 90"/>
          <p:cNvCxnSpPr>
            <a:stCxn id="88" idx="2"/>
            <a:endCxn id="89" idx="0"/>
          </p:cNvCxnSpPr>
          <p:nvPr/>
        </p:nvCxnSpPr>
        <p:spPr>
          <a:xfrm>
            <a:off x="2798681" y="3533775"/>
            <a:ext cx="1871906" cy="118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199390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감정 결과 추출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7481" y="3101975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  -&gt; [ (10,2), (11, 4), (34,2) ]</a:t>
            </a:r>
            <a:endParaRPr lang="ko-KR" altLang="en-US" dirty="0"/>
          </a:p>
        </p:txBody>
      </p:sp>
      <p:pic>
        <p:nvPicPr>
          <p:cNvPr id="13" name="Picture 5" descr="http://kr.vector.me/files/images/2/6/260061/database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4721442"/>
            <a:ext cx="1102449" cy="9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19362" y="5730202"/>
            <a:ext cx="110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SVM Server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798681" y="3533775"/>
            <a:ext cx="1871906" cy="118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99187" y="3101975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 -&gt; [ (10,2), (11, 4), (34,2) ]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3" idx="0"/>
            <a:endCxn id="15" idx="2"/>
          </p:cNvCxnSpPr>
          <p:nvPr/>
        </p:nvCxnSpPr>
        <p:spPr>
          <a:xfrm flipV="1">
            <a:off x="4670587" y="3533775"/>
            <a:ext cx="2209800" cy="118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00950" y="3533775"/>
            <a:ext cx="0" cy="1669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3" idx="3"/>
          </p:cNvCxnSpPr>
          <p:nvPr/>
        </p:nvCxnSpPr>
        <p:spPr>
          <a:xfrm flipH="1">
            <a:off x="5221811" y="5203480"/>
            <a:ext cx="2379139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3008313"/>
            <a:ext cx="6311377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638300" y="2692400"/>
            <a:ext cx="584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38300" y="2534443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90700" y="253126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57405" y="2534427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09805" y="2531252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62188" y="2528886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4588" y="2525711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581293" y="2528870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33693" y="2525695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881331" y="2528885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033731" y="2525710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200436" y="2528869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52836" y="2525694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514725" y="2528884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667125" y="2525709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33830" y="252886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986230" y="2525693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180945" y="2534442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33345" y="2531267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500050" y="2534426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52450" y="2531251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804833" y="2528885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957233" y="2525710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123938" y="2528869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276338" y="2525694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423976" y="2528884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5576376" y="2525709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743081" y="252886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95481" y="2525693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057370" y="2528883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209770" y="252570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376475" y="2528867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528875" y="2525692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686020" y="2523326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38420" y="2520151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7005125" y="2523310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157525" y="2520135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304650" y="251457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7476100" y="2514578"/>
            <a:ext cx="0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3 – </a:t>
            </a:r>
            <a:r>
              <a:rPr lang="ko-KR" altLang="en-US" sz="2000" b="1" dirty="0" smtClean="0">
                <a:latin typeface="+mn-ea"/>
                <a:ea typeface="+mn-ea"/>
              </a:rPr>
              <a:t>시각화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lang="ko-KR" altLang="en-US" sz="1400" b="1" dirty="0" smtClean="0">
                <a:latin typeface="+mn-ea"/>
                <a:ea typeface="+mn-ea"/>
              </a:rPr>
              <a:t>완료발표 때 보여드림</a:t>
            </a:r>
            <a:endParaRPr lang="en-US" altLang="ko-KR" sz="1400" b="1" dirty="0">
              <a:latin typeface="+mn-ea"/>
              <a:ea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060082" y="1323975"/>
            <a:ext cx="4245718" cy="4848225"/>
            <a:chOff x="971601" y="1024119"/>
            <a:chExt cx="3672408" cy="5069177"/>
          </a:xfrm>
        </p:grpSpPr>
        <p:pic>
          <p:nvPicPr>
            <p:cNvPr id="48" name="Shape 2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1601" y="1024119"/>
              <a:ext cx="3672408" cy="5069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1379341" y="2532307"/>
              <a:ext cx="2816177" cy="2048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ko-KR" altLang="en-US" sz="1200" dirty="0"/>
            </a:p>
          </p:txBody>
        </p:sp>
        <p:pic>
          <p:nvPicPr>
            <p:cNvPr id="50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06"/>
            <a:stretch/>
          </p:blipFill>
          <p:spPr bwMode="auto">
            <a:xfrm>
              <a:off x="1379341" y="2636912"/>
              <a:ext cx="1253006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6223259" y="3646913"/>
            <a:ext cx="1491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상대방</a:t>
            </a:r>
            <a:r>
              <a:rPr lang="en-US" altLang="ko-KR" sz="1200" dirty="0"/>
              <a:t>: </a:t>
            </a:r>
            <a:r>
              <a:rPr lang="ko-KR" altLang="en-US" sz="1200" dirty="0"/>
              <a:t>여보세요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상대방</a:t>
            </a:r>
            <a:r>
              <a:rPr lang="en-US" altLang="ko-KR" sz="1200" dirty="0"/>
              <a:t>: </a:t>
            </a:r>
            <a:r>
              <a:rPr lang="ko-KR" altLang="en-US" sz="1200" dirty="0"/>
              <a:t>너 누구야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상대방</a:t>
            </a:r>
            <a:r>
              <a:rPr lang="en-US" altLang="ko-KR" sz="1200" dirty="0"/>
              <a:t>: </a:t>
            </a:r>
            <a:r>
              <a:rPr lang="ko-KR" altLang="en-US" sz="1200" dirty="0"/>
              <a:t>나 화났어</a:t>
            </a:r>
          </a:p>
          <a:p>
            <a:endParaRPr lang="ko-KR" altLang="en-US" sz="1200" dirty="0"/>
          </a:p>
        </p:txBody>
      </p:sp>
      <p:pic>
        <p:nvPicPr>
          <p:cNvPr id="54" name="Picture 2" descr="facial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1" y="2639591"/>
            <a:ext cx="348038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22" y="1800225"/>
            <a:ext cx="7015162" cy="428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6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9" y="1934368"/>
            <a:ext cx="2364884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381250"/>
            <a:ext cx="50768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501900" y="2743200"/>
            <a:ext cx="1701800" cy="533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41700" y="1922463"/>
            <a:ext cx="5419887" cy="3233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역할 분담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별 역할 분담 및 일정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60371"/>
              </p:ext>
            </p:extLst>
          </p:nvPr>
        </p:nvGraphicFramePr>
        <p:xfrm>
          <a:off x="734695" y="1741011"/>
          <a:ext cx="7494905" cy="3787284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114947"/>
                <a:gridCol w="2517408"/>
                <a:gridCol w="357737"/>
                <a:gridCol w="344487"/>
                <a:gridCol w="344487"/>
                <a:gridCol w="331238"/>
                <a:gridCol w="317988"/>
                <a:gridCol w="382249"/>
                <a:gridCol w="263003"/>
                <a:gridCol w="263003"/>
                <a:gridCol w="296789"/>
                <a:gridCol w="296789"/>
                <a:gridCol w="296789"/>
                <a:gridCol w="367991"/>
              </a:tblGrid>
              <a:tr h="4076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팀원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역할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6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7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9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10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11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768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최환종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시스템 설계 및 구현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학습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분류 알고리즘 구현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68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안중환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안드로이드</a:t>
                      </a:r>
                      <a:r>
                        <a:rPr lang="ko-KR" sz="1200" kern="100" dirty="0">
                          <a:effectLst/>
                        </a:rPr>
                        <a:t> 설계 및 모듈개발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음성 주파수 전 처리기 구현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68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정다비치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결과 시각화를 위한</a:t>
                      </a:r>
                      <a:r>
                        <a:rPr lang="en-US" sz="1200" kern="100" dirty="0">
                          <a:effectLst/>
                        </a:rPr>
                        <a:t> UI</a:t>
                      </a:r>
                      <a:r>
                        <a:rPr lang="ko-KR" sz="1200" kern="100" dirty="0">
                          <a:effectLst/>
                        </a:rPr>
                        <a:t>구현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샘플 데이터 수집 및 지도학습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927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공통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Training Set Label</a:t>
                      </a:r>
                      <a:r>
                        <a:rPr lang="ko-KR" sz="1200" kern="100" dirty="0">
                          <a:effectLst/>
                        </a:rPr>
                        <a:t>분류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altLang="ko-KR" sz="1000" kern="100" dirty="0" smtClean="0">
                          <a:effectLst/>
                        </a:rPr>
                        <a:t> </a:t>
                      </a:r>
                      <a:endParaRPr lang="ko-KR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 </a:t>
                      </a:r>
                      <a:endParaRPr lang="ko-KR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통합 및 디버깅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7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기술적 문제점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예상 기술적 문제점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125" y="1961514"/>
            <a:ext cx="788624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543" y="1752600"/>
            <a:ext cx="6872394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저주파에서의 남녀 감정차이 분별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보통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슬픔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감정분석결과를 전송하는 실시간성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260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36371"/>
              </p:ext>
            </p:extLst>
          </p:nvPr>
        </p:nvGraphicFramePr>
        <p:xfrm>
          <a:off x="364803" y="1585435"/>
          <a:ext cx="8406000" cy="467951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261264"/>
                <a:gridCol w="5813300"/>
                <a:gridCol w="1331436"/>
              </a:tblGrid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음성이 실시간으로 처리되어 전송되는가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가중치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0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음성이 청각장애인에게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TEXT + </a:t>
                      </a: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감정으로 실시간 전송이 되는가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전화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내용을 실시간으로 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청각장애인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기기에서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TEXT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로 보여줘야 한다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(TEXT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는 실시간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감정은 시간차를 허용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). 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대화가 가능할 정도의 처리 속도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유동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IP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에 관여 받지 않는 안정적인 데이터 통신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음성을 이용한 감정분석이 가능한가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가중치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9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음성을 이용한 감정 파악이 가능한가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감정이 실린 음성을 기쁨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슬픔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화남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보통으로 표시하는가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다양한 목소리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음색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크기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에도 정확한 감정분석이 가능한가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성별에 관계없이 올바른 감정결과를 얻을 수 있는가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잡음환경에서의 감정분석이 가능한가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화남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기쁨의 감정구분이 잘되는가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시각화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가중치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18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음성에 따른 감정을 충분히 시각적으로 표현하였는가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TEXT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를 </a:t>
                      </a:r>
                      <a:r>
                        <a:rPr lang="ko-KR" sz="1100" kern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위젯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형식으로 통화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App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과 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함께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볼 수 있는가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감정결과값을 사용자가 쉽게 확인할 수 있는가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완성도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가중치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95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1. </a:t>
                      </a:r>
                      <a:r>
                        <a:rPr lang="ko-KR" sz="1100" kern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모바일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UI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및 사용편의성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2.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감정분류의 정확도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3.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서버의 학습 능력 및 피드백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4.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끊김이나 지연 없는 안정성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7" y="2419181"/>
            <a:ext cx="9075674" cy="35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7544" y="1475492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- 2015</a:t>
            </a:r>
            <a:r>
              <a:rPr lang="ko-KR" altLang="en-US" sz="2000" dirty="0" smtClean="0"/>
              <a:t>년 국내 청각 장애인 현황 약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만 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218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10. 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심사 위원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고정 심사위원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124" y="1895474"/>
            <a:ext cx="7991475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latin typeface="+mn-ea"/>
                <a:ea typeface="+mn-ea"/>
              </a:rPr>
              <a:t>24-2</a:t>
            </a:r>
            <a:r>
              <a:rPr lang="ko-KR" altLang="en-US" sz="2400" b="1" dirty="0" smtClean="0">
                <a:latin typeface="+mn-ea"/>
                <a:ea typeface="+mn-ea"/>
              </a:rPr>
              <a:t>기 김동완</a:t>
            </a: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음성 주파수 처리 경험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latin typeface="+mn-ea"/>
                <a:ea typeface="+mn-ea"/>
              </a:rPr>
              <a:t>24-2</a:t>
            </a:r>
            <a:r>
              <a:rPr lang="ko-KR" altLang="en-US" sz="2400" b="1" dirty="0" smtClean="0">
                <a:latin typeface="+mn-ea"/>
                <a:ea typeface="+mn-ea"/>
              </a:rPr>
              <a:t>기 류주현</a:t>
            </a:r>
            <a:endParaRPr lang="ko-KR" altLang="en-US" sz="24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자연어처리 </a:t>
            </a:r>
            <a:r>
              <a:rPr lang="en-US" altLang="ko-KR" sz="2000" b="1" dirty="0" smtClean="0">
                <a:latin typeface="+mn-ea"/>
                <a:ea typeface="+mn-ea"/>
              </a:rPr>
              <a:t>/ SVM</a:t>
            </a:r>
            <a:r>
              <a:rPr lang="ko-KR" altLang="en-US" sz="2000" b="1" dirty="0" smtClean="0">
                <a:latin typeface="+mn-ea"/>
                <a:ea typeface="+mn-ea"/>
              </a:rPr>
              <a:t>분류기 사용 경험</a:t>
            </a:r>
            <a:endParaRPr lang="ko-KR" altLang="en-US" sz="20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30" y="2095266"/>
            <a:ext cx="1171739" cy="1543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98" y="3941588"/>
            <a:ext cx="127740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51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청각장애인은 통화에 어려움을 겪고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8" y="2514600"/>
            <a:ext cx="3362881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68" y="2514600"/>
            <a:ext cx="4289410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51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청각장애인은 통화에 어려움을 겪고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104074"/>
            <a:ext cx="1272187" cy="177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427" y="2975586"/>
            <a:ext cx="1060863" cy="19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86" y="2670020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20492611">
            <a:off x="7122139" y="2371796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63800" y="3775024"/>
            <a:ext cx="4381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56" y="4187012"/>
            <a:ext cx="1110270" cy="9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 rot="1544937">
            <a:off x="7835300" y="2262473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543" y="4882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9445" y="4836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청각장애인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7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53" y="2101849"/>
            <a:ext cx="6692900" cy="374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587500"/>
            <a:ext cx="715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SK </a:t>
            </a:r>
            <a:r>
              <a:rPr lang="ko-KR" altLang="en-US" dirty="0" err="1" smtClean="0"/>
              <a:t>커뮤니케이션즈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한국정보문화진흥원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메신저 </a:t>
            </a:r>
            <a:r>
              <a:rPr lang="ko-KR" altLang="en-US" dirty="0"/>
              <a:t>음화상 서비스</a:t>
            </a:r>
          </a:p>
        </p:txBody>
      </p:sp>
    </p:spTree>
    <p:extLst>
      <p:ext uri="{BB962C8B-B14F-4D97-AF65-F5344CB8AC3E}">
        <p14:creationId xmlns:p14="http://schemas.microsoft.com/office/powerpoint/2010/main" val="2280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45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청각장애인을 위한 통화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SupportEar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49" y="2312198"/>
            <a:ext cx="4621908" cy="375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601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Beyond Verbal</a:t>
            </a:r>
            <a:r>
              <a:rPr lang="ko-KR" altLang="en-US" dirty="0" smtClean="0"/>
              <a:t>사의 </a:t>
            </a:r>
            <a:r>
              <a:rPr lang="en-US" altLang="ko-KR" dirty="0" err="1" smtClean="0"/>
              <a:t>Moodies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음성 감정인식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8" y="2359025"/>
            <a:ext cx="35909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swssm\Desktop\KakaoTalk_20150427_1946015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418" y="2184400"/>
            <a:ext cx="2361299" cy="41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89" y="3129321"/>
            <a:ext cx="908911" cy="1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24" y="2282794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2311400" y="3910416"/>
            <a:ext cx="2400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218" name="Picture 2" descr="C:\Users\swssm\Desktop\KakaoTalk_20150427_22443984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75" y="1889093"/>
            <a:ext cx="2671525" cy="474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5037375" y="3478616"/>
            <a:ext cx="2671525" cy="1519350"/>
            <a:chOff x="5037375" y="3948516"/>
            <a:chExt cx="2671525" cy="1413860"/>
          </a:xfrm>
        </p:grpSpPr>
        <p:sp>
          <p:nvSpPr>
            <p:cNvPr id="2" name="직사각형 1"/>
            <p:cNvSpPr/>
            <p:nvPr/>
          </p:nvSpPr>
          <p:spPr>
            <a:xfrm>
              <a:off x="5037375" y="3948516"/>
              <a:ext cx="2671525" cy="14138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200" b="1" dirty="0" err="1" smtClean="0"/>
                <a:t>다비치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: </a:t>
              </a:r>
              <a:r>
                <a:rPr lang="ko-KR" altLang="en-US" sz="1200" b="1" dirty="0" smtClean="0"/>
                <a:t>여보세요</a:t>
              </a:r>
              <a:endParaRPr lang="en-US" altLang="ko-KR" sz="1200" b="1" dirty="0" smtClean="0"/>
            </a:p>
            <a:p>
              <a:r>
                <a:rPr lang="ko-KR" altLang="en-US" sz="1200" b="1" dirty="0" err="1" smtClean="0"/>
                <a:t>다비치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: </a:t>
              </a:r>
              <a:r>
                <a:rPr lang="ko-KR" altLang="en-US" sz="1200" b="1" dirty="0" smtClean="0"/>
                <a:t>좋네요</a:t>
              </a:r>
              <a:endParaRPr lang="en-US" altLang="ko-KR" sz="1200" b="1" dirty="0" smtClean="0"/>
            </a:p>
            <a:p>
              <a:r>
                <a:rPr lang="ko-KR" altLang="en-US" sz="1200" b="1" dirty="0" err="1" smtClean="0"/>
                <a:t>다비치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: </a:t>
              </a:r>
              <a:r>
                <a:rPr lang="ko-KR" altLang="en-US" sz="1200" b="1" dirty="0" smtClean="0"/>
                <a:t>아니에요</a:t>
              </a:r>
              <a:endParaRPr lang="ko-KR" altLang="en-US" sz="1200" b="1" dirty="0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925" y="3979082"/>
              <a:ext cx="9429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7556500" y="5041900"/>
              <a:ext cx="152400" cy="317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7543800" y="4169582"/>
              <a:ext cx="0" cy="1192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2474639"/>
            <a:ext cx="361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44443" y="4775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</a:t>
            </a:r>
            <a:r>
              <a:rPr lang="ko-KR" altLang="en-US" dirty="0"/>
              <a:t>자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24403" y="14931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개발 목표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STT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전화음성을 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전송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8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8603</TotalTime>
  <Words>1224</Words>
  <Application>Microsoft Office PowerPoint</Application>
  <PresentationFormat>화면 슬라이드 쇼(4:3)</PresentationFormat>
  <Paragraphs>471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나눔고딕</vt:lpstr>
      <vt:lpstr>Times New Roman</vt:lpstr>
      <vt:lpstr>맑은 고딕</vt:lpstr>
      <vt:lpstr>Wingdings</vt:lpstr>
      <vt:lpstr>Office 테마</vt:lpstr>
      <vt:lpstr> STT, SVM을 이용한  청각장애인용 통화 SW개발</vt:lpstr>
      <vt:lpstr>목차</vt:lpstr>
      <vt:lpstr>아이디어 제안</vt:lpstr>
      <vt:lpstr>아이디어 제안</vt:lpstr>
      <vt:lpstr>아이디어 제안</vt:lpstr>
      <vt:lpstr>유사 프로젝트</vt:lpstr>
      <vt:lpstr>유사 프로젝트</vt:lpstr>
      <vt:lpstr>유사 프로젝트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시스템 구성도</vt:lpstr>
      <vt:lpstr>시스템 구성도</vt:lpstr>
      <vt:lpstr>팀원 별 역할 분담 및 일정</vt:lpstr>
      <vt:lpstr>예상 기술적 문제점</vt:lpstr>
      <vt:lpstr>목표 관리 평가서</vt:lpstr>
      <vt:lpstr>고정 심사위원</vt:lpstr>
      <vt:lpstr>감사합니다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CHOIHWANJONG</cp:lastModifiedBy>
  <cp:revision>404</cp:revision>
  <cp:lastPrinted>2014-11-23T08:04:44Z</cp:lastPrinted>
  <dcterms:created xsi:type="dcterms:W3CDTF">2011-08-24T01:05:33Z</dcterms:created>
  <dcterms:modified xsi:type="dcterms:W3CDTF">2015-04-28T10:14:41Z</dcterms:modified>
</cp:coreProperties>
</file>