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8930-BF64-469F-B219-0CC820A40571}" type="datetimeFigureOut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F0E3-687D-4688-AE28-7B58CF8EE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64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8930-BF64-469F-B219-0CC820A40571}" type="datetimeFigureOut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F0E3-687D-4688-AE28-7B58CF8EE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19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8930-BF64-469F-B219-0CC820A40571}" type="datetimeFigureOut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F0E3-687D-4688-AE28-7B58CF8EE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18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8930-BF64-469F-B219-0CC820A40571}" type="datetimeFigureOut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F0E3-687D-4688-AE28-7B58CF8EE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75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8930-BF64-469F-B219-0CC820A40571}" type="datetimeFigureOut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F0E3-687D-4688-AE28-7B58CF8EE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58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8930-BF64-469F-B219-0CC820A40571}" type="datetimeFigureOut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F0E3-687D-4688-AE28-7B58CF8EE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2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8930-BF64-469F-B219-0CC820A40571}" type="datetimeFigureOut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F0E3-687D-4688-AE28-7B58CF8EE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12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8930-BF64-469F-B219-0CC820A40571}" type="datetimeFigureOut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F0E3-687D-4688-AE28-7B58CF8EE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5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8930-BF64-469F-B219-0CC820A40571}" type="datetimeFigureOut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F0E3-687D-4688-AE28-7B58CF8EE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62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8930-BF64-469F-B219-0CC820A40571}" type="datetimeFigureOut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F0E3-687D-4688-AE28-7B58CF8EE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1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8930-BF64-469F-B219-0CC820A40571}" type="datetimeFigureOut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F0E3-687D-4688-AE28-7B58CF8EE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6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8930-BF64-469F-B219-0CC820A40571}" type="datetimeFigureOut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9F0E3-687D-4688-AE28-7B58CF8EE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12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2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6924" y="264582"/>
            <a:ext cx="1496489" cy="21895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909891" y="1145965"/>
            <a:ext cx="684711" cy="410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STT</a:t>
            </a:r>
            <a:endParaRPr lang="ko-KR" altLang="en-US" sz="16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57200" y="1016000"/>
            <a:ext cx="8382000" cy="530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>
              <a:ea typeface="굴림" pitchFamily="50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13575" y="644525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0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 sz="1600">
                <a:solidFill>
                  <a:schemeClr val="tx1"/>
                </a:solidFill>
                <a:latin typeface="Arial" charset="0"/>
              </a:defRPr>
            </a:lvl5pPr>
            <a:lvl6pPr>
              <a:defRPr kumimoji="1" sz="1600">
                <a:solidFill>
                  <a:schemeClr val="tx1"/>
                </a:solidFill>
                <a:latin typeface="Arial" charset="0"/>
              </a:defRPr>
            </a:lvl6pPr>
            <a:lvl7pPr>
              <a:defRPr kumimoji="1" sz="1600">
                <a:solidFill>
                  <a:schemeClr val="tx1"/>
                </a:solidFill>
                <a:latin typeface="Arial" charset="0"/>
              </a:defRPr>
            </a:lvl7pPr>
            <a:lvl8pPr>
              <a:defRPr kumimoji="1" sz="1600">
                <a:solidFill>
                  <a:schemeClr val="tx1"/>
                </a:solidFill>
                <a:latin typeface="Arial" charset="0"/>
              </a:defRPr>
            </a:lvl8pPr>
            <a:lvl9pPr>
              <a:defRPr kumimoji="1"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D9F4705-B93C-4EF1-ACA6-1D4F9C32AE5E}" type="slidenum">
              <a:rPr lang="ko-KR" altLang="en-US" sz="1400" smtClean="0">
                <a:solidFill>
                  <a:schemeClr val="bg1"/>
                </a:solidFill>
              </a:rPr>
              <a:pPr/>
              <a:t>1</a:t>
            </a:fld>
            <a:endParaRPr lang="en-US" altLang="ko-KR" sz="1400" smtClean="0">
              <a:solidFill>
                <a:schemeClr val="bg1"/>
              </a:solidFill>
            </a:endParaRPr>
          </a:p>
        </p:txBody>
      </p:sp>
      <p:sp>
        <p:nvSpPr>
          <p:cNvPr id="31" name="아래로 구부러진 화살표 30"/>
          <p:cNvSpPr/>
          <p:nvPr/>
        </p:nvSpPr>
        <p:spPr>
          <a:xfrm>
            <a:off x="2056123" y="741293"/>
            <a:ext cx="1867805" cy="56174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위로 구부러진 화살표 32"/>
          <p:cNvSpPr/>
          <p:nvPr/>
        </p:nvSpPr>
        <p:spPr>
          <a:xfrm>
            <a:off x="2051720" y="1359382"/>
            <a:ext cx="1872208" cy="48839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73177" y="351562"/>
            <a:ext cx="119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TCP or GCM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28408" y="1936899"/>
            <a:ext cx="21675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RTP, SIP</a:t>
            </a:r>
          </a:p>
          <a:p>
            <a:pPr algn="ctr"/>
            <a:r>
              <a:rPr lang="en-US" altLang="ko-KR" sz="1400" dirty="0" smtClean="0"/>
              <a:t>or</a:t>
            </a:r>
          </a:p>
          <a:p>
            <a:pPr algn="ctr"/>
            <a:r>
              <a:rPr lang="ko-KR" altLang="en-US" sz="1400" dirty="0" smtClean="0"/>
              <a:t>녹음 후 </a:t>
            </a:r>
            <a:r>
              <a:rPr lang="ko-KR" altLang="en-US" sz="1400" dirty="0" err="1" smtClean="0"/>
              <a:t>스트림으로</a:t>
            </a:r>
            <a:r>
              <a:rPr lang="ko-KR" altLang="en-US" sz="1400" dirty="0" smtClean="0"/>
              <a:t> 보냄</a:t>
            </a:r>
            <a:endParaRPr lang="en-US" altLang="ko-KR" sz="14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2555776" y="908720"/>
            <a:ext cx="792088" cy="3085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TEXT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555776" y="1384197"/>
            <a:ext cx="792088" cy="3085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</a:t>
            </a:r>
            <a:r>
              <a:rPr lang="ko-KR" altLang="en-US" dirty="0"/>
              <a:t>성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683568" y="3212976"/>
            <a:ext cx="5081257" cy="2368337"/>
            <a:chOff x="323850" y="1341438"/>
            <a:chExt cx="9036050" cy="4211637"/>
          </a:xfrm>
        </p:grpSpPr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3733800"/>
              <a:ext cx="3060700" cy="1138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038" y="3733800"/>
              <a:ext cx="1274762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8038" y="3984625"/>
              <a:ext cx="1462087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7425" y="1341438"/>
              <a:ext cx="1482725" cy="193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488" y="4013200"/>
              <a:ext cx="609600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9"/>
            <p:cNvSpPr txBox="1">
              <a:spLocks noChangeArrowheads="1"/>
            </p:cNvSpPr>
            <p:nvPr/>
          </p:nvSpPr>
          <p:spPr bwMode="auto">
            <a:xfrm>
              <a:off x="7524748" y="3646384"/>
              <a:ext cx="1835152" cy="820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kumimoji="1" sz="20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kumimoji="1">
                  <a:solidFill>
                    <a:schemeClr val="tx1"/>
                  </a:solidFill>
                  <a:latin typeface="Arial" charset="0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charset="0"/>
                </a:defRPr>
              </a:lvl5pPr>
              <a:lvl6pPr>
                <a:defRPr kumimoji="1" sz="1600">
                  <a:solidFill>
                    <a:schemeClr val="tx1"/>
                  </a:solidFill>
                  <a:latin typeface="Arial" charset="0"/>
                </a:defRPr>
              </a:lvl6pPr>
              <a:lvl7pPr>
                <a:defRPr kumimoji="1" sz="1600">
                  <a:solidFill>
                    <a:schemeClr val="tx1"/>
                  </a:solidFill>
                  <a:latin typeface="Arial" charset="0"/>
                </a:defRPr>
              </a:lvl7pPr>
              <a:lvl8pPr>
                <a:defRPr kumimoji="1" sz="1600">
                  <a:solidFill>
                    <a:schemeClr val="tx1"/>
                  </a:solidFill>
                  <a:latin typeface="Arial" charset="0"/>
                </a:defRPr>
              </a:lvl8pPr>
              <a:lvl9pPr>
                <a:defRPr kumimoji="1"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ko-KR" sz="1200" dirty="0">
                  <a:ea typeface="굴림" pitchFamily="50" charset="-127"/>
                </a:rPr>
                <a:t>Recognized emotions</a:t>
              </a:r>
              <a:endParaRPr kumimoji="0" lang="ko-KR" altLang="en-US" sz="1200" dirty="0">
                <a:ea typeface="굴림" pitchFamily="50" charset="-127"/>
              </a:endParaRPr>
            </a:p>
          </p:txBody>
        </p:sp>
        <p:sp>
          <p:nvSpPr>
            <p:cNvPr id="45" name="TextBox 10"/>
            <p:cNvSpPr txBox="1">
              <a:spLocks noChangeArrowheads="1"/>
            </p:cNvSpPr>
            <p:nvPr/>
          </p:nvSpPr>
          <p:spPr bwMode="auto">
            <a:xfrm>
              <a:off x="1932852" y="4597401"/>
              <a:ext cx="1237681" cy="492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kumimoji="1" sz="20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kumimoji="1">
                  <a:solidFill>
                    <a:schemeClr val="tx1"/>
                  </a:solidFill>
                  <a:latin typeface="Arial" charset="0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charset="0"/>
                </a:defRPr>
              </a:lvl5pPr>
              <a:lvl6pPr>
                <a:defRPr kumimoji="1" sz="1600">
                  <a:solidFill>
                    <a:schemeClr val="tx1"/>
                  </a:solidFill>
                  <a:latin typeface="Arial" charset="0"/>
                </a:defRPr>
              </a:lvl6pPr>
              <a:lvl7pPr>
                <a:defRPr kumimoji="1" sz="1600">
                  <a:solidFill>
                    <a:schemeClr val="tx1"/>
                  </a:solidFill>
                  <a:latin typeface="Arial" charset="0"/>
                </a:defRPr>
              </a:lvl7pPr>
              <a:lvl8pPr>
                <a:defRPr kumimoji="1" sz="1600">
                  <a:solidFill>
                    <a:schemeClr val="tx1"/>
                  </a:solidFill>
                  <a:latin typeface="Arial" charset="0"/>
                </a:defRPr>
              </a:lvl8pPr>
              <a:lvl9pPr>
                <a:defRPr kumimoji="1"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kumimoji="0" lang="en-US" altLang="ko-KR" sz="1200" dirty="0" smtClean="0">
                  <a:solidFill>
                    <a:srgbClr val="0000FF"/>
                  </a:solidFill>
                  <a:ea typeface="굴림" pitchFamily="50" charset="-127"/>
                </a:rPr>
                <a:t>PLP</a:t>
              </a:r>
              <a:endParaRPr kumimoji="0" lang="en-US" altLang="ko-KR" sz="1200" dirty="0">
                <a:solidFill>
                  <a:srgbClr val="0000FF"/>
                </a:solidFill>
                <a:ea typeface="굴림" pitchFamily="50" charset="-127"/>
              </a:endParaRPr>
            </a:p>
          </p:txBody>
        </p:sp>
        <p:sp>
          <p:nvSpPr>
            <p:cNvPr id="46" name="TextBox 11"/>
            <p:cNvSpPr txBox="1">
              <a:spLocks noChangeArrowheads="1"/>
            </p:cNvSpPr>
            <p:nvPr/>
          </p:nvSpPr>
          <p:spPr bwMode="auto">
            <a:xfrm>
              <a:off x="7182224" y="4437063"/>
              <a:ext cx="1593094" cy="492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kumimoji="1" sz="20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kumimoji="1">
                  <a:solidFill>
                    <a:schemeClr val="tx1"/>
                  </a:solidFill>
                  <a:latin typeface="Arial" charset="0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charset="0"/>
                </a:defRPr>
              </a:lvl5pPr>
              <a:lvl6pPr>
                <a:defRPr kumimoji="1" sz="1600">
                  <a:solidFill>
                    <a:schemeClr val="tx1"/>
                  </a:solidFill>
                  <a:latin typeface="Arial" charset="0"/>
                </a:defRPr>
              </a:lvl6pPr>
              <a:lvl7pPr>
                <a:defRPr kumimoji="1" sz="1600">
                  <a:solidFill>
                    <a:schemeClr val="tx1"/>
                  </a:solidFill>
                  <a:latin typeface="Arial" charset="0"/>
                </a:defRPr>
              </a:lvl7pPr>
              <a:lvl8pPr>
                <a:defRPr kumimoji="1" sz="1600">
                  <a:solidFill>
                    <a:schemeClr val="tx1"/>
                  </a:solidFill>
                  <a:latin typeface="Arial" charset="0"/>
                </a:defRPr>
              </a:lvl8pPr>
              <a:lvl9pPr>
                <a:defRPr kumimoji="1"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ko-KR" sz="1200" dirty="0" smtClean="0">
                  <a:solidFill>
                    <a:srgbClr val="0000FF"/>
                  </a:solidFill>
                  <a:ea typeface="굴림" pitchFamily="50" charset="-127"/>
                </a:rPr>
                <a:t>SVM</a:t>
              </a:r>
              <a:endParaRPr kumimoji="0" lang="en-US" altLang="ko-KR" sz="1200" dirty="0">
                <a:solidFill>
                  <a:srgbClr val="0000FF"/>
                </a:solidFill>
                <a:ea typeface="굴림" pitchFamily="50" charset="-127"/>
              </a:endParaRPr>
            </a:p>
          </p:txBody>
        </p:sp>
        <p:pic>
          <p:nvPicPr>
            <p:cNvPr id="47" name="Picture 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888" y="3284538"/>
              <a:ext cx="863600" cy="2268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직사각형 13"/>
            <p:cNvSpPr>
              <a:spLocks noChangeArrowheads="1"/>
            </p:cNvSpPr>
            <p:nvPr/>
          </p:nvSpPr>
          <p:spPr bwMode="auto">
            <a:xfrm>
              <a:off x="1871663" y="3760788"/>
              <a:ext cx="1152525" cy="792162"/>
            </a:xfrm>
            <a:prstGeom prst="rect">
              <a:avLst/>
            </a:prstGeom>
            <a:noFill/>
            <a:ln w="38100" cap="sq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49" name="직사각형 14"/>
            <p:cNvSpPr>
              <a:spLocks noChangeArrowheads="1"/>
            </p:cNvSpPr>
            <p:nvPr/>
          </p:nvSpPr>
          <p:spPr bwMode="auto">
            <a:xfrm>
              <a:off x="6100763" y="2312988"/>
              <a:ext cx="884237" cy="704850"/>
            </a:xfrm>
            <a:prstGeom prst="rect">
              <a:avLst/>
            </a:prstGeom>
            <a:noFill/>
            <a:ln w="38100" cap="sq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0" name="직사각형 15"/>
            <p:cNvSpPr>
              <a:spLocks noChangeArrowheads="1"/>
            </p:cNvSpPr>
            <p:nvPr/>
          </p:nvSpPr>
          <p:spPr bwMode="auto">
            <a:xfrm>
              <a:off x="6094413" y="3284538"/>
              <a:ext cx="846137" cy="2268537"/>
            </a:xfrm>
            <a:prstGeom prst="rect">
              <a:avLst/>
            </a:prstGeom>
            <a:noFill/>
            <a:ln w="38100" cap="sq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1" name="TextBox 10"/>
            <p:cNvSpPr txBox="1">
              <a:spLocks noChangeArrowheads="1"/>
            </p:cNvSpPr>
            <p:nvPr/>
          </p:nvSpPr>
          <p:spPr bwMode="auto">
            <a:xfrm>
              <a:off x="7019925" y="2611438"/>
              <a:ext cx="1116010" cy="492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kumimoji="1" sz="20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kumimoji="1">
                  <a:solidFill>
                    <a:schemeClr val="tx1"/>
                  </a:solidFill>
                  <a:latin typeface="Arial" charset="0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charset="0"/>
                </a:defRPr>
              </a:lvl5pPr>
              <a:lvl6pPr>
                <a:defRPr kumimoji="1" sz="1600">
                  <a:solidFill>
                    <a:schemeClr val="tx1"/>
                  </a:solidFill>
                  <a:latin typeface="Arial" charset="0"/>
                </a:defRPr>
              </a:lvl6pPr>
              <a:lvl7pPr>
                <a:defRPr kumimoji="1" sz="1600">
                  <a:solidFill>
                    <a:schemeClr val="tx1"/>
                  </a:solidFill>
                  <a:latin typeface="Arial" charset="0"/>
                </a:defRPr>
              </a:lvl7pPr>
              <a:lvl8pPr>
                <a:defRPr kumimoji="1" sz="1600">
                  <a:solidFill>
                    <a:schemeClr val="tx1"/>
                  </a:solidFill>
                  <a:latin typeface="Arial" charset="0"/>
                </a:defRPr>
              </a:lvl8pPr>
              <a:lvl9pPr>
                <a:defRPr kumimoji="1"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kumimoji="0" lang="en-US" altLang="ko-KR" sz="1200" dirty="0" smtClean="0">
                  <a:solidFill>
                    <a:srgbClr val="0000FF"/>
                  </a:solidFill>
                  <a:ea typeface="굴림" pitchFamily="50" charset="-127"/>
                </a:rPr>
                <a:t>PLP</a:t>
              </a:r>
              <a:endParaRPr kumimoji="0" lang="en-US" altLang="ko-KR" sz="1200" dirty="0">
                <a:solidFill>
                  <a:srgbClr val="0000FF"/>
                </a:solidFill>
                <a:ea typeface="굴림" pitchFamily="50" charset="-127"/>
              </a:endParaRPr>
            </a:p>
          </p:txBody>
        </p:sp>
        <p:sp>
          <p:nvSpPr>
            <p:cNvPr id="53" name="TextBox 19"/>
            <p:cNvSpPr txBox="1">
              <a:spLocks noChangeArrowheads="1"/>
            </p:cNvSpPr>
            <p:nvPr/>
          </p:nvSpPr>
          <p:spPr bwMode="auto">
            <a:xfrm>
              <a:off x="6926902" y="1604034"/>
              <a:ext cx="2339975" cy="4104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kumimoji="1" sz="20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kumimoji="1"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kumimoji="1">
                  <a:solidFill>
                    <a:schemeClr val="tx1"/>
                  </a:solidFill>
                  <a:latin typeface="Arial" charset="0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charset="0"/>
                </a:defRPr>
              </a:lvl5pPr>
              <a:lvl6pPr>
                <a:defRPr kumimoji="1" sz="1600">
                  <a:solidFill>
                    <a:schemeClr val="tx1"/>
                  </a:solidFill>
                  <a:latin typeface="Arial" charset="0"/>
                </a:defRPr>
              </a:lvl6pPr>
              <a:lvl7pPr>
                <a:defRPr kumimoji="1" sz="1600">
                  <a:solidFill>
                    <a:schemeClr val="tx1"/>
                  </a:solidFill>
                  <a:latin typeface="Arial" charset="0"/>
                </a:defRPr>
              </a:lvl7pPr>
              <a:lvl8pPr>
                <a:defRPr kumimoji="1" sz="1600">
                  <a:solidFill>
                    <a:schemeClr val="tx1"/>
                  </a:solidFill>
                  <a:latin typeface="Arial" charset="0"/>
                </a:defRPr>
              </a:lvl8pPr>
              <a:lvl9pPr>
                <a:defRPr kumimoji="1"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0" lang="en-US" altLang="ko-KR" sz="900" dirty="0">
                  <a:ea typeface="굴림" pitchFamily="50" charset="-127"/>
                </a:rPr>
                <a:t>Testing acoustic files</a:t>
              </a:r>
              <a:endParaRPr kumimoji="0" lang="ko-KR" altLang="en-US" sz="900" dirty="0">
                <a:ea typeface="굴림" pitchFamily="50" charset="-127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4139952" y="505451"/>
            <a:ext cx="684711" cy="2170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서버</a:t>
            </a:r>
            <a:endParaRPr lang="ko-KR" altLang="en-US" sz="1600" dirty="0"/>
          </a:p>
        </p:txBody>
      </p:sp>
      <p:sp>
        <p:nvSpPr>
          <p:cNvPr id="57" name="직사각형 56"/>
          <p:cNvSpPr/>
          <p:nvPr/>
        </p:nvSpPr>
        <p:spPr>
          <a:xfrm>
            <a:off x="5292080" y="1476092"/>
            <a:ext cx="1308583" cy="1448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TEXT</a:t>
            </a:r>
          </a:p>
          <a:p>
            <a:pPr algn="ctr"/>
            <a:r>
              <a:rPr lang="en-US" altLang="ko-KR" sz="1600" dirty="0" smtClean="0"/>
              <a:t>+</a:t>
            </a:r>
          </a:p>
          <a:p>
            <a:pPr algn="ctr"/>
            <a:r>
              <a:rPr kumimoji="0" lang="en-US" altLang="ko-KR" sz="1600" dirty="0" smtClean="0">
                <a:ea typeface="굴림" pitchFamily="50" charset="-127"/>
              </a:rPr>
              <a:t>Recognized emotions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(RESULT)</a:t>
            </a:r>
            <a:endParaRPr lang="ko-KR" altLang="en-US" sz="1600" dirty="0"/>
          </a:p>
        </p:txBody>
      </p:sp>
      <p:sp>
        <p:nvSpPr>
          <p:cNvPr id="63" name="직사각형 62"/>
          <p:cNvSpPr/>
          <p:nvPr/>
        </p:nvSpPr>
        <p:spPr>
          <a:xfrm>
            <a:off x="729124" y="2521283"/>
            <a:ext cx="792088" cy="308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발신</a:t>
            </a:r>
            <a:r>
              <a:rPr lang="ko-KR" altLang="en-US" sz="1400"/>
              <a:t>자</a:t>
            </a:r>
            <a:endParaRPr lang="ko-KR" altLang="en-US" sz="1400" dirty="0"/>
          </a:p>
        </p:txBody>
      </p:sp>
      <p:pic>
        <p:nvPicPr>
          <p:cNvPr id="66" name="Shape 2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0272" y="260648"/>
            <a:ext cx="1496489" cy="218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직사각형 66"/>
          <p:cNvSpPr/>
          <p:nvPr/>
        </p:nvSpPr>
        <p:spPr>
          <a:xfrm>
            <a:off x="7372472" y="2492896"/>
            <a:ext cx="792088" cy="308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수신자</a:t>
            </a:r>
            <a:endParaRPr lang="ko-KR" altLang="en-US" sz="1400" dirty="0"/>
          </a:p>
        </p:txBody>
      </p:sp>
      <p:sp>
        <p:nvSpPr>
          <p:cNvPr id="68" name="오른쪽 화살표 67"/>
          <p:cNvSpPr/>
          <p:nvPr/>
        </p:nvSpPr>
        <p:spPr>
          <a:xfrm>
            <a:off x="5008451" y="1232755"/>
            <a:ext cx="1867805" cy="237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236296" y="1134968"/>
            <a:ext cx="928264" cy="410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시각</a:t>
            </a:r>
            <a:r>
              <a:rPr lang="ko-KR" altLang="en-US" sz="1600" dirty="0"/>
              <a:t>화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228184" y="3026876"/>
            <a:ext cx="28635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지도 학습</a:t>
            </a:r>
            <a:endParaRPr lang="en-US" altLang="ko-KR" sz="1600" dirty="0" smtClean="0"/>
          </a:p>
          <a:p>
            <a:r>
              <a:rPr lang="en-US" altLang="ko-KR" sz="1600" dirty="0" smtClean="0"/>
              <a:t>① </a:t>
            </a:r>
            <a:r>
              <a:rPr lang="ko-KR" altLang="en-US" sz="1600" dirty="0" smtClean="0"/>
              <a:t>평소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화남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행복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놀람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슬픔에 대한 특징 추출</a:t>
            </a:r>
            <a:r>
              <a:rPr lang="en-US" altLang="ko-KR" sz="1600" dirty="0" smtClean="0"/>
              <a:t>(MFCC, </a:t>
            </a:r>
            <a:r>
              <a:rPr lang="ko-KR" altLang="en-US" sz="1600" dirty="0" smtClean="0"/>
              <a:t>필터뱅크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② </a:t>
            </a:r>
            <a:r>
              <a:rPr lang="ko-KR" altLang="en-US" sz="1600" dirty="0" smtClean="0"/>
              <a:t>모델로 선정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추가 학습 및 감정 분석</a:t>
            </a:r>
            <a:endParaRPr lang="en-US" altLang="ko-KR" sz="1600" dirty="0" smtClean="0"/>
          </a:p>
          <a:p>
            <a:r>
              <a:rPr lang="en-US" altLang="ko-KR" sz="1600" dirty="0" smtClean="0"/>
              <a:t>① </a:t>
            </a:r>
            <a:r>
              <a:rPr lang="ko-KR" altLang="en-US" sz="1600" dirty="0" smtClean="0"/>
              <a:t>특징 추출</a:t>
            </a:r>
            <a:endParaRPr lang="en-US" altLang="ko-KR" sz="1600" dirty="0" smtClean="0"/>
          </a:p>
          <a:p>
            <a:r>
              <a:rPr lang="en-US" altLang="ko-KR" sz="1600" dirty="0" smtClean="0"/>
              <a:t>② SVM or Nearest class mean classifier </a:t>
            </a:r>
            <a:r>
              <a:rPr lang="ko-KR" altLang="en-US" sz="1600" dirty="0" smtClean="0"/>
              <a:t>분류기 사용</a:t>
            </a:r>
            <a:endParaRPr lang="en-US" altLang="ko-KR" sz="1600" dirty="0" smtClean="0"/>
          </a:p>
          <a:p>
            <a:r>
              <a:rPr lang="en-US" altLang="ko-KR" sz="1600" dirty="0" smtClean="0"/>
              <a:t>③ </a:t>
            </a:r>
            <a:r>
              <a:rPr lang="ko-KR" altLang="en-US" sz="1600" dirty="0" smtClean="0"/>
              <a:t>감정 분류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28892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457200" y="1016000"/>
            <a:ext cx="8382000" cy="530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>
              <a:ea typeface="굴림" pitchFamily="50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13575" y="644525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0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 sz="1600">
                <a:solidFill>
                  <a:schemeClr val="tx1"/>
                </a:solidFill>
                <a:latin typeface="Arial" charset="0"/>
              </a:defRPr>
            </a:lvl5pPr>
            <a:lvl6pPr>
              <a:defRPr kumimoji="1" sz="1600">
                <a:solidFill>
                  <a:schemeClr val="tx1"/>
                </a:solidFill>
                <a:latin typeface="Arial" charset="0"/>
              </a:defRPr>
            </a:lvl6pPr>
            <a:lvl7pPr>
              <a:defRPr kumimoji="1" sz="1600">
                <a:solidFill>
                  <a:schemeClr val="tx1"/>
                </a:solidFill>
                <a:latin typeface="Arial" charset="0"/>
              </a:defRPr>
            </a:lvl7pPr>
            <a:lvl8pPr>
              <a:defRPr kumimoji="1" sz="1600">
                <a:solidFill>
                  <a:schemeClr val="tx1"/>
                </a:solidFill>
                <a:latin typeface="Arial" charset="0"/>
              </a:defRPr>
            </a:lvl8pPr>
            <a:lvl9pPr>
              <a:defRPr kumimoji="1"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D9F4705-B93C-4EF1-ACA6-1D4F9C32AE5E}" type="slidenum">
              <a:rPr lang="ko-KR" altLang="en-US" sz="1400" smtClean="0">
                <a:solidFill>
                  <a:schemeClr val="bg1"/>
                </a:solidFill>
              </a:rPr>
              <a:pPr/>
              <a:t>2</a:t>
            </a:fld>
            <a:endParaRPr lang="en-US" altLang="ko-KR" sz="1400" smtClean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84584" y="-27384"/>
            <a:ext cx="8679904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STT</a:t>
            </a:r>
            <a:r>
              <a:rPr lang="ko-KR" altLang="en-US" sz="1400" dirty="0" smtClean="0"/>
              <a:t>에 대한 처리확률 </a:t>
            </a:r>
            <a:r>
              <a:rPr lang="en-US" altLang="ko-KR" sz="1400" dirty="0" smtClean="0"/>
              <a:t>50% </a:t>
            </a:r>
            <a:r>
              <a:rPr lang="ko-KR" altLang="en-US" sz="1400" dirty="0" smtClean="0"/>
              <a:t>이하 될 것 같다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정확한 발음에 대해서만 처리한다고 가정</a:t>
            </a:r>
            <a:endParaRPr lang="en-US" altLang="ko-KR" sz="1400" dirty="0" smtClean="0"/>
          </a:p>
          <a:p>
            <a:r>
              <a:rPr lang="en-US" altLang="ko-KR" sz="1400" dirty="0" smtClean="0"/>
              <a:t>-&gt; STT </a:t>
            </a:r>
            <a:r>
              <a:rPr lang="ko-KR" altLang="en-US" sz="1400" dirty="0" smtClean="0"/>
              <a:t>자체 인식률을 보완해주기는 불가능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구글을</a:t>
            </a:r>
            <a:r>
              <a:rPr lang="ko-KR" altLang="en-US" sz="1400" dirty="0" smtClean="0"/>
              <a:t> 뛰어 넘어야 함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=&gt; </a:t>
            </a:r>
            <a:r>
              <a:rPr lang="ko-KR" altLang="en-US" sz="1400" b="1" dirty="0" smtClean="0"/>
              <a:t>주제 자체를 통화음성감정분석으로 바꾸면</a:t>
            </a:r>
            <a:r>
              <a:rPr lang="en-US" altLang="ko-KR" sz="1400" b="1" dirty="0" smtClean="0"/>
              <a:t>?</a:t>
            </a:r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왜 만드는지</a:t>
            </a:r>
            <a:r>
              <a:rPr lang="en-US" altLang="ko-KR" sz="1400" dirty="0" smtClean="0"/>
              <a:t>? </a:t>
            </a:r>
            <a:r>
              <a:rPr lang="ko-KR" altLang="en-US" sz="1400" dirty="0" smtClean="0"/>
              <a:t>배경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필요성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활용 분야에 대해 설명</a:t>
            </a:r>
            <a:endParaRPr lang="en-US" altLang="ko-KR" sz="1400" dirty="0" smtClean="0"/>
          </a:p>
          <a:p>
            <a:r>
              <a:rPr lang="en-US" altLang="ko-KR" sz="1400" dirty="0" smtClean="0"/>
              <a:t>-&gt; STT, TTS </a:t>
            </a:r>
            <a:r>
              <a:rPr lang="ko-KR" altLang="en-US" sz="1400" dirty="0" smtClean="0"/>
              <a:t>안 해도 된다</a:t>
            </a:r>
            <a:endParaRPr lang="en-US" altLang="ko-KR" sz="1400" dirty="0" smtClean="0"/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분량 문제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구체화 </a:t>
            </a:r>
            <a:endParaRPr lang="en-US" altLang="ko-KR" sz="1400" dirty="0" smtClean="0"/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특징 추출</a:t>
            </a:r>
            <a:r>
              <a:rPr lang="en-US" altLang="ko-KR" sz="1400" dirty="0" smtClean="0"/>
              <a:t> (MFCC)</a:t>
            </a:r>
            <a:r>
              <a:rPr lang="ko-KR" altLang="en-US" sz="1400" dirty="0" smtClean="0"/>
              <a:t>이 무엇인지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설명</a:t>
            </a:r>
            <a:endParaRPr lang="en-US" altLang="ko-KR" sz="1400" dirty="0" smtClean="0"/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사용되는 알고리즘 및 기술에 대해 명확히 설명 및 제시</a:t>
            </a:r>
            <a:endParaRPr lang="en-US" altLang="ko-KR" sz="1400" dirty="0" smtClean="0"/>
          </a:p>
          <a:p>
            <a:r>
              <a:rPr lang="en-US" altLang="ko-KR" sz="1400" dirty="0" smtClean="0"/>
              <a:t>-&gt; SVM</a:t>
            </a:r>
            <a:r>
              <a:rPr lang="ko-KR" altLang="en-US" sz="1400" dirty="0" smtClean="0"/>
              <a:t>에 대한 구체적인 </a:t>
            </a:r>
            <a:r>
              <a:rPr lang="en-US" altLang="ko-KR" sz="1400" dirty="0" smtClean="0"/>
              <a:t>flow </a:t>
            </a:r>
            <a:r>
              <a:rPr lang="ko-KR" altLang="en-US" sz="1400" dirty="0" smtClean="0"/>
              <a:t>제시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논문</a:t>
            </a:r>
            <a:r>
              <a:rPr lang="en-US" altLang="ko-KR" sz="1400" dirty="0" smtClean="0"/>
              <a:t>, PPT </a:t>
            </a:r>
            <a:r>
              <a:rPr lang="ko-KR" altLang="en-US" sz="1400" dirty="0" smtClean="0"/>
              <a:t>자료 이용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b="1" dirty="0" smtClean="0"/>
              <a:t>-&gt; </a:t>
            </a:r>
            <a:r>
              <a:rPr lang="ko-KR" altLang="en-US" sz="1400" b="1" smtClean="0"/>
              <a:t>학습할 </a:t>
            </a:r>
            <a:r>
              <a:rPr lang="ko-KR" altLang="en-US" sz="1400" b="1" dirty="0" smtClean="0"/>
              <a:t>음성데이터를 어디서 구할 것인지</a:t>
            </a:r>
            <a:r>
              <a:rPr lang="en-US" altLang="ko-KR" sz="1400" b="1" dirty="0" smtClean="0"/>
              <a:t>? </a:t>
            </a:r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논문 자료들은 보면 직접 남자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여자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명한테서 했다는데 표본이 갑자기 </a:t>
            </a:r>
            <a:r>
              <a:rPr lang="ko-KR" altLang="en-US" sz="1400" dirty="0" err="1" smtClean="0"/>
              <a:t>존나</a:t>
            </a:r>
            <a:r>
              <a:rPr lang="ko-KR" altLang="en-US" sz="1400" dirty="0" smtClean="0"/>
              <a:t> 많아짐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한 음성에 대해 여러 특징을 추출한 건가</a:t>
            </a:r>
            <a:r>
              <a:rPr lang="en-US" altLang="ko-KR" sz="1400" dirty="0" smtClean="0"/>
              <a:t>? </a:t>
            </a:r>
            <a:r>
              <a:rPr lang="ko-KR" altLang="en-US" sz="1400" dirty="0" smtClean="0"/>
              <a:t>자세히 살펴볼 필요가 있음</a:t>
            </a:r>
            <a:endParaRPr lang="en-US" altLang="ko-KR" sz="1400" dirty="0" smtClean="0"/>
          </a:p>
          <a:p>
            <a:endParaRPr lang="ko-KR" altLang="en-US" sz="1400" dirty="0" smtClean="0"/>
          </a:p>
          <a:p>
            <a:r>
              <a:rPr lang="ko-KR" altLang="en-US" sz="1400" dirty="0" smtClean="0"/>
              <a:t>실시간성의 보장가능성</a:t>
            </a:r>
            <a:endParaRPr lang="en-US" altLang="ko-KR" sz="1400" dirty="0" smtClean="0"/>
          </a:p>
          <a:p>
            <a:r>
              <a:rPr lang="en-US" altLang="ko-KR" sz="1400" dirty="0" smtClean="0"/>
              <a:t>-&gt; GCM or TCP, RTP, SIP </a:t>
            </a:r>
            <a:r>
              <a:rPr lang="ko-KR" altLang="en-US" sz="1400" dirty="0" smtClean="0"/>
              <a:t>에 대한 구체적인 설명과 설계 제시</a:t>
            </a:r>
            <a:endParaRPr lang="en-US" altLang="ko-KR" sz="1400" dirty="0" smtClean="0"/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텍스트는 실시간으로 하되 음성 분석은 시간차를 두던지</a:t>
            </a:r>
            <a:r>
              <a:rPr lang="en-US" altLang="ko-KR" sz="1400" dirty="0" smtClean="0"/>
              <a:t>…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목표관리 평가서 가중치 분배</a:t>
            </a:r>
            <a:endParaRPr lang="en-US" altLang="ko-KR" sz="1400" dirty="0" smtClean="0"/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다시 잘 써야 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구체적인 평가를 할 수 있도록</a:t>
            </a:r>
            <a:endParaRPr lang="en-US" altLang="ko-KR" sz="1400" dirty="0" smtClean="0"/>
          </a:p>
          <a:p>
            <a:endParaRPr lang="ko-KR" altLang="en-US" sz="1400" dirty="0" smtClean="0"/>
          </a:p>
          <a:p>
            <a:r>
              <a:rPr lang="ko-KR" altLang="en-US" sz="1400" strike="sngStrike" dirty="0" smtClean="0"/>
              <a:t>사투리의 개인차인대 </a:t>
            </a:r>
            <a:r>
              <a:rPr lang="en-US" altLang="ko-KR" sz="1400" strike="sngStrike" dirty="0" smtClean="0"/>
              <a:t>DB</a:t>
            </a:r>
            <a:r>
              <a:rPr lang="ko-KR" altLang="en-US" sz="1400" strike="sngStrike" dirty="0" smtClean="0"/>
              <a:t>쿼리로의 정확도문제</a:t>
            </a:r>
          </a:p>
          <a:p>
            <a:r>
              <a:rPr lang="en-US" altLang="ko-KR" sz="1400" strike="sngStrike" dirty="0" smtClean="0"/>
              <a:t>-&gt; </a:t>
            </a:r>
            <a:r>
              <a:rPr lang="ko-KR" altLang="en-US" sz="1400" strike="sngStrike" dirty="0" err="1" smtClean="0"/>
              <a:t>안함</a:t>
            </a:r>
            <a:endParaRPr lang="en-US" altLang="ko-KR" sz="1400" strike="sngStrike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감정구분이 애매함 긍정 부정으로</a:t>
            </a:r>
            <a:r>
              <a:rPr lang="en-US" altLang="ko-KR" sz="1400" dirty="0" smtClean="0"/>
              <a:t>?</a:t>
            </a:r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평소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화남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행복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놀람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슬픔</a:t>
            </a:r>
            <a:endParaRPr lang="en-US" altLang="ko-KR" sz="1400" dirty="0" smtClean="0"/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행복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화남이 분류가 잘 안 된다고 함</a:t>
            </a:r>
            <a:endParaRPr lang="en-US" altLang="ko-KR" sz="1400" dirty="0" smtClean="0"/>
          </a:p>
          <a:p>
            <a:endParaRPr lang="en-US" altLang="ko-KR" sz="1400" dirty="0"/>
          </a:p>
          <a:p>
            <a:pPr marL="285750" indent="-285750">
              <a:buFont typeface="Symbol"/>
              <a:buChar char="Þ"/>
            </a:pPr>
            <a:r>
              <a:rPr lang="ko-KR" altLang="en-US" sz="1400" dirty="0" smtClean="0"/>
              <a:t>전체적으로 해보면서 바꾼다는 설명보다는 할지 안 할지 명확하게</a:t>
            </a:r>
            <a:r>
              <a:rPr lang="en-US" altLang="ko-KR" sz="1400" dirty="0" smtClean="0"/>
              <a:t>…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예를 들면 </a:t>
            </a:r>
            <a:r>
              <a:rPr lang="en-US" altLang="ko-KR" sz="1400" dirty="0" smtClean="0"/>
              <a:t>TTS</a:t>
            </a:r>
          </a:p>
        </p:txBody>
      </p:sp>
    </p:spTree>
    <p:extLst>
      <p:ext uri="{BB962C8B-B14F-4D97-AF65-F5344CB8AC3E}">
        <p14:creationId xmlns:p14="http://schemas.microsoft.com/office/powerpoint/2010/main" val="228024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2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1601" y="1024119"/>
            <a:ext cx="3672408" cy="50691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1379341" y="2532307"/>
            <a:ext cx="2816177" cy="2048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/>
              <a:t>상대방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여보세요</a:t>
            </a:r>
            <a:r>
              <a:rPr lang="en-US" altLang="ko-KR" sz="1200" dirty="0" smtClean="0"/>
              <a:t>?</a:t>
            </a:r>
          </a:p>
          <a:p>
            <a:pPr algn="r"/>
            <a:r>
              <a:rPr lang="ko-KR" altLang="en-US" sz="1200" dirty="0" smtClean="0"/>
              <a:t>나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여보세요</a:t>
            </a:r>
            <a:r>
              <a:rPr lang="en-US" altLang="ko-KR" sz="1200" dirty="0" smtClean="0"/>
              <a:t>?</a:t>
            </a:r>
          </a:p>
          <a:p>
            <a:pPr algn="r"/>
            <a:r>
              <a:rPr lang="ko-KR" altLang="en-US" sz="1200" dirty="0" smtClean="0"/>
              <a:t>상대방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너 누구야</a:t>
            </a:r>
            <a:r>
              <a:rPr lang="en-US" altLang="ko-KR" sz="1200" dirty="0" smtClean="0"/>
              <a:t>?</a:t>
            </a:r>
          </a:p>
          <a:p>
            <a:pPr algn="r"/>
            <a:r>
              <a:rPr lang="ko-KR" altLang="en-US" sz="1200" dirty="0" smtClean="0"/>
              <a:t>상대방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나 화났어</a:t>
            </a:r>
            <a:endParaRPr lang="ko-KR" altLang="en-US" sz="12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57200" y="1016000"/>
            <a:ext cx="8382000" cy="530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>
              <a:ea typeface="굴림" pitchFamily="50" charset="-127"/>
            </a:endParaRPr>
          </a:p>
        </p:txBody>
      </p:sp>
      <p:pic>
        <p:nvPicPr>
          <p:cNvPr id="1026" name="Picture 2" descr="facial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71" y="1772816"/>
            <a:ext cx="348038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6"/>
          <a:stretch/>
        </p:blipFill>
        <p:spPr bwMode="auto">
          <a:xfrm>
            <a:off x="1379341" y="2636912"/>
            <a:ext cx="1253006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364014"/>
            <a:ext cx="689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시각화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상대방과의 대화에 따라 표정이나 텍스트에 감정이 반영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94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316</Words>
  <Application>Microsoft Office PowerPoint</Application>
  <PresentationFormat>화면 슬라이드 쇼(4:3)</PresentationFormat>
  <Paragraphs>66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swssm</dc:creator>
  <cp:lastModifiedBy>CHOIHWANJONG</cp:lastModifiedBy>
  <cp:revision>7</cp:revision>
  <dcterms:created xsi:type="dcterms:W3CDTF">2015-04-26T06:42:38Z</dcterms:created>
  <dcterms:modified xsi:type="dcterms:W3CDTF">2015-04-26T18:00:13Z</dcterms:modified>
</cp:coreProperties>
</file>