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64" r:id="rId3"/>
    <p:sldId id="267" r:id="rId4"/>
    <p:sldId id="257" r:id="rId5"/>
    <p:sldId id="259" r:id="rId6"/>
    <p:sldId id="258" r:id="rId7"/>
    <p:sldId id="260" r:id="rId8"/>
    <p:sldId id="266" r:id="rId9"/>
    <p:sldId id="268" r:id="rId10"/>
    <p:sldId id="269" r:id="rId11"/>
    <p:sldId id="270" r:id="rId12"/>
    <p:sldId id="271" r:id="rId13"/>
    <p:sldId id="272" r:id="rId14"/>
    <p:sldId id="27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46430AE-F65F-4A65-926C-06B288045D1C}" type="datetimeFigureOut">
              <a:rPr lang="en-IN" smtClean="0"/>
              <a:t>25-04-2019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FF72C6F-7C9E-4572-83FF-F5126A08BA7A}"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256575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6430AE-F65F-4A65-926C-06B288045D1C}"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72C6F-7C9E-4572-83FF-F5126A08BA7A}" type="slidenum">
              <a:rPr lang="en-IN" smtClean="0"/>
              <a:t>‹#›</a:t>
            </a:fld>
            <a:endParaRPr lang="en-IN"/>
          </a:p>
        </p:txBody>
      </p:sp>
    </p:spTree>
    <p:extLst>
      <p:ext uri="{BB962C8B-B14F-4D97-AF65-F5344CB8AC3E}">
        <p14:creationId xmlns:p14="http://schemas.microsoft.com/office/powerpoint/2010/main" val="146007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6430AE-F65F-4A65-926C-06B288045D1C}"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72C6F-7C9E-4572-83FF-F5126A08BA7A}" type="slidenum">
              <a:rPr lang="en-IN" smtClean="0"/>
              <a:t>‹#›</a:t>
            </a:fld>
            <a:endParaRPr lang="en-IN"/>
          </a:p>
        </p:txBody>
      </p:sp>
    </p:spTree>
    <p:extLst>
      <p:ext uri="{BB962C8B-B14F-4D97-AF65-F5344CB8AC3E}">
        <p14:creationId xmlns:p14="http://schemas.microsoft.com/office/powerpoint/2010/main" val="31069801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6430AE-F65F-4A65-926C-06B288045D1C}" type="datetimeFigureOut">
              <a:rPr lang="en-IN" smtClean="0"/>
              <a:t>25-04-2019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72C6F-7C9E-4572-83FF-F5126A08BA7A}" type="slidenum">
              <a:rPr lang="en-IN" smtClean="0"/>
              <a:t>‹#›</a:t>
            </a:fld>
            <a:endParaRPr lang="en-IN"/>
          </a:p>
        </p:txBody>
      </p:sp>
    </p:spTree>
    <p:extLst>
      <p:ext uri="{BB962C8B-B14F-4D97-AF65-F5344CB8AC3E}">
        <p14:creationId xmlns:p14="http://schemas.microsoft.com/office/powerpoint/2010/main" val="213061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46430AE-F65F-4A65-926C-06B288045D1C}" type="datetimeFigureOut">
              <a:rPr lang="en-IN" smtClean="0"/>
              <a:t>25-04-2019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FF72C6F-7C9E-4572-83FF-F5126A08BA7A}"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2086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6430AE-F65F-4A65-926C-06B288045D1C}" type="datetimeFigureOut">
              <a:rPr lang="en-IN" smtClean="0"/>
              <a:t>25-04-2019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F72C6F-7C9E-4572-83FF-F5126A08BA7A}" type="slidenum">
              <a:rPr lang="en-IN" smtClean="0"/>
              <a:t>‹#›</a:t>
            </a:fld>
            <a:endParaRPr lang="en-IN"/>
          </a:p>
        </p:txBody>
      </p:sp>
    </p:spTree>
    <p:extLst>
      <p:ext uri="{BB962C8B-B14F-4D97-AF65-F5344CB8AC3E}">
        <p14:creationId xmlns:p14="http://schemas.microsoft.com/office/powerpoint/2010/main" val="166547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6430AE-F65F-4A65-926C-06B288045D1C}" type="datetimeFigureOut">
              <a:rPr lang="en-IN" smtClean="0"/>
              <a:t>25-04-2019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F72C6F-7C9E-4572-83FF-F5126A08BA7A}" type="slidenum">
              <a:rPr lang="en-IN" smtClean="0"/>
              <a:t>‹#›</a:t>
            </a:fld>
            <a:endParaRPr lang="en-IN"/>
          </a:p>
        </p:txBody>
      </p:sp>
    </p:spTree>
    <p:extLst>
      <p:ext uri="{BB962C8B-B14F-4D97-AF65-F5344CB8AC3E}">
        <p14:creationId xmlns:p14="http://schemas.microsoft.com/office/powerpoint/2010/main" val="348659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6430AE-F65F-4A65-926C-06B288045D1C}" type="datetimeFigureOut">
              <a:rPr lang="en-IN" smtClean="0"/>
              <a:t>25-04-2019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F72C6F-7C9E-4572-83FF-F5126A08BA7A}" type="slidenum">
              <a:rPr lang="en-IN" smtClean="0"/>
              <a:t>‹#›</a:t>
            </a:fld>
            <a:endParaRPr lang="en-IN"/>
          </a:p>
        </p:txBody>
      </p:sp>
    </p:spTree>
    <p:extLst>
      <p:ext uri="{BB962C8B-B14F-4D97-AF65-F5344CB8AC3E}">
        <p14:creationId xmlns:p14="http://schemas.microsoft.com/office/powerpoint/2010/main" val="93548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430AE-F65F-4A65-926C-06B288045D1C}" type="datetimeFigureOut">
              <a:rPr lang="en-IN" smtClean="0"/>
              <a:t>25-04-2019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F72C6F-7C9E-4572-83FF-F5126A08BA7A}" type="slidenum">
              <a:rPr lang="en-IN" smtClean="0"/>
              <a:t>‹#›</a:t>
            </a:fld>
            <a:endParaRPr lang="en-IN"/>
          </a:p>
        </p:txBody>
      </p:sp>
    </p:spTree>
    <p:extLst>
      <p:ext uri="{BB962C8B-B14F-4D97-AF65-F5344CB8AC3E}">
        <p14:creationId xmlns:p14="http://schemas.microsoft.com/office/powerpoint/2010/main" val="324261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6430AE-F65F-4A65-926C-06B288045D1C}" type="datetimeFigureOut">
              <a:rPr lang="en-IN" smtClean="0"/>
              <a:t>25-04-2019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F72C6F-7C9E-4572-83FF-F5126A08BA7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115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6430AE-F65F-4A65-926C-06B288045D1C}" type="datetimeFigureOut">
              <a:rPr lang="en-IN" smtClean="0"/>
              <a:t>25-04-2019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F72C6F-7C9E-4572-83FF-F5126A08BA7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927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46430AE-F65F-4A65-926C-06B288045D1C}" type="datetimeFigureOut">
              <a:rPr lang="en-IN" smtClean="0"/>
              <a:t>25-04-2019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FF72C6F-7C9E-4572-83FF-F5126A08BA7A}"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7490797"/>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ajharavinda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578279"/>
            <a:ext cx="8361229" cy="2308401"/>
          </a:xfrm>
        </p:spPr>
        <p:txBody>
          <a:bodyPr/>
          <a:lstStyle/>
          <a:p>
            <a:r>
              <a:rPr lang="en-IN" sz="4000" dirty="0"/>
              <a:t>DATA ANALYSIS AND </a:t>
            </a:r>
            <a:r>
              <a:rPr lang="en-IN" sz="4000" dirty="0" smtClean="0"/>
              <a:t>VISUALIZATION Project</a:t>
            </a:r>
            <a:r>
              <a:rPr lang="en-IN" sz="4000" dirty="0"/>
              <a:t/>
            </a:r>
            <a:br>
              <a:rPr lang="en-IN" sz="4000" dirty="0"/>
            </a:br>
            <a:r>
              <a:rPr lang="en-IN" sz="4000" dirty="0"/>
              <a:t/>
            </a:r>
            <a:br>
              <a:rPr lang="en-IN" sz="4000" dirty="0"/>
            </a:br>
            <a:r>
              <a:rPr lang="en-IN" sz="4000" dirty="0"/>
              <a:t>-PROOF OF CONCEPT</a:t>
            </a:r>
          </a:p>
        </p:txBody>
      </p:sp>
      <p:sp>
        <p:nvSpPr>
          <p:cNvPr id="3" name="Subtitle 2"/>
          <p:cNvSpPr>
            <a:spLocks noGrp="1"/>
          </p:cNvSpPr>
          <p:nvPr>
            <p:ph type="subTitle" idx="1"/>
          </p:nvPr>
        </p:nvSpPr>
        <p:spPr>
          <a:xfrm>
            <a:off x="5034800" y="4382163"/>
            <a:ext cx="6831673" cy="1086237"/>
          </a:xfrm>
        </p:spPr>
        <p:txBody>
          <a:bodyPr>
            <a:normAutofit fontScale="70000" lnSpcReduction="20000"/>
          </a:bodyPr>
          <a:lstStyle/>
          <a:p>
            <a:r>
              <a:rPr lang="en-IN" dirty="0"/>
              <a:t>PREPARED BY</a:t>
            </a:r>
          </a:p>
          <a:p>
            <a:r>
              <a:rPr lang="en-IN" dirty="0"/>
              <a:t>A J HARAVINDAN</a:t>
            </a:r>
          </a:p>
          <a:p>
            <a:r>
              <a:rPr lang="en-IN" dirty="0"/>
              <a:t>Email: </a:t>
            </a:r>
            <a:r>
              <a:rPr lang="en-IN" dirty="0">
                <a:hlinkClick r:id="rId2"/>
              </a:rPr>
              <a:t>ajharavindan@gmail.com</a:t>
            </a:r>
            <a:endParaRPr lang="en-IN" dirty="0"/>
          </a:p>
          <a:p>
            <a:r>
              <a:rPr lang="en-IN" dirty="0"/>
              <a:t>Contact : 9167290569</a:t>
            </a:r>
          </a:p>
          <a:p>
            <a:pPr algn="l"/>
            <a:endParaRPr lang="en-IN" dirty="0"/>
          </a:p>
        </p:txBody>
      </p:sp>
    </p:spTree>
    <p:extLst>
      <p:ext uri="{BB962C8B-B14F-4D97-AF65-F5344CB8AC3E}">
        <p14:creationId xmlns:p14="http://schemas.microsoft.com/office/powerpoint/2010/main" val="218499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normAutofit/>
          </a:bodyPr>
          <a:lstStyle/>
          <a:p>
            <a:pPr marL="0" lvl="0" indent="0">
              <a:lnSpc>
                <a:spcPct val="171429"/>
              </a:lnSpc>
              <a:spcBef>
                <a:spcPts val="800"/>
              </a:spcBef>
              <a:buNone/>
            </a:pPr>
            <a:r>
              <a:rPr lang="en-US" dirty="0">
                <a:latin typeface="Roboto"/>
                <a:ea typeface="Roboto"/>
                <a:cs typeface="Roboto"/>
                <a:sym typeface="Roboto"/>
              </a:rPr>
              <a:t>The fundamental Naive Bayes assumption is that each feature makes an:</a:t>
            </a:r>
          </a:p>
          <a:p>
            <a:pPr marL="800100" lvl="0" indent="-330200">
              <a:lnSpc>
                <a:spcPct val="158000"/>
              </a:lnSpc>
              <a:spcBef>
                <a:spcPts val="800"/>
              </a:spcBef>
              <a:buSzPts val="1600"/>
              <a:buFont typeface="Roboto"/>
              <a:buChar char="●"/>
            </a:pPr>
            <a:r>
              <a:rPr lang="en-US" dirty="0">
                <a:latin typeface="Roboto"/>
                <a:ea typeface="Roboto"/>
                <a:cs typeface="Roboto"/>
                <a:sym typeface="Roboto"/>
              </a:rPr>
              <a:t>independent</a:t>
            </a:r>
          </a:p>
          <a:p>
            <a:pPr marL="800100" lvl="0" indent="-330200">
              <a:lnSpc>
                <a:spcPct val="158000"/>
              </a:lnSpc>
              <a:spcBef>
                <a:spcPts val="0"/>
              </a:spcBef>
              <a:buSzPts val="1600"/>
              <a:buFont typeface="Roboto"/>
              <a:buChar char="●"/>
            </a:pPr>
            <a:r>
              <a:rPr lang="en-US" dirty="0" smtClean="0">
                <a:latin typeface="Roboto"/>
                <a:ea typeface="Roboto"/>
                <a:cs typeface="Roboto"/>
                <a:sym typeface="Roboto"/>
              </a:rPr>
              <a:t>Equal contribution to the outcome.</a:t>
            </a:r>
          </a:p>
          <a:p>
            <a:pPr marL="469900" lvl="0" indent="0">
              <a:lnSpc>
                <a:spcPct val="158000"/>
              </a:lnSpc>
              <a:spcBef>
                <a:spcPts val="0"/>
              </a:spcBef>
              <a:buSzPts val="1600"/>
              <a:buNone/>
            </a:pPr>
            <a:r>
              <a:rPr lang="en-US" dirty="0" smtClean="0">
                <a:latin typeface="Roboto"/>
                <a:ea typeface="Roboto"/>
                <a:cs typeface="Roboto"/>
                <a:sym typeface="Roboto"/>
              </a:rPr>
              <a:t>With </a:t>
            </a:r>
            <a:r>
              <a:rPr lang="en-US" dirty="0">
                <a:latin typeface="Roboto"/>
                <a:ea typeface="Roboto"/>
                <a:cs typeface="Roboto"/>
                <a:sym typeface="Roboto"/>
              </a:rPr>
              <a:t>relation to our </a:t>
            </a:r>
            <a:r>
              <a:rPr lang="en-US" dirty="0" smtClean="0">
                <a:latin typeface="Roboto"/>
                <a:ea typeface="Roboto"/>
                <a:cs typeface="Roboto"/>
                <a:sym typeface="Roboto"/>
              </a:rPr>
              <a:t>dataset, </a:t>
            </a:r>
            <a:r>
              <a:rPr lang="en" dirty="0">
                <a:latin typeface="Roboto"/>
                <a:ea typeface="Roboto"/>
                <a:cs typeface="Roboto"/>
                <a:sym typeface="Roboto"/>
              </a:rPr>
              <a:t>We assume that no pair of features are </a:t>
            </a:r>
            <a:r>
              <a:rPr lang="en" dirty="0" smtClean="0">
                <a:latin typeface="Roboto"/>
                <a:ea typeface="Roboto"/>
                <a:cs typeface="Roboto"/>
                <a:sym typeface="Roboto"/>
              </a:rPr>
              <a:t>dependent and </a:t>
            </a:r>
            <a:r>
              <a:rPr lang="en-US" dirty="0" smtClean="0">
                <a:latin typeface="Roboto"/>
                <a:ea typeface="Roboto"/>
                <a:cs typeface="Roboto"/>
                <a:sym typeface="Roboto"/>
              </a:rPr>
              <a:t>each </a:t>
            </a:r>
            <a:r>
              <a:rPr lang="en-US" dirty="0">
                <a:latin typeface="Roboto"/>
                <a:ea typeface="Roboto"/>
                <a:cs typeface="Roboto"/>
                <a:sym typeface="Roboto"/>
              </a:rPr>
              <a:t>feature is given the same weight(or </a:t>
            </a:r>
            <a:r>
              <a:rPr lang="en-US" dirty="0" smtClean="0">
                <a:latin typeface="Roboto"/>
                <a:ea typeface="Roboto"/>
                <a:cs typeface="Roboto"/>
                <a:sym typeface="Roboto"/>
              </a:rPr>
              <a:t>importance)</a:t>
            </a:r>
          </a:p>
          <a:p>
            <a:pPr lvl="0" indent="0">
              <a:lnSpc>
                <a:spcPct val="158000"/>
              </a:lnSpc>
              <a:spcBef>
                <a:spcPts val="3600"/>
              </a:spcBef>
              <a:spcAft>
                <a:spcPts val="3600"/>
              </a:spcAft>
              <a:buNone/>
            </a:pPr>
            <a:endParaRPr lang="en-US" dirty="0">
              <a:latin typeface="Roboto"/>
              <a:ea typeface="Roboto"/>
              <a:cs typeface="Roboto"/>
              <a:sym typeface="Roboto"/>
            </a:endParaRPr>
          </a:p>
          <a:p>
            <a:endParaRPr lang="en-IN" dirty="0"/>
          </a:p>
        </p:txBody>
      </p:sp>
    </p:spTree>
    <p:extLst>
      <p:ext uri="{BB962C8B-B14F-4D97-AF65-F5344CB8AC3E}">
        <p14:creationId xmlns:p14="http://schemas.microsoft.com/office/powerpoint/2010/main" val="3389918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42792"/>
          </a:xfrm>
        </p:spPr>
        <p:txBody>
          <a:bodyPr/>
          <a:lstStyle/>
          <a:p>
            <a:r>
              <a:rPr lang="en-IN" dirty="0" smtClean="0"/>
              <a:t>Methodology</a:t>
            </a:r>
            <a:endParaRPr lang="en-IN" dirty="0"/>
          </a:p>
        </p:txBody>
      </p:sp>
      <p:sp>
        <p:nvSpPr>
          <p:cNvPr id="3" name="Content Placeholder 2"/>
          <p:cNvSpPr>
            <a:spLocks noGrp="1"/>
          </p:cNvSpPr>
          <p:nvPr>
            <p:ph idx="1"/>
          </p:nvPr>
        </p:nvSpPr>
        <p:spPr>
          <a:xfrm>
            <a:off x="1371600" y="1872641"/>
            <a:ext cx="9601200" cy="3581400"/>
          </a:xfrm>
        </p:spPr>
        <p:txBody>
          <a:bodyPr>
            <a:normAutofit/>
          </a:bodyPr>
          <a:lstStyle/>
          <a:p>
            <a:r>
              <a:rPr lang="en-US" sz="1900" dirty="0"/>
              <a:t>Naïve Bayesian Classifier</a:t>
            </a:r>
          </a:p>
          <a:p>
            <a:r>
              <a:rPr lang="en-US" sz="1900" dirty="0"/>
              <a:t>The naïve Bayesian classifier or the simple Bayesian classifier is as follows :</a:t>
            </a:r>
          </a:p>
          <a:p>
            <a:r>
              <a:rPr lang="en-US" sz="1900" dirty="0" smtClean="0"/>
              <a:t> </a:t>
            </a:r>
            <a:r>
              <a:rPr lang="en-US" sz="1900" dirty="0"/>
              <a:t>Let D be a training set of tuples and their associated class labels. As usual, each tuple is represented by an n-dimensional attribute vector, X = (x1, x2, : : : , </a:t>
            </a:r>
            <a:r>
              <a:rPr lang="en-US" sz="1900" dirty="0" err="1"/>
              <a:t>xn</a:t>
            </a:r>
            <a:r>
              <a:rPr lang="en-US" sz="1900" dirty="0"/>
              <a:t>), depicting n measurements made on the tuple from n attributes, respectively, A1, A2, : : : , An.</a:t>
            </a:r>
          </a:p>
          <a:p>
            <a:r>
              <a:rPr lang="en-US" sz="1900" dirty="0" smtClean="0"/>
              <a:t>Suppose </a:t>
            </a:r>
            <a:r>
              <a:rPr lang="en-US" sz="1900" dirty="0"/>
              <a:t>that there are m classes, C1, C2, : : : , Cm. Given a tuple, X, the classifier will predict that X belongs to the class having the highest posterior probability, conditioned on X. That is, the naïve Bayesian classifier predicts that tuple X belongs to the class </a:t>
            </a:r>
            <a:r>
              <a:rPr lang="en-US" sz="1900" dirty="0" err="1"/>
              <a:t>Ci</a:t>
            </a:r>
            <a:r>
              <a:rPr lang="en-US" sz="1900" dirty="0"/>
              <a:t> if and only if P(C </a:t>
            </a:r>
            <a:r>
              <a:rPr lang="en-US" sz="1900" dirty="0" err="1"/>
              <a:t>i|X</a:t>
            </a:r>
            <a:r>
              <a:rPr lang="en-US" sz="1900" dirty="0"/>
              <a:t>) ; P(C </a:t>
            </a:r>
            <a:r>
              <a:rPr lang="en-US" sz="1900" dirty="0" err="1"/>
              <a:t>j|X</a:t>
            </a:r>
            <a:r>
              <a:rPr lang="en-US" sz="1900" dirty="0"/>
              <a:t>) for 1 ≤ j ≤ m; j≠ i:Thus we maximize P(</a:t>
            </a:r>
            <a:r>
              <a:rPr lang="en-US" sz="1900" dirty="0" err="1"/>
              <a:t>Ci|X</a:t>
            </a:r>
            <a:r>
              <a:rPr lang="en-US" sz="1900" dirty="0"/>
              <a:t>). The class </a:t>
            </a:r>
            <a:r>
              <a:rPr lang="en-US" sz="1900" dirty="0" err="1"/>
              <a:t>Ci</a:t>
            </a:r>
            <a:r>
              <a:rPr lang="en-US" sz="1900" dirty="0"/>
              <a:t> for which P(</a:t>
            </a:r>
            <a:r>
              <a:rPr lang="en-US" sz="1900" dirty="0" err="1"/>
              <a:t>Ci|X</a:t>
            </a:r>
            <a:r>
              <a:rPr lang="en-US" sz="1900" dirty="0"/>
              <a:t>) is maximized is called the maximum posteriori hypothesis. </a:t>
            </a:r>
          </a:p>
          <a:p>
            <a:endParaRPr lang="en-IN" dirty="0"/>
          </a:p>
        </p:txBody>
      </p:sp>
    </p:spTree>
    <p:extLst>
      <p:ext uri="{BB962C8B-B14F-4D97-AF65-F5344CB8AC3E}">
        <p14:creationId xmlns:p14="http://schemas.microsoft.com/office/powerpoint/2010/main" val="2857149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72650"/>
            <a:ext cx="9601200" cy="1485900"/>
          </a:xfrm>
        </p:spPr>
        <p:txBody>
          <a:bodyPr/>
          <a:lstStyle/>
          <a:p>
            <a:r>
              <a:rPr lang="en-IN" dirty="0" smtClean="0"/>
              <a:t>Methodology</a:t>
            </a:r>
            <a:endParaRPr lang="en-IN" dirty="0"/>
          </a:p>
        </p:txBody>
      </p:sp>
      <p:sp>
        <p:nvSpPr>
          <p:cNvPr id="3" name="Content Placeholder 2"/>
          <p:cNvSpPr>
            <a:spLocks noGrp="1"/>
          </p:cNvSpPr>
          <p:nvPr>
            <p:ph idx="1"/>
          </p:nvPr>
        </p:nvSpPr>
        <p:spPr>
          <a:xfrm>
            <a:off x="1371600" y="1615858"/>
            <a:ext cx="9601200" cy="4251542"/>
          </a:xfrm>
        </p:spPr>
        <p:txBody>
          <a:bodyPr/>
          <a:lstStyle/>
          <a:p>
            <a:r>
              <a:rPr lang="en-US" sz="1800" dirty="0" smtClean="0"/>
              <a:t>By </a:t>
            </a:r>
            <a:r>
              <a:rPr lang="en-US" sz="1800" dirty="0"/>
              <a:t>Bayes’ theorem:</a:t>
            </a:r>
          </a:p>
          <a:p>
            <a:pPr marL="0" indent="0">
              <a:buNone/>
            </a:pPr>
            <a:r>
              <a:rPr lang="en-US" sz="1800" dirty="0" smtClean="0"/>
              <a:t> </a:t>
            </a:r>
            <a:r>
              <a:rPr lang="en-US" sz="1800" dirty="0"/>
              <a:t>As P(X) is constant for all classes, only P(</a:t>
            </a:r>
            <a:r>
              <a:rPr lang="en-US" sz="1800" dirty="0" err="1"/>
              <a:t>X|Ci</a:t>
            </a:r>
            <a:r>
              <a:rPr lang="en-US" sz="1800" dirty="0"/>
              <a:t>)P(</a:t>
            </a:r>
            <a:r>
              <a:rPr lang="en-US" sz="1800" dirty="0" err="1"/>
              <a:t>Ci</a:t>
            </a:r>
            <a:r>
              <a:rPr lang="en-US" sz="1800" dirty="0"/>
              <a:t>) need be maximized. If the class prior probabilities are not known, then it is commonly assumed that the classes are equally likely, that is, P(C1) = P(C2) = ... = P(Cm), and we would therefore maximize P(</a:t>
            </a:r>
            <a:r>
              <a:rPr lang="en-US" sz="1800" dirty="0" err="1"/>
              <a:t>X|Ci</a:t>
            </a:r>
            <a:r>
              <a:rPr lang="en-US" sz="1800" dirty="0"/>
              <a:t>). Otherwise, we maximize P(</a:t>
            </a:r>
            <a:r>
              <a:rPr lang="en-US" sz="1800" dirty="0" err="1"/>
              <a:t>X|Ci</a:t>
            </a:r>
            <a:r>
              <a:rPr lang="en-US" sz="1800" dirty="0"/>
              <a:t>)P(</a:t>
            </a:r>
            <a:r>
              <a:rPr lang="en-US" sz="1800" dirty="0" err="1"/>
              <a:t>Ci</a:t>
            </a:r>
            <a:r>
              <a:rPr lang="en-US" sz="1800" dirty="0"/>
              <a:t>). Note that the class prior probabilities may be estimated by P(</a:t>
            </a:r>
            <a:r>
              <a:rPr lang="en-US" sz="1800" dirty="0" err="1"/>
              <a:t>Ci</a:t>
            </a:r>
            <a:r>
              <a:rPr lang="en-US" sz="1800" dirty="0"/>
              <a:t>)=|</a:t>
            </a:r>
            <a:r>
              <a:rPr lang="en-US" sz="1800" dirty="0" err="1"/>
              <a:t>Ci,D</a:t>
            </a:r>
            <a:r>
              <a:rPr lang="en-US" sz="1800" dirty="0"/>
              <a:t>|/|D|, where |</a:t>
            </a:r>
            <a:r>
              <a:rPr lang="en-US" sz="1800" dirty="0" err="1"/>
              <a:t>Ci,D</a:t>
            </a:r>
            <a:r>
              <a:rPr lang="en-US" sz="1800" dirty="0"/>
              <a:t>| is the number of training tuples of class </a:t>
            </a:r>
            <a:r>
              <a:rPr lang="en-US" sz="1800" dirty="0" err="1"/>
              <a:t>Ci</a:t>
            </a:r>
            <a:r>
              <a:rPr lang="en-US" sz="1800" dirty="0"/>
              <a:t> in D</a:t>
            </a:r>
            <a:r>
              <a:rPr lang="en-US" sz="1800" dirty="0" smtClean="0"/>
              <a:t>.</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76455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a:bodyPr>
          <a:lstStyle/>
          <a:p>
            <a:r>
              <a:rPr lang="en-US" sz="1800" dirty="0" smtClean="0"/>
              <a:t>Given </a:t>
            </a:r>
            <a:r>
              <a:rPr lang="en-US" sz="1800" dirty="0"/>
              <a:t>data sets with many attributes, it would be extremely computationally expensive to compute P(</a:t>
            </a:r>
            <a:r>
              <a:rPr lang="en-US" sz="1800" dirty="0" err="1"/>
              <a:t>X|Ci</a:t>
            </a:r>
            <a:r>
              <a:rPr lang="en-US" sz="1800" dirty="0"/>
              <a:t>). In order to reduce computation in evaluating P(</a:t>
            </a:r>
            <a:r>
              <a:rPr lang="en-US" sz="1800" dirty="0" err="1"/>
              <a:t>X|Ci</a:t>
            </a:r>
            <a:r>
              <a:rPr lang="en-US" sz="1800" dirty="0"/>
              <a:t>), the naive assumption of class conditional independence is made. This presumes that the values of the attributes are conditionally independent of one another, given the class label of the tuple (i.e., that there are no dependence relationships among the attributes).</a:t>
            </a:r>
          </a:p>
          <a:p>
            <a:r>
              <a:rPr lang="en-US" sz="1800" dirty="0"/>
              <a:t>Thus, we can easily estimate the probabilities P(x1|Ci), P(x2|Ci), : : : , P(</a:t>
            </a:r>
            <a:r>
              <a:rPr lang="en-US" sz="1800" dirty="0" err="1"/>
              <a:t>xn|Ci</a:t>
            </a:r>
            <a:r>
              <a:rPr lang="en-US" sz="1800" dirty="0"/>
              <a:t>) from the training tuples. Recall that here </a:t>
            </a:r>
            <a:r>
              <a:rPr lang="en-US" sz="1800" dirty="0" err="1"/>
              <a:t>xk</a:t>
            </a:r>
            <a:r>
              <a:rPr lang="en-US" sz="1800" dirty="0"/>
              <a:t> refers to the value of attribute </a:t>
            </a:r>
            <a:r>
              <a:rPr lang="en-US" sz="1800" dirty="0" err="1"/>
              <a:t>Ak</a:t>
            </a:r>
            <a:r>
              <a:rPr lang="en-US" sz="1800" dirty="0"/>
              <a:t> for tuple X. For each attribute, we look at whether the attribute is categorical or continuous-valued. </a:t>
            </a:r>
            <a:endParaRPr lang="en-IN" sz="1800" dirty="0"/>
          </a:p>
        </p:txBody>
      </p:sp>
    </p:spTree>
    <p:extLst>
      <p:ext uri="{BB962C8B-B14F-4D97-AF65-F5344CB8AC3E}">
        <p14:creationId xmlns:p14="http://schemas.microsoft.com/office/powerpoint/2010/main" val="2075008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lvl="0"/>
            <a:r>
              <a:rPr lang="en-US" dirty="0"/>
              <a:t>By using this classifier we are training the model by doing supervised learning by providing the ex-employee dataset and generating the output which tells whether the currently working employee will tend to leave the company or not.</a:t>
            </a:r>
          </a:p>
          <a:p>
            <a:endParaRPr lang="en-IN" dirty="0"/>
          </a:p>
        </p:txBody>
      </p:sp>
    </p:spTree>
    <p:extLst>
      <p:ext uri="{BB962C8B-B14F-4D97-AF65-F5344CB8AC3E}">
        <p14:creationId xmlns:p14="http://schemas.microsoft.com/office/powerpoint/2010/main" val="1194406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29" y="2978062"/>
            <a:ext cx="3306871" cy="654486"/>
          </a:xfrm>
        </p:spPr>
        <p:txBody>
          <a:bodyPr>
            <a:normAutofit fontScale="90000"/>
          </a:bodyPr>
          <a:lstStyle/>
          <a:p>
            <a:r>
              <a:rPr lang="en-IN" dirty="0" smtClean="0"/>
              <a:t>THANK YOU !!</a:t>
            </a:r>
            <a:endParaRPr lang="en-IN" dirty="0"/>
          </a:p>
        </p:txBody>
      </p:sp>
    </p:spTree>
    <p:extLst>
      <p:ext uri="{BB962C8B-B14F-4D97-AF65-F5344CB8AC3E}">
        <p14:creationId xmlns:p14="http://schemas.microsoft.com/office/powerpoint/2010/main" val="665272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EMPLOYEE ATTRITION</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The Reason,</a:t>
            </a:r>
          </a:p>
          <a:p>
            <a:r>
              <a:rPr lang="en-IN" dirty="0" smtClean="0"/>
              <a:t>Type of </a:t>
            </a:r>
            <a:r>
              <a:rPr lang="en-IN" dirty="0" err="1" smtClean="0"/>
              <a:t>employeees</a:t>
            </a:r>
            <a:r>
              <a:rPr lang="en-IN" dirty="0" smtClean="0"/>
              <a:t>,</a:t>
            </a:r>
          </a:p>
          <a:p>
            <a:r>
              <a:rPr lang="en-IN" dirty="0" smtClean="0"/>
              <a:t>Predictions of future</a:t>
            </a:r>
            <a:endParaRPr lang="en-IN" dirty="0"/>
          </a:p>
        </p:txBody>
      </p:sp>
    </p:spTree>
    <p:extLst>
      <p:ext uri="{BB962C8B-B14F-4D97-AF65-F5344CB8AC3E}">
        <p14:creationId xmlns:p14="http://schemas.microsoft.com/office/powerpoint/2010/main" val="3986222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1371600" y="1916482"/>
            <a:ext cx="9601200" cy="4421688"/>
          </a:xfrm>
        </p:spPr>
        <p:txBody>
          <a:bodyPr>
            <a:normAutofit fontScale="77500" lnSpcReduction="20000"/>
          </a:bodyPr>
          <a:lstStyle/>
          <a:p>
            <a:r>
              <a:rPr lang="en-US" sz="2300" dirty="0"/>
              <a:t>The data is for company X which is trying to control attrition. There are two sets of data: “Existing employees” and “Employees who have left”. Following attributes are available for every employee</a:t>
            </a:r>
            <a:r>
              <a:rPr lang="en-US" sz="2300" dirty="0" smtClean="0"/>
              <a:t>.</a:t>
            </a:r>
            <a:endParaRPr lang="en-US" sz="2300" dirty="0"/>
          </a:p>
          <a:p>
            <a:r>
              <a:rPr lang="en-US" sz="2300" dirty="0"/>
              <a:t>Satisfaction Level</a:t>
            </a:r>
          </a:p>
          <a:p>
            <a:r>
              <a:rPr lang="en-US" sz="2300" dirty="0"/>
              <a:t>Last evaluation</a:t>
            </a:r>
          </a:p>
          <a:p>
            <a:r>
              <a:rPr lang="en-US" sz="2300" dirty="0"/>
              <a:t>Number of projects</a:t>
            </a:r>
          </a:p>
          <a:p>
            <a:r>
              <a:rPr lang="en-US" sz="2300" dirty="0"/>
              <a:t>Average monthly hours</a:t>
            </a:r>
          </a:p>
          <a:p>
            <a:r>
              <a:rPr lang="en-US" sz="2300" dirty="0"/>
              <a:t>Time spent at the company</a:t>
            </a:r>
          </a:p>
          <a:p>
            <a:r>
              <a:rPr lang="en-US" sz="2300" dirty="0"/>
              <a:t>Whether they have had a work accident</a:t>
            </a:r>
          </a:p>
          <a:p>
            <a:r>
              <a:rPr lang="en-US" sz="2300" dirty="0"/>
              <a:t>Whether they have had a promotion in the last 5 years</a:t>
            </a:r>
          </a:p>
          <a:p>
            <a:r>
              <a:rPr lang="en-US" sz="2300" dirty="0"/>
              <a:t>Departments (column sales)</a:t>
            </a:r>
          </a:p>
          <a:p>
            <a:r>
              <a:rPr lang="en-US" sz="2300" dirty="0"/>
              <a:t>Salary</a:t>
            </a:r>
          </a:p>
          <a:p>
            <a:r>
              <a:rPr lang="en-US" sz="2300" dirty="0"/>
              <a:t>Whether the employee has left</a:t>
            </a:r>
          </a:p>
          <a:p>
            <a:endParaRPr lang="en-IN" dirty="0"/>
          </a:p>
        </p:txBody>
      </p:sp>
    </p:spTree>
    <p:extLst>
      <p:ext uri="{BB962C8B-B14F-4D97-AF65-F5344CB8AC3E}">
        <p14:creationId xmlns:p14="http://schemas.microsoft.com/office/powerpoint/2010/main" val="3038324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81299"/>
            <a:ext cx="9601196" cy="1303867"/>
          </a:xfrm>
        </p:spPr>
        <p:txBody>
          <a:bodyPr>
            <a:normAutofit/>
          </a:bodyPr>
          <a:lstStyle/>
          <a:p>
            <a:r>
              <a:rPr lang="en-IN" dirty="0" smtClean="0"/>
              <a:t>Reasons for the Attrition ….</a:t>
            </a:r>
            <a:endParaRPr lang="en-IN" dirty="0"/>
          </a:p>
        </p:txBody>
      </p:sp>
      <p:sp>
        <p:nvSpPr>
          <p:cNvPr id="3" name="Content Placeholder 2"/>
          <p:cNvSpPr>
            <a:spLocks noGrp="1"/>
          </p:cNvSpPr>
          <p:nvPr>
            <p:ph idx="1"/>
          </p:nvPr>
        </p:nvSpPr>
        <p:spPr>
          <a:xfrm>
            <a:off x="1295401" y="1603331"/>
            <a:ext cx="9601196" cy="3859178"/>
          </a:xfrm>
        </p:spPr>
        <p:txBody>
          <a:bodyPr/>
          <a:lstStyle/>
          <a:p>
            <a:pPr>
              <a:buFont typeface="Wingdings" panose="05000000000000000000" pitchFamily="2" charset="2"/>
              <a:buChar char="§"/>
            </a:pPr>
            <a:r>
              <a:rPr lang="en-IN" b="1" dirty="0" smtClean="0"/>
              <a:t>Time spent at the company</a:t>
            </a:r>
          </a:p>
          <a:p>
            <a:pPr marL="0" indent="0">
              <a:buNone/>
            </a:pPr>
            <a:r>
              <a:rPr lang="en-IN" dirty="0" smtClean="0"/>
              <a:t>This factor makes a huge role for the problem of attrition.</a:t>
            </a:r>
          </a:p>
          <a:p>
            <a:pPr marL="0" indent="0">
              <a:buNone/>
            </a:pPr>
            <a:endParaRPr lang="en-IN" dirty="0" smtClean="0"/>
          </a:p>
          <a:p>
            <a:pPr marL="0" indent="0">
              <a:buNone/>
            </a:pP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337108976"/>
              </p:ext>
            </p:extLst>
          </p:nvPr>
        </p:nvGraphicFramePr>
        <p:xfrm>
          <a:off x="1189973" y="2733239"/>
          <a:ext cx="5144021" cy="1982233"/>
        </p:xfrm>
        <a:graphic>
          <a:graphicData uri="http://schemas.openxmlformats.org/drawingml/2006/table">
            <a:tbl>
              <a:tblPr firstRow="1" bandRow="1">
                <a:tableStyleId>{5C22544A-7EE6-4342-B048-85BDC9FD1C3A}</a:tableStyleId>
              </a:tblPr>
              <a:tblGrid>
                <a:gridCol w="2124075"/>
                <a:gridCol w="3019946"/>
              </a:tblGrid>
              <a:tr h="519193">
                <a:tc>
                  <a:txBody>
                    <a:bodyPr/>
                    <a:lstStyle/>
                    <a:p>
                      <a:r>
                        <a:rPr lang="en-IN" dirty="0" err="1" smtClean="0"/>
                        <a:t>Emp_id</a:t>
                      </a:r>
                      <a:r>
                        <a:rPr lang="en-IN" dirty="0" smtClean="0"/>
                        <a:t>(Existing)</a:t>
                      </a:r>
                      <a:endParaRPr lang="en-IN" dirty="0"/>
                    </a:p>
                  </a:txBody>
                  <a:tcPr/>
                </a:tc>
                <a:tc>
                  <a:txBody>
                    <a:bodyPr/>
                    <a:lstStyle/>
                    <a:p>
                      <a:r>
                        <a:rPr lang="en-IN" dirty="0" err="1" smtClean="0"/>
                        <a:t>Time_spend_company</a:t>
                      </a:r>
                      <a:r>
                        <a:rPr lang="en-IN" dirty="0" smtClean="0"/>
                        <a:t>(Years)</a:t>
                      </a:r>
                      <a:endParaRPr lang="en-IN" dirty="0"/>
                    </a:p>
                  </a:txBody>
                  <a:tcPr/>
                </a:tc>
              </a:tr>
              <a:tr h="345549">
                <a:tc>
                  <a:txBody>
                    <a:bodyPr/>
                    <a:lstStyle/>
                    <a:p>
                      <a:r>
                        <a:rPr lang="en-IN" dirty="0" smtClean="0"/>
                        <a:t>2001</a:t>
                      </a:r>
                      <a:endParaRPr lang="en-IN" dirty="0"/>
                    </a:p>
                  </a:txBody>
                  <a:tcPr/>
                </a:tc>
                <a:tc>
                  <a:txBody>
                    <a:bodyPr/>
                    <a:lstStyle/>
                    <a:p>
                      <a:r>
                        <a:rPr lang="en-IN" dirty="0" smtClean="0"/>
                        <a:t>3</a:t>
                      </a:r>
                      <a:endParaRPr lang="en-IN" dirty="0"/>
                    </a:p>
                  </a:txBody>
                  <a:tcPr/>
                </a:tc>
              </a:tr>
              <a:tr h="345549">
                <a:tc>
                  <a:txBody>
                    <a:bodyPr/>
                    <a:lstStyle/>
                    <a:p>
                      <a:r>
                        <a:rPr lang="en-IN" dirty="0" smtClean="0"/>
                        <a:t>2002</a:t>
                      </a:r>
                      <a:endParaRPr lang="en-IN" dirty="0"/>
                    </a:p>
                  </a:txBody>
                  <a:tcPr/>
                </a:tc>
                <a:tc>
                  <a:txBody>
                    <a:bodyPr/>
                    <a:lstStyle/>
                    <a:p>
                      <a:r>
                        <a:rPr lang="en-IN" dirty="0" smtClean="0"/>
                        <a:t>3</a:t>
                      </a:r>
                      <a:endParaRPr lang="en-IN" dirty="0"/>
                    </a:p>
                  </a:txBody>
                  <a:tcPr/>
                </a:tc>
              </a:tr>
              <a:tr h="345549">
                <a:tc>
                  <a:txBody>
                    <a:bodyPr/>
                    <a:lstStyle/>
                    <a:p>
                      <a:r>
                        <a:rPr lang="en-IN" dirty="0" smtClean="0"/>
                        <a:t>2003</a:t>
                      </a:r>
                      <a:endParaRPr lang="en-IN" dirty="0"/>
                    </a:p>
                  </a:txBody>
                  <a:tcPr/>
                </a:tc>
                <a:tc>
                  <a:txBody>
                    <a:bodyPr/>
                    <a:lstStyle/>
                    <a:p>
                      <a:r>
                        <a:rPr lang="en-IN" dirty="0" smtClean="0"/>
                        <a:t>3</a:t>
                      </a:r>
                      <a:endParaRPr lang="en-IN" dirty="0"/>
                    </a:p>
                  </a:txBody>
                  <a:tcPr/>
                </a:tc>
              </a:tr>
              <a:tr h="345549">
                <a:tc>
                  <a:txBody>
                    <a:bodyPr/>
                    <a:lstStyle/>
                    <a:p>
                      <a:r>
                        <a:rPr lang="en-IN" dirty="0" smtClean="0"/>
                        <a:t>2004</a:t>
                      </a:r>
                      <a:endParaRPr lang="en-IN" dirty="0"/>
                    </a:p>
                  </a:txBody>
                  <a:tcPr/>
                </a:tc>
                <a:tc>
                  <a:txBody>
                    <a:bodyPr/>
                    <a:lstStyle/>
                    <a:p>
                      <a:r>
                        <a:rPr lang="en-IN" dirty="0" smtClean="0"/>
                        <a:t>3</a:t>
                      </a:r>
                      <a:endParaRPr lang="en-IN"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92158300"/>
              </p:ext>
            </p:extLst>
          </p:nvPr>
        </p:nvGraphicFramePr>
        <p:xfrm>
          <a:off x="6499959" y="2755030"/>
          <a:ext cx="4597054" cy="1912770"/>
        </p:xfrm>
        <a:graphic>
          <a:graphicData uri="http://schemas.openxmlformats.org/drawingml/2006/table">
            <a:tbl>
              <a:tblPr firstRow="1" bandRow="1">
                <a:tableStyleId>{5C22544A-7EE6-4342-B048-85BDC9FD1C3A}</a:tableStyleId>
              </a:tblPr>
              <a:tblGrid>
                <a:gridCol w="1402917"/>
                <a:gridCol w="3194137"/>
              </a:tblGrid>
              <a:tr h="382554">
                <a:tc>
                  <a:txBody>
                    <a:bodyPr/>
                    <a:lstStyle/>
                    <a:p>
                      <a:r>
                        <a:rPr lang="en-IN" dirty="0" err="1" smtClean="0"/>
                        <a:t>Emp_id</a:t>
                      </a:r>
                      <a:r>
                        <a:rPr lang="en-IN" dirty="0" smtClean="0"/>
                        <a:t>(Ex)</a:t>
                      </a:r>
                      <a:endParaRPr lang="en-IN" dirty="0"/>
                    </a:p>
                  </a:txBody>
                  <a:tcPr/>
                </a:tc>
                <a:tc>
                  <a:txBody>
                    <a:bodyPr/>
                    <a:lstStyle/>
                    <a:p>
                      <a:r>
                        <a:rPr lang="en-IN" dirty="0" err="1" smtClean="0"/>
                        <a:t>Time_spend_company</a:t>
                      </a:r>
                      <a:r>
                        <a:rPr lang="en-IN" dirty="0" smtClean="0"/>
                        <a:t>(Years)</a:t>
                      </a:r>
                      <a:endParaRPr lang="en-IN" dirty="0"/>
                    </a:p>
                  </a:txBody>
                  <a:tcPr/>
                </a:tc>
              </a:tr>
              <a:tr h="382554">
                <a:tc>
                  <a:txBody>
                    <a:bodyPr/>
                    <a:lstStyle/>
                    <a:p>
                      <a:r>
                        <a:rPr lang="en-IN" dirty="0" smtClean="0"/>
                        <a:t>1</a:t>
                      </a:r>
                      <a:endParaRPr lang="en-IN" dirty="0"/>
                    </a:p>
                  </a:txBody>
                  <a:tcPr/>
                </a:tc>
                <a:tc>
                  <a:txBody>
                    <a:bodyPr/>
                    <a:lstStyle/>
                    <a:p>
                      <a:r>
                        <a:rPr lang="en-IN" dirty="0" smtClean="0"/>
                        <a:t>3</a:t>
                      </a:r>
                      <a:endParaRPr lang="en-IN" dirty="0"/>
                    </a:p>
                  </a:txBody>
                  <a:tcPr/>
                </a:tc>
              </a:tr>
              <a:tr h="382554">
                <a:tc>
                  <a:txBody>
                    <a:bodyPr/>
                    <a:lstStyle/>
                    <a:p>
                      <a:r>
                        <a:rPr lang="en-IN" dirty="0" smtClean="0"/>
                        <a:t>2</a:t>
                      </a:r>
                      <a:endParaRPr lang="en-IN" dirty="0"/>
                    </a:p>
                  </a:txBody>
                  <a:tcPr/>
                </a:tc>
                <a:tc>
                  <a:txBody>
                    <a:bodyPr/>
                    <a:lstStyle/>
                    <a:p>
                      <a:r>
                        <a:rPr lang="en-IN" dirty="0" smtClean="0"/>
                        <a:t>6</a:t>
                      </a:r>
                      <a:endParaRPr lang="en-IN" dirty="0"/>
                    </a:p>
                  </a:txBody>
                  <a:tcPr/>
                </a:tc>
              </a:tr>
              <a:tr h="382554">
                <a:tc>
                  <a:txBody>
                    <a:bodyPr/>
                    <a:lstStyle/>
                    <a:p>
                      <a:r>
                        <a:rPr lang="en-IN" dirty="0" smtClean="0"/>
                        <a:t>3</a:t>
                      </a:r>
                      <a:endParaRPr lang="en-IN" dirty="0"/>
                    </a:p>
                  </a:txBody>
                  <a:tcPr/>
                </a:tc>
                <a:tc>
                  <a:txBody>
                    <a:bodyPr/>
                    <a:lstStyle/>
                    <a:p>
                      <a:r>
                        <a:rPr lang="en-IN" dirty="0" smtClean="0"/>
                        <a:t>4</a:t>
                      </a:r>
                      <a:endParaRPr lang="en-IN" dirty="0"/>
                    </a:p>
                  </a:txBody>
                  <a:tcPr/>
                </a:tc>
              </a:tr>
              <a:tr h="382554">
                <a:tc>
                  <a:txBody>
                    <a:bodyPr/>
                    <a:lstStyle/>
                    <a:p>
                      <a:r>
                        <a:rPr lang="en-IN" dirty="0" smtClean="0"/>
                        <a:t>4</a:t>
                      </a:r>
                      <a:endParaRPr lang="en-IN" dirty="0"/>
                    </a:p>
                  </a:txBody>
                  <a:tcPr/>
                </a:tc>
                <a:tc>
                  <a:txBody>
                    <a:bodyPr/>
                    <a:lstStyle/>
                    <a:p>
                      <a:r>
                        <a:rPr lang="en-IN" dirty="0" smtClean="0"/>
                        <a:t>5</a:t>
                      </a:r>
                      <a:endParaRPr lang="en-IN" dirty="0"/>
                    </a:p>
                  </a:txBody>
                  <a:tcPr/>
                </a:tc>
              </a:tr>
            </a:tbl>
          </a:graphicData>
        </a:graphic>
      </p:graphicFrame>
      <p:sp>
        <p:nvSpPr>
          <p:cNvPr id="24" name="TextBox 23"/>
          <p:cNvSpPr txBox="1"/>
          <p:nvPr/>
        </p:nvSpPr>
        <p:spPr>
          <a:xfrm>
            <a:off x="1427967" y="4960306"/>
            <a:ext cx="9670093" cy="1200329"/>
          </a:xfrm>
          <a:prstGeom prst="rect">
            <a:avLst/>
          </a:prstGeom>
          <a:noFill/>
        </p:spPr>
        <p:txBody>
          <a:bodyPr wrap="square" rtlCol="0">
            <a:spAutoFit/>
          </a:bodyPr>
          <a:lstStyle/>
          <a:p>
            <a:r>
              <a:rPr lang="en-IN" dirty="0" smtClean="0"/>
              <a:t>From the table above we can see that the </a:t>
            </a:r>
            <a:r>
              <a:rPr lang="en-IN" dirty="0" err="1" smtClean="0"/>
              <a:t>emplyees</a:t>
            </a:r>
            <a:r>
              <a:rPr lang="en-IN" dirty="0" smtClean="0"/>
              <a:t> tend to leave a company after the number of years in that company is more than 3 years. People do not like to work in the same organization for more than 3 years. In seek for a change and try learning new domains they leave the company and  find a new company.</a:t>
            </a:r>
          </a:p>
        </p:txBody>
      </p:sp>
    </p:spTree>
    <p:extLst>
      <p:ext uri="{BB962C8B-B14F-4D97-AF65-F5344CB8AC3E}">
        <p14:creationId xmlns:p14="http://schemas.microsoft.com/office/powerpoint/2010/main" val="2521105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01041"/>
            <a:ext cx="9601200" cy="5366359"/>
          </a:xfrm>
        </p:spPr>
        <p:txBody>
          <a:bodyPr/>
          <a:lstStyle/>
          <a:p>
            <a:r>
              <a:rPr lang="en-IN" b="1" dirty="0" smtClean="0"/>
              <a:t>Number of Projects done with respect to the time spend in the company</a:t>
            </a:r>
          </a:p>
          <a:p>
            <a:pPr marL="0" indent="0">
              <a:buNone/>
            </a:pPr>
            <a:r>
              <a:rPr lang="en-IN" dirty="0" smtClean="0"/>
              <a:t>The number of projects assigned to an employee is an important factor. Projects completed adds to the experience of the employee which will improve his/her career.</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2716815128"/>
              </p:ext>
            </p:extLst>
          </p:nvPr>
        </p:nvGraphicFramePr>
        <p:xfrm>
          <a:off x="6450906" y="1853852"/>
          <a:ext cx="4271376" cy="2104373"/>
        </p:xfrm>
        <a:graphic>
          <a:graphicData uri="http://schemas.openxmlformats.org/drawingml/2006/table">
            <a:tbl>
              <a:tblPr firstRow="1" bandRow="1">
                <a:tableStyleId>{5C22544A-7EE6-4342-B048-85BDC9FD1C3A}</a:tableStyleId>
              </a:tblPr>
              <a:tblGrid>
                <a:gridCol w="1423792"/>
                <a:gridCol w="1423792"/>
                <a:gridCol w="1423792"/>
              </a:tblGrid>
              <a:tr h="640461">
                <a:tc>
                  <a:txBody>
                    <a:bodyPr/>
                    <a:lstStyle/>
                    <a:p>
                      <a:r>
                        <a:rPr lang="en-IN" dirty="0" err="1" smtClean="0"/>
                        <a:t>Emp_id</a:t>
                      </a:r>
                      <a:r>
                        <a:rPr lang="en-IN" dirty="0" smtClean="0"/>
                        <a:t>(Ex)</a:t>
                      </a:r>
                      <a:endParaRPr lang="en-IN" dirty="0"/>
                    </a:p>
                  </a:txBody>
                  <a:tcPr/>
                </a:tc>
                <a:tc>
                  <a:txBody>
                    <a:bodyPr/>
                    <a:lstStyle/>
                    <a:p>
                      <a:r>
                        <a:rPr lang="en-IN" dirty="0" smtClean="0"/>
                        <a:t>No.</a:t>
                      </a:r>
                      <a:r>
                        <a:rPr lang="en-IN" baseline="0" dirty="0" smtClean="0"/>
                        <a:t> of Projects</a:t>
                      </a:r>
                      <a:endParaRPr lang="en-IN" dirty="0"/>
                    </a:p>
                  </a:txBody>
                  <a:tcPr/>
                </a:tc>
                <a:tc>
                  <a:txBody>
                    <a:bodyPr/>
                    <a:lstStyle/>
                    <a:p>
                      <a:r>
                        <a:rPr lang="en-IN" dirty="0" err="1" smtClean="0"/>
                        <a:t>Time_spend_company</a:t>
                      </a:r>
                      <a:endParaRPr lang="en-IN" dirty="0"/>
                    </a:p>
                  </a:txBody>
                  <a:tcPr/>
                </a:tc>
              </a:tr>
              <a:tr h="365978">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365978">
                <a:tc>
                  <a:txBody>
                    <a:bodyPr/>
                    <a:lstStyle/>
                    <a:p>
                      <a:r>
                        <a:rPr lang="en-IN" dirty="0" smtClean="0"/>
                        <a:t>2</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r>
              <a:tr h="365978">
                <a:tc>
                  <a:txBody>
                    <a:bodyPr/>
                    <a:lstStyle/>
                    <a:p>
                      <a:r>
                        <a:rPr lang="en-IN" dirty="0" smtClean="0"/>
                        <a:t>3</a:t>
                      </a:r>
                      <a:endParaRPr lang="en-IN" dirty="0"/>
                    </a:p>
                  </a:txBody>
                  <a:tcPr/>
                </a:tc>
                <a:tc>
                  <a:txBody>
                    <a:bodyPr/>
                    <a:lstStyle/>
                    <a:p>
                      <a:r>
                        <a:rPr lang="en-IN" dirty="0" smtClean="0"/>
                        <a:t>7</a:t>
                      </a:r>
                      <a:endParaRPr lang="en-IN" dirty="0"/>
                    </a:p>
                  </a:txBody>
                  <a:tcPr/>
                </a:tc>
                <a:tc>
                  <a:txBody>
                    <a:bodyPr/>
                    <a:lstStyle/>
                    <a:p>
                      <a:r>
                        <a:rPr lang="en-IN" dirty="0" smtClean="0"/>
                        <a:t>4</a:t>
                      </a:r>
                      <a:endParaRPr lang="en-IN" dirty="0"/>
                    </a:p>
                  </a:txBody>
                  <a:tcPr/>
                </a:tc>
              </a:tr>
              <a:tr h="365978">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69756552"/>
              </p:ext>
            </p:extLst>
          </p:nvPr>
        </p:nvGraphicFramePr>
        <p:xfrm>
          <a:off x="1493381" y="1872060"/>
          <a:ext cx="4619319" cy="2103120"/>
        </p:xfrm>
        <a:graphic>
          <a:graphicData uri="http://schemas.openxmlformats.org/drawingml/2006/table">
            <a:tbl>
              <a:tblPr firstRow="1" bandRow="1">
                <a:tableStyleId>{5C22544A-7EE6-4342-B048-85BDC9FD1C3A}</a:tableStyleId>
              </a:tblPr>
              <a:tblGrid>
                <a:gridCol w="1813490"/>
                <a:gridCol w="1266056"/>
                <a:gridCol w="1539773"/>
              </a:tblGrid>
              <a:tr h="322035">
                <a:tc>
                  <a:txBody>
                    <a:bodyPr/>
                    <a:lstStyle/>
                    <a:p>
                      <a:r>
                        <a:rPr lang="en-IN" dirty="0" err="1" smtClean="0"/>
                        <a:t>Emp_id</a:t>
                      </a:r>
                      <a:r>
                        <a:rPr lang="en-IN" dirty="0" smtClean="0"/>
                        <a:t>(Existing)</a:t>
                      </a:r>
                      <a:endParaRPr lang="en-IN" dirty="0"/>
                    </a:p>
                  </a:txBody>
                  <a:tcPr/>
                </a:tc>
                <a:tc>
                  <a:txBody>
                    <a:bodyPr/>
                    <a:lstStyle/>
                    <a:p>
                      <a:r>
                        <a:rPr lang="en-IN" dirty="0" err="1" smtClean="0"/>
                        <a:t>No.</a:t>
                      </a:r>
                      <a:r>
                        <a:rPr lang="en-IN" baseline="0" dirty="0" err="1" smtClean="0"/>
                        <a:t>of</a:t>
                      </a:r>
                      <a:r>
                        <a:rPr lang="en-IN" baseline="0" dirty="0" smtClean="0"/>
                        <a:t> Projects</a:t>
                      </a:r>
                      <a:endParaRPr lang="en-IN" dirty="0"/>
                    </a:p>
                  </a:txBody>
                  <a:tcPr/>
                </a:tc>
                <a:tc>
                  <a:txBody>
                    <a:bodyPr/>
                    <a:lstStyle/>
                    <a:p>
                      <a:r>
                        <a:rPr lang="en-IN" dirty="0" err="1" smtClean="0"/>
                        <a:t>Time_spend_company</a:t>
                      </a:r>
                      <a:endParaRPr lang="en-IN" dirty="0"/>
                    </a:p>
                  </a:txBody>
                  <a:tcPr/>
                </a:tc>
              </a:tr>
              <a:tr h="322035">
                <a:tc>
                  <a:txBody>
                    <a:bodyPr/>
                    <a:lstStyle/>
                    <a:p>
                      <a:r>
                        <a:rPr lang="en-IN" dirty="0" smtClean="0"/>
                        <a:t>2001</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r>
              <a:tr h="322035">
                <a:tc>
                  <a:txBody>
                    <a:bodyPr/>
                    <a:lstStyle/>
                    <a:p>
                      <a:r>
                        <a:rPr lang="en-IN" dirty="0" smtClean="0"/>
                        <a:t>2002</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322035">
                <a:tc>
                  <a:txBody>
                    <a:bodyPr/>
                    <a:lstStyle/>
                    <a:p>
                      <a:r>
                        <a:rPr lang="en-IN" dirty="0" smtClean="0"/>
                        <a:t>2003</a:t>
                      </a:r>
                      <a:endParaRPr lang="en-IN" dirty="0"/>
                    </a:p>
                  </a:txBody>
                  <a:tcPr/>
                </a:tc>
                <a:tc>
                  <a:txBody>
                    <a:bodyPr/>
                    <a:lstStyle/>
                    <a:p>
                      <a:r>
                        <a:rPr lang="en-IN" dirty="0" smtClean="0"/>
                        <a:t>5</a:t>
                      </a:r>
                      <a:endParaRPr lang="en-IN" dirty="0"/>
                    </a:p>
                  </a:txBody>
                  <a:tcPr/>
                </a:tc>
                <a:tc>
                  <a:txBody>
                    <a:bodyPr/>
                    <a:lstStyle/>
                    <a:p>
                      <a:r>
                        <a:rPr lang="en-IN" dirty="0" smtClean="0"/>
                        <a:t>3</a:t>
                      </a:r>
                      <a:endParaRPr lang="en-IN" dirty="0"/>
                    </a:p>
                  </a:txBody>
                  <a:tcPr/>
                </a:tc>
              </a:tr>
              <a:tr h="322035">
                <a:tc>
                  <a:txBody>
                    <a:bodyPr/>
                    <a:lstStyle/>
                    <a:p>
                      <a:r>
                        <a:rPr lang="en-IN" dirty="0" smtClean="0"/>
                        <a:t>2004</a:t>
                      </a:r>
                      <a:endParaRPr lang="en-IN" dirty="0"/>
                    </a:p>
                  </a:txBody>
                  <a:tcPr/>
                </a:tc>
                <a:tc>
                  <a:txBody>
                    <a:bodyPr/>
                    <a:lstStyle/>
                    <a:p>
                      <a:r>
                        <a:rPr lang="en-IN" dirty="0" smtClean="0"/>
                        <a:t>5</a:t>
                      </a:r>
                      <a:endParaRPr lang="en-IN" dirty="0"/>
                    </a:p>
                  </a:txBody>
                  <a:tcPr/>
                </a:tc>
                <a:tc>
                  <a:txBody>
                    <a:bodyPr/>
                    <a:lstStyle/>
                    <a:p>
                      <a:r>
                        <a:rPr lang="en-IN" dirty="0" smtClean="0"/>
                        <a:t>3</a:t>
                      </a:r>
                      <a:endParaRPr lang="en-IN" dirty="0"/>
                    </a:p>
                  </a:txBody>
                  <a:tcPr/>
                </a:tc>
              </a:tr>
            </a:tbl>
          </a:graphicData>
        </a:graphic>
      </p:graphicFrame>
      <p:sp>
        <p:nvSpPr>
          <p:cNvPr id="12" name="TextBox 11"/>
          <p:cNvSpPr txBox="1"/>
          <p:nvPr/>
        </p:nvSpPr>
        <p:spPr>
          <a:xfrm>
            <a:off x="1553227" y="4446740"/>
            <a:ext cx="9544833" cy="1200329"/>
          </a:xfrm>
          <a:prstGeom prst="rect">
            <a:avLst/>
          </a:prstGeom>
          <a:noFill/>
        </p:spPr>
        <p:txBody>
          <a:bodyPr wrap="square" rtlCol="0">
            <a:spAutoFit/>
          </a:bodyPr>
          <a:lstStyle/>
          <a:p>
            <a:r>
              <a:rPr lang="en-IN" dirty="0" smtClean="0"/>
              <a:t>So an employee will always wish to work for a company where he/she will get hands on in maximum number of projects. So from the table 2, we can say that employee leaving the company can be due to the fact that even though he/she working in the company for more number of years, the number of projects done is comparatively less than the existing employees. </a:t>
            </a:r>
            <a:endParaRPr lang="en-IN" dirty="0"/>
          </a:p>
        </p:txBody>
      </p:sp>
    </p:spTree>
    <p:extLst>
      <p:ext uri="{BB962C8B-B14F-4D97-AF65-F5344CB8AC3E}">
        <p14:creationId xmlns:p14="http://schemas.microsoft.com/office/powerpoint/2010/main" val="3964702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13151"/>
            <a:ext cx="9601200" cy="5554249"/>
          </a:xfrm>
        </p:spPr>
        <p:txBody>
          <a:bodyPr/>
          <a:lstStyle/>
          <a:p>
            <a:r>
              <a:rPr lang="en-IN" b="1" dirty="0" smtClean="0"/>
              <a:t>Satisfaction Level</a:t>
            </a:r>
          </a:p>
          <a:p>
            <a:pPr marL="0" indent="0">
              <a:buNone/>
            </a:pPr>
            <a:r>
              <a:rPr lang="en-IN" dirty="0" smtClean="0"/>
              <a:t>The satisfaction level is one of the important factor for an employee to work for a company. If he/she is satisfied enough with the what he is getting out of the job(Salary) then he might continue with the same company else he might think of changing the company. </a:t>
            </a:r>
          </a:p>
        </p:txBody>
      </p:sp>
      <p:graphicFrame>
        <p:nvGraphicFramePr>
          <p:cNvPr id="4" name="Table 3"/>
          <p:cNvGraphicFramePr>
            <a:graphicFrameLocks noGrp="1"/>
          </p:cNvGraphicFramePr>
          <p:nvPr>
            <p:extLst>
              <p:ext uri="{D42A27DB-BD31-4B8C-83A1-F6EECF244321}">
                <p14:modId xmlns:p14="http://schemas.microsoft.com/office/powerpoint/2010/main" val="1864753436"/>
              </p:ext>
            </p:extLst>
          </p:nvPr>
        </p:nvGraphicFramePr>
        <p:xfrm>
          <a:off x="1265129" y="2069360"/>
          <a:ext cx="5144021" cy="1982233"/>
        </p:xfrm>
        <a:graphic>
          <a:graphicData uri="http://schemas.openxmlformats.org/drawingml/2006/table">
            <a:tbl>
              <a:tblPr firstRow="1" bandRow="1">
                <a:tableStyleId>{5C22544A-7EE6-4342-B048-85BDC9FD1C3A}</a:tableStyleId>
              </a:tblPr>
              <a:tblGrid>
                <a:gridCol w="2124075"/>
                <a:gridCol w="3019946"/>
              </a:tblGrid>
              <a:tr h="519193">
                <a:tc>
                  <a:txBody>
                    <a:bodyPr/>
                    <a:lstStyle/>
                    <a:p>
                      <a:r>
                        <a:rPr lang="en-IN" dirty="0" err="1" smtClean="0"/>
                        <a:t>Emp_id</a:t>
                      </a:r>
                      <a:r>
                        <a:rPr lang="en-IN" dirty="0" smtClean="0"/>
                        <a:t>(Existing)</a:t>
                      </a:r>
                      <a:endParaRPr lang="en-IN" dirty="0"/>
                    </a:p>
                  </a:txBody>
                  <a:tcPr/>
                </a:tc>
                <a:tc>
                  <a:txBody>
                    <a:bodyPr/>
                    <a:lstStyle/>
                    <a:p>
                      <a:r>
                        <a:rPr lang="en-IN" dirty="0" smtClean="0"/>
                        <a:t>Satisfaction</a:t>
                      </a:r>
                      <a:endParaRPr lang="en-IN" dirty="0"/>
                    </a:p>
                  </a:txBody>
                  <a:tcPr/>
                </a:tc>
              </a:tr>
              <a:tr h="345549">
                <a:tc>
                  <a:txBody>
                    <a:bodyPr/>
                    <a:lstStyle/>
                    <a:p>
                      <a:r>
                        <a:rPr lang="en-IN" dirty="0" smtClean="0"/>
                        <a:t>2001</a:t>
                      </a:r>
                      <a:endParaRPr lang="en-IN" dirty="0"/>
                    </a:p>
                  </a:txBody>
                  <a:tcPr/>
                </a:tc>
                <a:tc>
                  <a:txBody>
                    <a:bodyPr/>
                    <a:lstStyle/>
                    <a:p>
                      <a:r>
                        <a:rPr lang="en-IN" dirty="0" smtClean="0"/>
                        <a:t>0.58</a:t>
                      </a:r>
                      <a:endParaRPr lang="en-IN" dirty="0"/>
                    </a:p>
                  </a:txBody>
                  <a:tcPr/>
                </a:tc>
              </a:tr>
              <a:tr h="345549">
                <a:tc>
                  <a:txBody>
                    <a:bodyPr/>
                    <a:lstStyle/>
                    <a:p>
                      <a:r>
                        <a:rPr lang="en-IN" dirty="0" smtClean="0"/>
                        <a:t>2002</a:t>
                      </a:r>
                      <a:endParaRPr lang="en-IN" dirty="0"/>
                    </a:p>
                  </a:txBody>
                  <a:tcPr/>
                </a:tc>
                <a:tc>
                  <a:txBody>
                    <a:bodyPr/>
                    <a:lstStyle/>
                    <a:p>
                      <a:r>
                        <a:rPr lang="en-IN" dirty="0" smtClean="0"/>
                        <a:t>0.82</a:t>
                      </a:r>
                      <a:endParaRPr lang="en-IN" dirty="0"/>
                    </a:p>
                  </a:txBody>
                  <a:tcPr/>
                </a:tc>
              </a:tr>
              <a:tr h="345549">
                <a:tc>
                  <a:txBody>
                    <a:bodyPr/>
                    <a:lstStyle/>
                    <a:p>
                      <a:r>
                        <a:rPr lang="en-IN" dirty="0" smtClean="0"/>
                        <a:t>2003</a:t>
                      </a:r>
                      <a:endParaRPr lang="en-IN" dirty="0"/>
                    </a:p>
                  </a:txBody>
                  <a:tcPr/>
                </a:tc>
                <a:tc>
                  <a:txBody>
                    <a:bodyPr/>
                    <a:lstStyle/>
                    <a:p>
                      <a:r>
                        <a:rPr lang="en-IN" dirty="0" smtClean="0"/>
                        <a:t>0.45</a:t>
                      </a:r>
                      <a:endParaRPr lang="en-IN" dirty="0"/>
                    </a:p>
                  </a:txBody>
                  <a:tcPr/>
                </a:tc>
              </a:tr>
              <a:tr h="345549">
                <a:tc>
                  <a:txBody>
                    <a:bodyPr/>
                    <a:lstStyle/>
                    <a:p>
                      <a:r>
                        <a:rPr lang="en-IN" dirty="0" smtClean="0"/>
                        <a:t>2004</a:t>
                      </a:r>
                      <a:endParaRPr lang="en-IN" dirty="0"/>
                    </a:p>
                  </a:txBody>
                  <a:tcPr/>
                </a:tc>
                <a:tc>
                  <a:txBody>
                    <a:bodyPr/>
                    <a:lstStyle/>
                    <a:p>
                      <a:r>
                        <a:rPr lang="en-IN" dirty="0" smtClean="0"/>
                        <a:t>0.78</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324819"/>
              </p:ext>
            </p:extLst>
          </p:nvPr>
        </p:nvGraphicFramePr>
        <p:xfrm>
          <a:off x="6650272" y="2116203"/>
          <a:ext cx="4597054" cy="1912770"/>
        </p:xfrm>
        <a:graphic>
          <a:graphicData uri="http://schemas.openxmlformats.org/drawingml/2006/table">
            <a:tbl>
              <a:tblPr firstRow="1" bandRow="1">
                <a:tableStyleId>{5C22544A-7EE6-4342-B048-85BDC9FD1C3A}</a:tableStyleId>
              </a:tblPr>
              <a:tblGrid>
                <a:gridCol w="1402917"/>
                <a:gridCol w="3194137"/>
              </a:tblGrid>
              <a:tr h="382554">
                <a:tc>
                  <a:txBody>
                    <a:bodyPr/>
                    <a:lstStyle/>
                    <a:p>
                      <a:r>
                        <a:rPr lang="en-IN" dirty="0" err="1" smtClean="0"/>
                        <a:t>Emp_id</a:t>
                      </a:r>
                      <a:r>
                        <a:rPr lang="en-IN" dirty="0" smtClean="0"/>
                        <a:t>(Ex)</a:t>
                      </a:r>
                      <a:endParaRPr lang="en-IN" dirty="0"/>
                    </a:p>
                  </a:txBody>
                  <a:tcPr/>
                </a:tc>
                <a:tc>
                  <a:txBody>
                    <a:bodyPr/>
                    <a:lstStyle/>
                    <a:p>
                      <a:r>
                        <a:rPr lang="en-IN" dirty="0" smtClean="0"/>
                        <a:t>Satisfaction</a:t>
                      </a:r>
                      <a:endParaRPr lang="en-IN" dirty="0"/>
                    </a:p>
                  </a:txBody>
                  <a:tcPr/>
                </a:tc>
              </a:tr>
              <a:tr h="382554">
                <a:tc>
                  <a:txBody>
                    <a:bodyPr/>
                    <a:lstStyle/>
                    <a:p>
                      <a:r>
                        <a:rPr lang="en-IN" dirty="0" smtClean="0"/>
                        <a:t>1</a:t>
                      </a:r>
                      <a:endParaRPr lang="en-IN" dirty="0"/>
                    </a:p>
                  </a:txBody>
                  <a:tcPr/>
                </a:tc>
                <a:tc>
                  <a:txBody>
                    <a:bodyPr/>
                    <a:lstStyle/>
                    <a:p>
                      <a:r>
                        <a:rPr lang="en-IN" dirty="0" smtClean="0"/>
                        <a:t>0.38</a:t>
                      </a:r>
                      <a:endParaRPr lang="en-IN" dirty="0"/>
                    </a:p>
                  </a:txBody>
                  <a:tcPr/>
                </a:tc>
              </a:tr>
              <a:tr h="382554">
                <a:tc>
                  <a:txBody>
                    <a:bodyPr/>
                    <a:lstStyle/>
                    <a:p>
                      <a:r>
                        <a:rPr lang="en-IN" dirty="0" smtClean="0"/>
                        <a:t>2</a:t>
                      </a:r>
                      <a:endParaRPr lang="en-IN" dirty="0"/>
                    </a:p>
                  </a:txBody>
                  <a:tcPr/>
                </a:tc>
                <a:tc>
                  <a:txBody>
                    <a:bodyPr/>
                    <a:lstStyle/>
                    <a:p>
                      <a:r>
                        <a:rPr lang="en-IN" dirty="0" smtClean="0"/>
                        <a:t>0.8</a:t>
                      </a:r>
                      <a:endParaRPr lang="en-IN" dirty="0"/>
                    </a:p>
                  </a:txBody>
                  <a:tcPr/>
                </a:tc>
              </a:tr>
              <a:tr h="382554">
                <a:tc>
                  <a:txBody>
                    <a:bodyPr/>
                    <a:lstStyle/>
                    <a:p>
                      <a:r>
                        <a:rPr lang="en-IN" dirty="0" smtClean="0"/>
                        <a:t>3</a:t>
                      </a:r>
                      <a:endParaRPr lang="en-IN" dirty="0"/>
                    </a:p>
                  </a:txBody>
                  <a:tcPr/>
                </a:tc>
                <a:tc>
                  <a:txBody>
                    <a:bodyPr/>
                    <a:lstStyle/>
                    <a:p>
                      <a:r>
                        <a:rPr lang="en-IN" dirty="0" smtClean="0"/>
                        <a:t>0.11</a:t>
                      </a:r>
                      <a:endParaRPr lang="en-IN" dirty="0"/>
                    </a:p>
                  </a:txBody>
                  <a:tcPr/>
                </a:tc>
              </a:tr>
              <a:tr h="382554">
                <a:tc>
                  <a:txBody>
                    <a:bodyPr/>
                    <a:lstStyle/>
                    <a:p>
                      <a:r>
                        <a:rPr lang="en-IN" dirty="0" smtClean="0"/>
                        <a:t>4</a:t>
                      </a:r>
                      <a:endParaRPr lang="en-IN" dirty="0"/>
                    </a:p>
                  </a:txBody>
                  <a:tcPr/>
                </a:tc>
                <a:tc>
                  <a:txBody>
                    <a:bodyPr/>
                    <a:lstStyle/>
                    <a:p>
                      <a:r>
                        <a:rPr lang="en-IN" dirty="0" smtClean="0"/>
                        <a:t>0.72</a:t>
                      </a:r>
                      <a:endParaRPr lang="en-IN" dirty="0"/>
                    </a:p>
                  </a:txBody>
                  <a:tcPr/>
                </a:tc>
              </a:tr>
            </a:tbl>
          </a:graphicData>
        </a:graphic>
      </p:graphicFrame>
      <p:sp>
        <p:nvSpPr>
          <p:cNvPr id="6" name="TextBox 5"/>
          <p:cNvSpPr txBox="1"/>
          <p:nvPr/>
        </p:nvSpPr>
        <p:spPr>
          <a:xfrm>
            <a:off x="1371600" y="4421688"/>
            <a:ext cx="9876773" cy="1200329"/>
          </a:xfrm>
          <a:prstGeom prst="rect">
            <a:avLst/>
          </a:prstGeom>
          <a:noFill/>
        </p:spPr>
        <p:txBody>
          <a:bodyPr wrap="square" rtlCol="0">
            <a:spAutoFit/>
          </a:bodyPr>
          <a:lstStyle/>
          <a:p>
            <a:r>
              <a:rPr lang="en-IN" dirty="0" smtClean="0"/>
              <a:t>From the above tables we can say that people with satisfaction of around 0.5 or above 0.5 continue to work for the company. From the second table we can see that the satisfaction level are quite low as 0.11 and 0.38. Even though the satisfaction is high there might be other parameters due to which he/she would have left the company, like the time spent in the company.</a:t>
            </a:r>
            <a:endParaRPr lang="en-IN" dirty="0"/>
          </a:p>
        </p:txBody>
      </p:sp>
    </p:spTree>
    <p:extLst>
      <p:ext uri="{BB962C8B-B14F-4D97-AF65-F5344CB8AC3E}">
        <p14:creationId xmlns:p14="http://schemas.microsoft.com/office/powerpoint/2010/main" val="911449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38619"/>
            <a:ext cx="9601200" cy="5328781"/>
          </a:xfrm>
        </p:spPr>
        <p:txBody>
          <a:bodyPr/>
          <a:lstStyle/>
          <a:p>
            <a:r>
              <a:rPr lang="en-IN" b="1" dirty="0" smtClean="0"/>
              <a:t>Last Evaluation of employees with respect to Promotions</a:t>
            </a:r>
          </a:p>
          <a:p>
            <a:pPr marL="0" indent="0">
              <a:buNone/>
            </a:pPr>
            <a:r>
              <a:rPr lang="en-IN" dirty="0" smtClean="0"/>
              <a:t>Last Evaluation is determined by the performance of an employee in that company. From the table we can see that the existing employees have somewhat average evaluation from the company and they have no promotions in the last five years.</a:t>
            </a:r>
          </a:p>
          <a:p>
            <a:pPr marL="0" indent="0">
              <a:buNone/>
            </a:pPr>
            <a:r>
              <a:rPr lang="en-IN" dirty="0" smtClean="0"/>
              <a:t>But at the other hand from table 2 even though the ex employees have better Last Evaluation compared to existing employees they do not have any promotions in last 5 years. So there might be a possibility that the employees might be unsatisfied with the company and would have left the job.</a:t>
            </a:r>
          </a:p>
          <a:p>
            <a:pPr marL="0" indent="0">
              <a:buNone/>
            </a:pPr>
            <a:endParaRPr lang="en-IN" dirty="0" smtClean="0"/>
          </a:p>
          <a:p>
            <a:pPr marL="0" indent="0">
              <a:buNone/>
            </a:pPr>
            <a:endParaRPr lang="en-IN" dirty="0" smtClean="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7351151"/>
              </p:ext>
            </p:extLst>
          </p:nvPr>
        </p:nvGraphicFramePr>
        <p:xfrm>
          <a:off x="1267912" y="3350131"/>
          <a:ext cx="5333304" cy="2103120"/>
        </p:xfrm>
        <a:graphic>
          <a:graphicData uri="http://schemas.openxmlformats.org/drawingml/2006/table">
            <a:tbl>
              <a:tblPr firstRow="1" bandRow="1">
                <a:tableStyleId>{5C22544A-7EE6-4342-B048-85BDC9FD1C3A}</a:tableStyleId>
              </a:tblPr>
              <a:tblGrid>
                <a:gridCol w="1815973"/>
                <a:gridCol w="1726109"/>
                <a:gridCol w="1791222"/>
              </a:tblGrid>
              <a:tr h="322035">
                <a:tc>
                  <a:txBody>
                    <a:bodyPr/>
                    <a:lstStyle/>
                    <a:p>
                      <a:r>
                        <a:rPr lang="en-IN" dirty="0" err="1" smtClean="0"/>
                        <a:t>Emp_id</a:t>
                      </a:r>
                      <a:r>
                        <a:rPr lang="en-IN" dirty="0" smtClean="0"/>
                        <a:t>(Current)</a:t>
                      </a:r>
                      <a:endParaRPr lang="en-IN" dirty="0"/>
                    </a:p>
                  </a:txBody>
                  <a:tcPr/>
                </a:tc>
                <a:tc>
                  <a:txBody>
                    <a:bodyPr/>
                    <a:lstStyle/>
                    <a:p>
                      <a:r>
                        <a:rPr lang="en-IN" dirty="0" err="1" smtClean="0"/>
                        <a:t>Last_Evaluation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Promotion_Last_5years</a:t>
                      </a:r>
                    </a:p>
                  </a:txBody>
                  <a:tcPr/>
                </a:tc>
              </a:tr>
              <a:tr h="322035">
                <a:tc>
                  <a:txBody>
                    <a:bodyPr/>
                    <a:lstStyle/>
                    <a:p>
                      <a:r>
                        <a:rPr lang="en-IN" dirty="0" smtClean="0"/>
                        <a:t>2001</a:t>
                      </a:r>
                      <a:endParaRPr lang="en-IN" dirty="0"/>
                    </a:p>
                  </a:txBody>
                  <a:tcPr/>
                </a:tc>
                <a:tc>
                  <a:txBody>
                    <a:bodyPr/>
                    <a:lstStyle/>
                    <a:p>
                      <a:r>
                        <a:rPr lang="en-IN" dirty="0" smtClean="0"/>
                        <a:t>0.74</a:t>
                      </a:r>
                      <a:endParaRPr lang="en-IN" dirty="0"/>
                    </a:p>
                  </a:txBody>
                  <a:tcPr/>
                </a:tc>
                <a:tc>
                  <a:txBody>
                    <a:bodyPr/>
                    <a:lstStyle/>
                    <a:p>
                      <a:r>
                        <a:rPr lang="en-IN" dirty="0" smtClean="0"/>
                        <a:t>0</a:t>
                      </a:r>
                      <a:endParaRPr lang="en-IN" dirty="0"/>
                    </a:p>
                  </a:txBody>
                  <a:tcPr/>
                </a:tc>
              </a:tr>
              <a:tr h="322035">
                <a:tc>
                  <a:txBody>
                    <a:bodyPr/>
                    <a:lstStyle/>
                    <a:p>
                      <a:r>
                        <a:rPr lang="en-IN" dirty="0" smtClean="0"/>
                        <a:t>2002</a:t>
                      </a:r>
                      <a:endParaRPr lang="en-IN" dirty="0"/>
                    </a:p>
                  </a:txBody>
                  <a:tcPr/>
                </a:tc>
                <a:tc>
                  <a:txBody>
                    <a:bodyPr/>
                    <a:lstStyle/>
                    <a:p>
                      <a:r>
                        <a:rPr lang="en-IN" dirty="0" smtClean="0"/>
                        <a:t>0.67</a:t>
                      </a:r>
                      <a:endParaRPr lang="en-IN" dirty="0"/>
                    </a:p>
                  </a:txBody>
                  <a:tcPr/>
                </a:tc>
                <a:tc>
                  <a:txBody>
                    <a:bodyPr/>
                    <a:lstStyle/>
                    <a:p>
                      <a:r>
                        <a:rPr lang="en-IN" dirty="0" smtClean="0"/>
                        <a:t>0</a:t>
                      </a:r>
                      <a:endParaRPr lang="en-IN" dirty="0"/>
                    </a:p>
                  </a:txBody>
                  <a:tcPr/>
                </a:tc>
              </a:tr>
              <a:tr h="322035">
                <a:tc>
                  <a:txBody>
                    <a:bodyPr/>
                    <a:lstStyle/>
                    <a:p>
                      <a:r>
                        <a:rPr lang="en-IN" dirty="0" smtClean="0"/>
                        <a:t>2003</a:t>
                      </a:r>
                      <a:endParaRPr lang="en-IN" dirty="0"/>
                    </a:p>
                  </a:txBody>
                  <a:tcPr/>
                </a:tc>
                <a:tc>
                  <a:txBody>
                    <a:bodyPr/>
                    <a:lstStyle/>
                    <a:p>
                      <a:r>
                        <a:rPr lang="en-IN" dirty="0" smtClean="0"/>
                        <a:t>0.69</a:t>
                      </a:r>
                      <a:endParaRPr lang="en-IN" dirty="0"/>
                    </a:p>
                  </a:txBody>
                  <a:tcPr/>
                </a:tc>
                <a:tc>
                  <a:txBody>
                    <a:bodyPr/>
                    <a:lstStyle/>
                    <a:p>
                      <a:r>
                        <a:rPr lang="en-IN" dirty="0" smtClean="0"/>
                        <a:t>0</a:t>
                      </a:r>
                      <a:endParaRPr lang="en-IN" dirty="0"/>
                    </a:p>
                  </a:txBody>
                  <a:tcPr/>
                </a:tc>
              </a:tr>
              <a:tr h="322035">
                <a:tc>
                  <a:txBody>
                    <a:bodyPr/>
                    <a:lstStyle/>
                    <a:p>
                      <a:r>
                        <a:rPr lang="en-IN" dirty="0" smtClean="0"/>
                        <a:t>2004</a:t>
                      </a:r>
                      <a:endParaRPr lang="en-IN" dirty="0"/>
                    </a:p>
                  </a:txBody>
                  <a:tcPr/>
                </a:tc>
                <a:tc>
                  <a:txBody>
                    <a:bodyPr/>
                    <a:lstStyle/>
                    <a:p>
                      <a:r>
                        <a:rPr lang="en-IN" dirty="0" smtClean="0"/>
                        <a:t>0.82</a:t>
                      </a:r>
                      <a:endParaRPr lang="en-IN" dirty="0"/>
                    </a:p>
                  </a:txBody>
                  <a:tcPr/>
                </a:tc>
                <a:tc>
                  <a:txBody>
                    <a:bodyPr/>
                    <a:lstStyle/>
                    <a:p>
                      <a:r>
                        <a:rPr lang="en-IN" dirty="0" smtClean="0"/>
                        <a:t>0</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38496406"/>
              </p:ext>
            </p:extLst>
          </p:nvPr>
        </p:nvGraphicFramePr>
        <p:xfrm>
          <a:off x="6693769" y="3289589"/>
          <a:ext cx="5333304" cy="2103120"/>
        </p:xfrm>
        <a:graphic>
          <a:graphicData uri="http://schemas.openxmlformats.org/drawingml/2006/table">
            <a:tbl>
              <a:tblPr firstRow="1" bandRow="1">
                <a:tableStyleId>{5C22544A-7EE6-4342-B048-85BDC9FD1C3A}</a:tableStyleId>
              </a:tblPr>
              <a:tblGrid>
                <a:gridCol w="1548357"/>
                <a:gridCol w="1993725"/>
                <a:gridCol w="1791222"/>
              </a:tblGrid>
              <a:tr h="322035">
                <a:tc>
                  <a:txBody>
                    <a:bodyPr/>
                    <a:lstStyle/>
                    <a:p>
                      <a:r>
                        <a:rPr lang="en-IN" dirty="0" err="1" smtClean="0"/>
                        <a:t>Emp_id</a:t>
                      </a:r>
                      <a:r>
                        <a:rPr lang="en-IN" dirty="0" smtClean="0"/>
                        <a:t>(Ex)</a:t>
                      </a:r>
                      <a:endParaRPr lang="en-IN" dirty="0"/>
                    </a:p>
                  </a:txBody>
                  <a:tcPr/>
                </a:tc>
                <a:tc>
                  <a:txBody>
                    <a:bodyPr/>
                    <a:lstStyle/>
                    <a:p>
                      <a:r>
                        <a:rPr lang="en-IN" dirty="0" err="1" smtClean="0"/>
                        <a:t>Last_Evaluation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Promotion_Last_5years</a:t>
                      </a:r>
                    </a:p>
                  </a:txBody>
                  <a:tcPr/>
                </a:tc>
              </a:tr>
              <a:tr h="322035">
                <a:tc>
                  <a:txBody>
                    <a:bodyPr/>
                    <a:lstStyle/>
                    <a:p>
                      <a:r>
                        <a:rPr lang="en-IN" dirty="0" smtClean="0"/>
                        <a:t>1</a:t>
                      </a:r>
                      <a:endParaRPr lang="en-IN" dirty="0"/>
                    </a:p>
                  </a:txBody>
                  <a:tcPr/>
                </a:tc>
                <a:tc>
                  <a:txBody>
                    <a:bodyPr/>
                    <a:lstStyle/>
                    <a:p>
                      <a:r>
                        <a:rPr lang="en-IN" dirty="0" smtClean="0"/>
                        <a:t>0.53</a:t>
                      </a:r>
                      <a:endParaRPr lang="en-IN" dirty="0"/>
                    </a:p>
                  </a:txBody>
                  <a:tcPr/>
                </a:tc>
                <a:tc>
                  <a:txBody>
                    <a:bodyPr/>
                    <a:lstStyle/>
                    <a:p>
                      <a:r>
                        <a:rPr lang="en-IN" dirty="0" smtClean="0"/>
                        <a:t>0</a:t>
                      </a:r>
                      <a:endParaRPr lang="en-IN" dirty="0"/>
                    </a:p>
                  </a:txBody>
                  <a:tcPr/>
                </a:tc>
              </a:tr>
              <a:tr h="322035">
                <a:tc>
                  <a:txBody>
                    <a:bodyPr/>
                    <a:lstStyle/>
                    <a:p>
                      <a:r>
                        <a:rPr lang="en-IN" dirty="0" smtClean="0"/>
                        <a:t>2</a:t>
                      </a:r>
                      <a:endParaRPr lang="en-IN" dirty="0"/>
                    </a:p>
                  </a:txBody>
                  <a:tcPr/>
                </a:tc>
                <a:tc>
                  <a:txBody>
                    <a:bodyPr/>
                    <a:lstStyle/>
                    <a:p>
                      <a:r>
                        <a:rPr lang="en-IN" dirty="0" smtClean="0"/>
                        <a:t>0.86</a:t>
                      </a:r>
                      <a:endParaRPr lang="en-IN" dirty="0"/>
                    </a:p>
                  </a:txBody>
                  <a:tcPr/>
                </a:tc>
                <a:tc>
                  <a:txBody>
                    <a:bodyPr/>
                    <a:lstStyle/>
                    <a:p>
                      <a:r>
                        <a:rPr lang="en-IN" dirty="0" smtClean="0"/>
                        <a:t>0</a:t>
                      </a:r>
                      <a:endParaRPr lang="en-IN" dirty="0"/>
                    </a:p>
                  </a:txBody>
                  <a:tcPr/>
                </a:tc>
              </a:tr>
              <a:tr h="322035">
                <a:tc>
                  <a:txBody>
                    <a:bodyPr/>
                    <a:lstStyle/>
                    <a:p>
                      <a:r>
                        <a:rPr lang="en-IN" dirty="0" smtClean="0"/>
                        <a:t>3</a:t>
                      </a:r>
                      <a:endParaRPr lang="en-IN" dirty="0"/>
                    </a:p>
                  </a:txBody>
                  <a:tcPr/>
                </a:tc>
                <a:tc>
                  <a:txBody>
                    <a:bodyPr/>
                    <a:lstStyle/>
                    <a:p>
                      <a:r>
                        <a:rPr lang="en-IN" dirty="0" smtClean="0"/>
                        <a:t>0.88</a:t>
                      </a:r>
                      <a:endParaRPr lang="en-IN" dirty="0"/>
                    </a:p>
                  </a:txBody>
                  <a:tcPr/>
                </a:tc>
                <a:tc>
                  <a:txBody>
                    <a:bodyPr/>
                    <a:lstStyle/>
                    <a:p>
                      <a:r>
                        <a:rPr lang="en-IN" dirty="0" smtClean="0"/>
                        <a:t>0</a:t>
                      </a:r>
                      <a:endParaRPr lang="en-IN" dirty="0"/>
                    </a:p>
                  </a:txBody>
                  <a:tcPr/>
                </a:tc>
              </a:tr>
              <a:tr h="322035">
                <a:tc>
                  <a:txBody>
                    <a:bodyPr/>
                    <a:lstStyle/>
                    <a:p>
                      <a:r>
                        <a:rPr lang="en-IN" dirty="0" smtClean="0"/>
                        <a:t>4</a:t>
                      </a:r>
                      <a:endParaRPr lang="en-IN" dirty="0"/>
                    </a:p>
                  </a:txBody>
                  <a:tcPr/>
                </a:tc>
                <a:tc>
                  <a:txBody>
                    <a:bodyPr/>
                    <a:lstStyle/>
                    <a:p>
                      <a:r>
                        <a:rPr lang="en-IN" dirty="0" smtClean="0"/>
                        <a:t>0.87</a:t>
                      </a:r>
                      <a:endParaRPr lang="en-IN" dirty="0"/>
                    </a:p>
                  </a:txBody>
                  <a:tcPr/>
                </a:tc>
                <a:tc>
                  <a:txBody>
                    <a:bodyPr/>
                    <a:lstStyle/>
                    <a:p>
                      <a:r>
                        <a:rPr lang="en-IN" dirty="0" smtClean="0"/>
                        <a:t>0</a:t>
                      </a:r>
                      <a:endParaRPr lang="en-IN" dirty="0"/>
                    </a:p>
                  </a:txBody>
                  <a:tcPr/>
                </a:tc>
              </a:tr>
            </a:tbl>
          </a:graphicData>
        </a:graphic>
      </p:graphicFrame>
    </p:spTree>
    <p:extLst>
      <p:ext uri="{BB962C8B-B14F-4D97-AF65-F5344CB8AC3E}">
        <p14:creationId xmlns:p14="http://schemas.microsoft.com/office/powerpoint/2010/main" val="2065498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2271"/>
          </a:xfrm>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r>
              <a:rPr lang="en-US" dirty="0"/>
              <a:t>A python program based on Naive Bayes Classifiers</a:t>
            </a:r>
            <a:r>
              <a:rPr lang="en-US" dirty="0" smtClean="0"/>
              <a:t>.</a:t>
            </a:r>
            <a:endParaRPr lang="en-US" dirty="0"/>
          </a:p>
          <a:p>
            <a:r>
              <a:rPr lang="en-US" dirty="0"/>
              <a:t>Naive Bayes classifiers are a collection of classification algorithms based on Bayes’ Theorem. It is not a single algorithm but a family of algorithms where all of them share a common principle, i.e. every pair of features being classified is independent of each other.</a:t>
            </a:r>
          </a:p>
          <a:p>
            <a:endParaRPr lang="en-IN" dirty="0"/>
          </a:p>
        </p:txBody>
      </p:sp>
    </p:spTree>
    <p:extLst>
      <p:ext uri="{BB962C8B-B14F-4D97-AF65-F5344CB8AC3E}">
        <p14:creationId xmlns:p14="http://schemas.microsoft.com/office/powerpoint/2010/main" val="541779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US" dirty="0"/>
              <a:t>The dataset is divided into two parts, namely, feature matrix and the response vector.</a:t>
            </a:r>
          </a:p>
          <a:p>
            <a:r>
              <a:rPr lang="en-US" dirty="0"/>
              <a:t>Feature matrix contains all the vectors(rows) of dataset in which each vector consists of the value of dependent features. In the problem statement dataset, features are ‘Satisfaction’, ‘Last Evaluation’, ‘Number of Projects’, ‘Average Monthly Hours’, ‘Time spent at Company’, ‘Work Accident’, ‘Promotion’, ‘Department’’ and ‘Salary’.</a:t>
            </a:r>
          </a:p>
          <a:p>
            <a:r>
              <a:rPr lang="en-US" dirty="0"/>
              <a:t>Response vector contains the value of class variable(prediction or output) for each row of feature matrix. In the problem statement dataset, the class variable name is ‘Whether Employee has Left’.</a:t>
            </a:r>
          </a:p>
          <a:p>
            <a:pPr marL="0" indent="0">
              <a:buNone/>
            </a:pPr>
            <a:endParaRPr lang="en-IN" dirty="0"/>
          </a:p>
        </p:txBody>
      </p:sp>
    </p:spTree>
    <p:extLst>
      <p:ext uri="{BB962C8B-B14F-4D97-AF65-F5344CB8AC3E}">
        <p14:creationId xmlns:p14="http://schemas.microsoft.com/office/powerpoint/2010/main" val="94136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Ion</Template>
  <TotalTime>293</TotalTime>
  <Words>1328</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Franklin Gothic Book</vt:lpstr>
      <vt:lpstr>Roboto</vt:lpstr>
      <vt:lpstr>Wingdings</vt:lpstr>
      <vt:lpstr>Crop</vt:lpstr>
      <vt:lpstr>DATA ANALYSIS AND VISUALIZATION Project  -PROOF OF CONCEPT</vt:lpstr>
      <vt:lpstr>EMPLOYEE ATTRITION</vt:lpstr>
      <vt:lpstr>Problem Statement</vt:lpstr>
      <vt:lpstr>Reasons for the Attrition ….</vt:lpstr>
      <vt:lpstr>PowerPoint Presentation</vt:lpstr>
      <vt:lpstr>PowerPoint Presentation</vt:lpstr>
      <vt:lpstr>PowerPoint Presentation</vt:lpstr>
      <vt:lpstr>Proposed System</vt:lpstr>
      <vt:lpstr>Methodology</vt:lpstr>
      <vt:lpstr>Methodology</vt:lpstr>
      <vt:lpstr>Methodology</vt:lpstr>
      <vt:lpstr>Methodology</vt:lpstr>
      <vt:lpstr>Methodology</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AJ Haravindan</dc:creator>
  <cp:lastModifiedBy>AJ Haravindan</cp:lastModifiedBy>
  <cp:revision>28</cp:revision>
  <dcterms:created xsi:type="dcterms:W3CDTF">2019-04-25T13:15:29Z</dcterms:created>
  <dcterms:modified xsi:type="dcterms:W3CDTF">2019-04-25T18:14:27Z</dcterms:modified>
</cp:coreProperties>
</file>