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0" r:id="rId1"/>
  </p:sldMasterIdLst>
  <p:notesMasterIdLst>
    <p:notesMasterId r:id="rId20"/>
  </p:notesMasterIdLst>
  <p:sldIdLst>
    <p:sldId id="636" r:id="rId2"/>
    <p:sldId id="464" r:id="rId3"/>
    <p:sldId id="289" r:id="rId4"/>
    <p:sldId id="290" r:id="rId5"/>
    <p:sldId id="292" r:id="rId6"/>
    <p:sldId id="637" r:id="rId7"/>
    <p:sldId id="639" r:id="rId8"/>
    <p:sldId id="640" r:id="rId9"/>
    <p:sldId id="257" r:id="rId10"/>
    <p:sldId id="434" r:id="rId11"/>
    <p:sldId id="424" r:id="rId12"/>
    <p:sldId id="630" r:id="rId13"/>
    <p:sldId id="631" r:id="rId14"/>
    <p:sldId id="632" r:id="rId15"/>
    <p:sldId id="634" r:id="rId16"/>
    <p:sldId id="633" r:id="rId17"/>
    <p:sldId id="635" r:id="rId18"/>
    <p:sldId id="63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4721"/>
  </p:normalViewPr>
  <p:slideViewPr>
    <p:cSldViewPr snapToGrid="0" snapToObjects="1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slop, Alan" userId="01eff4fa-7cb3-4d5f-91e3-dd98dc9e275e" providerId="ADAL" clId="{F45C0FA4-0C70-473E-9648-C4284CB859FD}"/>
    <pc:docChg chg="custSel modSld">
      <pc:chgData name="Heslop, Alan" userId="01eff4fa-7cb3-4d5f-91e3-dd98dc9e275e" providerId="ADAL" clId="{F45C0FA4-0C70-473E-9648-C4284CB859FD}" dt="2022-01-31T15:48:36.101" v="6" actId="20577"/>
      <pc:docMkLst>
        <pc:docMk/>
      </pc:docMkLst>
      <pc:sldChg chg="modSp mod">
        <pc:chgData name="Heslop, Alan" userId="01eff4fa-7cb3-4d5f-91e3-dd98dc9e275e" providerId="ADAL" clId="{F45C0FA4-0C70-473E-9648-C4284CB859FD}" dt="2022-01-31T15:48:36.101" v="6" actId="20577"/>
        <pc:sldMkLst>
          <pc:docMk/>
          <pc:sldMk cId="2144684611" sldId="639"/>
        </pc:sldMkLst>
        <pc:spChg chg="mod">
          <ac:chgData name="Heslop, Alan" userId="01eff4fa-7cb3-4d5f-91e3-dd98dc9e275e" providerId="ADAL" clId="{F45C0FA4-0C70-473E-9648-C4284CB859FD}" dt="2022-01-31T15:48:36.101" v="6" actId="20577"/>
          <ac:spMkLst>
            <pc:docMk/>
            <pc:sldMk cId="2144684611" sldId="639"/>
            <ac:spMk id="3" creationId="{3DEECBB9-18DA-4141-8CAC-FEC019DE0A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CFC29-1524-3E42-8204-B1106BC485E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110C6-1943-DF49-BC04-A539DAFA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8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C4CFB0D-EC0B-434A-BCF7-9DBEF21A9C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D08E140-9212-A649-A637-A6CF51DAFADA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BB0D5FE-A39C-B640-A934-0FAEC64655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3B9D2FC-BC32-C448-8EBC-7337039EA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642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58ED5020-EAB3-6E40-8A37-5A76170DFB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44104F4-D2B5-BD4A-AF56-38E99AF15DD5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2B1EEA1-1497-3A4E-9C70-F5280B7D9F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A083E9D-365E-0B4C-A785-59119294B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163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8FDA94CB-FED8-2947-8444-414482171D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4113C7D9-C7DD-B14A-B644-650142A1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318F27B8-D75F-5241-A039-80633E9A9C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ACA706-ACB5-064A-AA3C-35844E26FDC4}" type="slidenum">
              <a:rPr lang="en-GB" altLang="en-US" smtClean="0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116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9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741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55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387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27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32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0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8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3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65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18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8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8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74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8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4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hyperlink" Target="https://towardsdatascience.com/12-cool-data-science-projects-ideas-for-beginners-and-experts-fc75b5498e0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u.edu/ethics/focus-areas/internet-ethics/cases/" TargetMode="External"/><Relationship Id="rId4" Type="http://schemas.openxmlformats.org/officeDocument/2006/relationships/hyperlink" Target="https://datasociety.net/library/data-ethics-case-studie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ethicsinitiative.org/digital-ethics-case-studies/" TargetMode="External"/><Relationship Id="rId2" Type="http://schemas.openxmlformats.org/officeDocument/2006/relationships/hyperlink" Target="https://www.simplilearn.com/final-year-computer-science-project-ideas-artic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centure.com/gb-en/insights/technology/technology-trends-2021" TargetMode="External"/><Relationship Id="rId4" Type="http://schemas.openxmlformats.org/officeDocument/2006/relationships/hyperlink" Target="https://www.kaggle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D1B2-05A9-5446-B9B7-B1C47652A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/>
          <a:lstStyle/>
          <a:p>
            <a:r>
              <a:rPr lang="en-US" dirty="0"/>
              <a:t>Starting The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51D1EB-2045-D142-AD2F-905497CD5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5149-55D4-CF46-AC45-5B37651F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Project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4AF23-AA95-E443-8286-BB378ED06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GB" dirty="0"/>
              <a:t>Brilliant opportunity to focus on something of interest to you</a:t>
            </a:r>
          </a:p>
          <a:p>
            <a:r>
              <a:rPr lang="en-GB" dirty="0"/>
              <a:t>Allows you an opportunity to showcase and further develop your knowledge and skills</a:t>
            </a:r>
          </a:p>
          <a:p>
            <a:r>
              <a:rPr lang="en-GB" dirty="0"/>
              <a:t>Allows you to integrate research and practice with the project tailored to you</a:t>
            </a:r>
          </a:p>
          <a:p>
            <a:r>
              <a:rPr lang="en-US" dirty="0"/>
              <a:t>Provides good examples of your work and activities</a:t>
            </a:r>
          </a:p>
          <a:p>
            <a:r>
              <a:rPr lang="en-GB" dirty="0"/>
              <a:t>Useful input for interviews and CVs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7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936F-EAD4-6148-8275-BD6FFABF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Selecting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F4A7-92E5-2C4F-8283-B74728BF9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Already have a project idea and sponsor / client?</a:t>
            </a:r>
          </a:p>
          <a:p>
            <a:pPr lvl="1"/>
            <a:r>
              <a:rPr lang="en-US" dirty="0"/>
              <a:t>Complete the project proposal form and submit</a:t>
            </a:r>
          </a:p>
          <a:p>
            <a:r>
              <a:rPr lang="en-US" dirty="0"/>
              <a:t>Have a project idea but no sponsor?</a:t>
            </a:r>
          </a:p>
          <a:p>
            <a:pPr lvl="1"/>
            <a:r>
              <a:rPr lang="en-US" dirty="0"/>
              <a:t>Review the staff profiles of the teaching team and get in touch to discuss your idea</a:t>
            </a:r>
          </a:p>
          <a:p>
            <a:r>
              <a:rPr lang="en-US" dirty="0"/>
              <a:t>No project idea or sponsor</a:t>
            </a:r>
          </a:p>
          <a:p>
            <a:pPr lvl="1"/>
            <a:r>
              <a:rPr lang="en-US" dirty="0"/>
              <a:t>Look at the Project Opportunities</a:t>
            </a:r>
          </a:p>
          <a:p>
            <a:pPr lvl="2"/>
            <a:r>
              <a:rPr lang="en-US" dirty="0"/>
              <a:t>Many proposals provide several project ideas / start-points</a:t>
            </a:r>
          </a:p>
          <a:p>
            <a:pPr lvl="2"/>
            <a:r>
              <a:rPr lang="en-US" dirty="0"/>
              <a:t>If you are interested contact the client / sponsor as soon as possible</a:t>
            </a:r>
          </a:p>
          <a:p>
            <a:pPr lvl="1"/>
            <a:r>
              <a:rPr lang="en-US" dirty="0"/>
              <a:t>Find inspiration from project idea sites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8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6390-A96B-8643-B360-E3033E54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– Data Science &amp; 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71C4-B697-BC42-948C-F8322E7E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Science:</a:t>
            </a:r>
          </a:p>
          <a:p>
            <a:pPr lvl="1"/>
            <a:r>
              <a:rPr lang="en-GB" dirty="0">
                <a:hlinkClick r:id="rId2"/>
              </a:rPr>
              <a:t>https://towardsdatascience.com/12-cool-data-science-projects-ideas-for-beginners-and-experts-fc75b5498e03</a:t>
            </a:r>
            <a:endParaRPr lang="en-GB" dirty="0"/>
          </a:p>
          <a:p>
            <a:pPr lvl="1"/>
            <a:r>
              <a:rPr lang="en-GB" dirty="0"/>
              <a:t>Kaggle - </a:t>
            </a:r>
            <a:r>
              <a:rPr lang="en-GB" dirty="0">
                <a:hlinkClick r:id="rId3"/>
              </a:rPr>
              <a:t>https://www.kaggle.com</a:t>
            </a:r>
            <a:endParaRPr lang="en-GB" dirty="0"/>
          </a:p>
          <a:p>
            <a:pPr lvl="1"/>
            <a:r>
              <a:rPr lang="en-GB" dirty="0"/>
              <a:t>Ethics - </a:t>
            </a:r>
            <a:r>
              <a:rPr lang="en-GB" u="sng" dirty="0">
                <a:hlinkClick r:id="rId4" tooltip="https://datasociety.net/library/data-ethics-case-studies/"/>
              </a:rPr>
              <a:t>https://datasociety.net/library/data-ethics-case-studies/</a:t>
            </a:r>
            <a:endParaRPr lang="en-GB" u="sng" dirty="0"/>
          </a:p>
          <a:p>
            <a:r>
              <a:rPr lang="en-GB" dirty="0"/>
              <a:t>Cybersecurity: </a:t>
            </a:r>
          </a:p>
          <a:p>
            <a:pPr lvl="1"/>
            <a:r>
              <a:rPr lang="en-US" dirty="0"/>
              <a:t>Wide range of project ideas: https://</a:t>
            </a:r>
            <a:r>
              <a:rPr lang="en-US" dirty="0" err="1"/>
              <a:t>nevonprojects.com</a:t>
            </a:r>
            <a:r>
              <a:rPr lang="en-US" dirty="0"/>
              <a:t>/information-security-projects/</a:t>
            </a:r>
          </a:p>
          <a:p>
            <a:pPr lvl="1"/>
            <a:r>
              <a:rPr lang="en-GB" dirty="0">
                <a:hlinkClick r:id="rId5" tooltip="https://www.scu.edu/ethics/focus-areas/internet-ethics/cas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Ethics - </a:t>
            </a:r>
            <a:r>
              <a:rPr lang="en-GB" dirty="0">
                <a:hlinkClick r:id="rId5" tooltip="https://www.scu.edu/ethics/focus-areas/internet-ethics/cases/"/>
              </a:rPr>
              <a:t>Cybersecurity/BTM: https://www.scu.edu/ethics/focus-areas/internet-ethics/cases/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6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4792-4C90-3F46-B5C6-CC0930D0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– Computing &amp; BTM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920A-AC6C-CB4D-B4D4-7798F969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</a:t>
            </a:r>
          </a:p>
          <a:p>
            <a:pPr lvl="1"/>
            <a:r>
              <a:rPr lang="en-US" dirty="0"/>
              <a:t>Range of ideas at: </a:t>
            </a:r>
            <a:r>
              <a:rPr lang="en-US" dirty="0">
                <a:hlinkClick r:id="rId2"/>
              </a:rPr>
              <a:t>https://www.simplilearn.com/final-year-computer-science-project-ideas-article</a:t>
            </a:r>
            <a:endParaRPr lang="en-US" dirty="0"/>
          </a:p>
          <a:p>
            <a:pPr lvl="1"/>
            <a:r>
              <a:rPr lang="en-GB" dirty="0">
                <a:hlinkClick r:id="rId3" tooltip="https://mediaethicsinitiative.org/digital-ethics-case-studies/"/>
              </a:rPr>
              <a:t>Computing ethics: https://mediaethicsinitiative.org/digital-ethics-case-studies/</a:t>
            </a:r>
            <a:endParaRPr lang="en-GB" dirty="0"/>
          </a:p>
          <a:p>
            <a:r>
              <a:rPr lang="en-GB" dirty="0"/>
              <a:t>Business Technology Management</a:t>
            </a:r>
          </a:p>
          <a:p>
            <a:pPr lvl="1"/>
            <a:r>
              <a:rPr lang="en-GB" dirty="0"/>
              <a:t>Kaggle - </a:t>
            </a:r>
            <a:r>
              <a:rPr lang="en-GB" dirty="0">
                <a:hlinkClick r:id="rId4"/>
              </a:rPr>
              <a:t>https://www.kaggle.com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Ideas - https://www.accenture.com/gb-en/insights/technology/technology-trends-2021</a:t>
            </a:r>
            <a:endParaRPr lang="en-GB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www.gartner.com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/information-technology/trends/2021-top-strategic-technology-trends-gb-pd.html</a:t>
            </a:r>
          </a:p>
        </p:txBody>
      </p:sp>
    </p:spTree>
    <p:extLst>
      <p:ext uri="{BB962C8B-B14F-4D97-AF65-F5344CB8AC3E}">
        <p14:creationId xmlns:p14="http://schemas.microsoft.com/office/powerpoint/2010/main" val="330580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D9EC-4FCD-DA45-A7DB-0CCD28CA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Opportunities 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74AB-8604-AF41-AE5B-C9D5D560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Interests of Staff</a:t>
            </a:r>
          </a:p>
          <a:p>
            <a:pPr lvl="1"/>
            <a:r>
              <a:rPr lang="en-US" dirty="0"/>
              <a:t>Agents in Minecraft</a:t>
            </a:r>
          </a:p>
          <a:p>
            <a:pPr lvl="1"/>
            <a:r>
              <a:rPr lang="en-US" dirty="0"/>
              <a:t>Interactive Toys</a:t>
            </a:r>
          </a:p>
          <a:p>
            <a:pPr lvl="1"/>
            <a:r>
              <a:rPr lang="en-US" dirty="0"/>
              <a:t>Digital Peacekeeping</a:t>
            </a:r>
          </a:p>
          <a:p>
            <a:pPr lvl="1"/>
            <a:r>
              <a:rPr lang="en-US" dirty="0"/>
              <a:t>Magnetic Fingerprinting</a:t>
            </a:r>
          </a:p>
          <a:p>
            <a:pPr lvl="1"/>
            <a:r>
              <a:rPr lang="en-US" dirty="0"/>
              <a:t>Medical dataset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B5D7-25A2-CD4B-842B-81218275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15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9FF1-5D54-014C-9C33-FE63A450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have a project idea? </a:t>
            </a:r>
          </a:p>
          <a:p>
            <a:pPr lvl="1"/>
            <a:r>
              <a:rPr lang="en-US" dirty="0"/>
              <a:t>Complete Activity 1 and come back ready to briefly outline your project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 project idea</a:t>
            </a:r>
          </a:p>
          <a:p>
            <a:pPr lvl="1"/>
            <a:r>
              <a:rPr lang="en-US" dirty="0"/>
              <a:t>Look at the Project Opportunities</a:t>
            </a:r>
          </a:p>
          <a:p>
            <a:pPr lvl="2"/>
            <a:r>
              <a:rPr lang="en-US" dirty="0"/>
              <a:t>Many proposals provide several project ideas / start-points</a:t>
            </a:r>
          </a:p>
          <a:p>
            <a:pPr lvl="1"/>
            <a:r>
              <a:rPr lang="en-US" dirty="0"/>
              <a:t>Look at the projects linked from these slides</a:t>
            </a:r>
          </a:p>
          <a:p>
            <a:pPr lvl="1"/>
            <a:r>
              <a:rPr lang="en-US" dirty="0"/>
              <a:t>Come back in 15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0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D695-0493-5641-A156-FD363CE6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F5CD-C2D4-9347-889E-C4853DD53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main aim of your project?</a:t>
            </a:r>
          </a:p>
          <a:p>
            <a:endParaRPr lang="en-US" dirty="0"/>
          </a:p>
          <a:p>
            <a:r>
              <a:rPr lang="en-US" dirty="0"/>
              <a:t>What is the research going to be about?</a:t>
            </a:r>
          </a:p>
          <a:p>
            <a:endParaRPr lang="en-US" dirty="0"/>
          </a:p>
          <a:p>
            <a:r>
              <a:rPr lang="en-US" dirty="0"/>
              <a:t>What is the outcome of your practical element?</a:t>
            </a:r>
          </a:p>
          <a:p>
            <a:endParaRPr lang="en-US" dirty="0"/>
          </a:p>
          <a:p>
            <a:r>
              <a:rPr lang="en-US" dirty="0"/>
              <a:t>What skills &amp; knowledge are you going to develop and showcase?</a:t>
            </a:r>
          </a:p>
          <a:p>
            <a:endParaRPr lang="en-US" dirty="0"/>
          </a:p>
          <a:p>
            <a:r>
              <a:rPr lang="en-US" dirty="0"/>
              <a:t>Who is your client / sponsor?</a:t>
            </a:r>
          </a:p>
        </p:txBody>
      </p:sp>
    </p:spTree>
    <p:extLst>
      <p:ext uri="{BB962C8B-B14F-4D97-AF65-F5344CB8AC3E}">
        <p14:creationId xmlns:p14="http://schemas.microsoft.com/office/powerpoint/2010/main" val="242795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3CBE-2766-7D4F-93EC-E33F0DEE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Presentations of Project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922A-4407-4A43-B67F-CE222639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AE6F-4A4F-014E-B94F-2ABA6FD1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49C0-32C1-9E40-A915-E2F56768F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Aims &amp; Objectives</a:t>
            </a:r>
          </a:p>
          <a:p>
            <a:pPr lvl="1"/>
            <a:r>
              <a:rPr lang="en-US" dirty="0"/>
              <a:t>What the overall aim is and the objectives that will allow you to </a:t>
            </a:r>
            <a:r>
              <a:rPr lang="en-US" dirty="0" err="1"/>
              <a:t>achive</a:t>
            </a:r>
            <a:r>
              <a:rPr lang="en-US" dirty="0"/>
              <a:t> </a:t>
            </a:r>
          </a:p>
          <a:p>
            <a:r>
              <a:rPr lang="en-US" dirty="0"/>
              <a:t>Research</a:t>
            </a:r>
          </a:p>
          <a:p>
            <a:pPr lvl="1"/>
            <a:r>
              <a:rPr lang="en-GB" dirty="0"/>
              <a:t>What is it you are going to research – what is the question and why do you want to know the answer</a:t>
            </a:r>
          </a:p>
          <a:p>
            <a:pPr lvl="1"/>
            <a:r>
              <a:rPr lang="en-GB" dirty="0"/>
              <a:t>What are you reviewing literature for – what is it you want to find out… </a:t>
            </a:r>
          </a:p>
          <a:p>
            <a:r>
              <a:rPr lang="en-US" dirty="0"/>
              <a:t>Practical Element</a:t>
            </a:r>
          </a:p>
          <a:p>
            <a:pPr lvl="1"/>
            <a:r>
              <a:rPr lang="en-GB" dirty="0"/>
              <a:t>What is the main practical element you intend to create </a:t>
            </a:r>
          </a:p>
          <a:p>
            <a:pPr lvl="1"/>
            <a:r>
              <a:rPr lang="en-GB" dirty="0"/>
              <a:t>How will you do that… what methods will you use, what techniques, what tools?</a:t>
            </a:r>
          </a:p>
          <a:p>
            <a:r>
              <a:rPr lang="en-GB" dirty="0"/>
              <a:t>Relevance and Development</a:t>
            </a:r>
          </a:p>
          <a:p>
            <a:pPr lvl="1"/>
            <a:r>
              <a:rPr lang="en-GB" dirty="0"/>
              <a:t>Why is the project relevant to your course?</a:t>
            </a:r>
          </a:p>
          <a:p>
            <a:pPr lvl="1"/>
            <a:r>
              <a:rPr lang="en-GB" dirty="0"/>
              <a:t>How will you use the project to develop advanced skills and extend your knowledge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17F1-4DE8-F947-B5BF-C4D6341A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1D00B-27CF-1145-8B20-887B02528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come from colleagues or contacts with a problem that you could solve with a practical outcome </a:t>
            </a:r>
          </a:p>
          <a:p>
            <a:r>
              <a:rPr lang="en-US" dirty="0"/>
              <a:t>Could be chosen to let you you apply and/or develop advanced knowledge / skills</a:t>
            </a:r>
          </a:p>
          <a:p>
            <a:r>
              <a:rPr lang="en-US" dirty="0"/>
              <a:t>Could explore a practical or research idea that interests you</a:t>
            </a:r>
          </a:p>
          <a:p>
            <a:r>
              <a:rPr lang="en-US" dirty="0"/>
              <a:t>Project opportunities available on canvas</a:t>
            </a:r>
          </a:p>
          <a:p>
            <a:r>
              <a:rPr lang="en-US" b="1" dirty="0"/>
              <a:t>Project proposal </a:t>
            </a:r>
            <a:r>
              <a:rPr lang="en-US" dirty="0"/>
              <a:t>enables you to clarify and document your project ideas for formative feedback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0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6961635-562E-9A4B-B678-B852631B8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– big Picture</a:t>
            </a:r>
            <a:br>
              <a:rPr lang="en-GB" dirty="0"/>
            </a:br>
            <a:endParaRPr lang="en-GB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3E7106D-1059-B144-AB15-E2A4AACE7E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The project must be</a:t>
            </a:r>
          </a:p>
          <a:p>
            <a:pPr lvl="1"/>
            <a:r>
              <a:rPr lang="en-GB" altLang="en-US" dirty="0"/>
              <a:t>Of an appropriate standard to warrant the M.Sc.</a:t>
            </a:r>
          </a:p>
          <a:p>
            <a:pPr lvl="1"/>
            <a:r>
              <a:rPr lang="en-GB" altLang="en-US" dirty="0"/>
              <a:t>Relevant to the MSc course being taken </a:t>
            </a:r>
          </a:p>
          <a:p>
            <a:pPr marL="0" indent="0">
              <a:buNone/>
            </a:pPr>
            <a:r>
              <a:rPr lang="en-GB" altLang="en-US" dirty="0"/>
              <a:t>AND</a:t>
            </a:r>
          </a:p>
          <a:p>
            <a:pPr lvl="1"/>
            <a:r>
              <a:rPr lang="en-GB" altLang="en-US" dirty="0"/>
              <a:t>of a suitable size for it to be completed in the timescale specified (600 hours over 15 weeks)</a:t>
            </a:r>
          </a:p>
          <a:p>
            <a:r>
              <a:rPr lang="en-GB" altLang="en-US" dirty="0"/>
              <a:t>Projects must have an identified client or sponsor</a:t>
            </a:r>
          </a:p>
        </p:txBody>
      </p:sp>
    </p:spTree>
    <p:extLst>
      <p:ext uri="{BB962C8B-B14F-4D97-AF65-F5344CB8AC3E}">
        <p14:creationId xmlns:p14="http://schemas.microsoft.com/office/powerpoint/2010/main" val="320465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AE59F67-2E69-4044-91BA-4ED731A54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REQUIRED Project Parameters</a:t>
            </a:r>
            <a:br>
              <a:rPr lang="en-GB" dirty="0"/>
            </a:br>
            <a:endParaRPr lang="en-GB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B5646EE-D664-C540-B1FC-FC73334AE0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altLang="en-US" dirty="0"/>
              <a:t>600 hours of work in total - of which 300 hours is practical work</a:t>
            </a:r>
          </a:p>
          <a:p>
            <a:r>
              <a:rPr lang="en-GB" altLang="en-US" dirty="0"/>
              <a:t>Individual - even if part of a larger project each student’s contribution must be coherent, discrete and well-defined </a:t>
            </a:r>
          </a:p>
          <a:p>
            <a:r>
              <a:rPr lang="en-GB" altLang="en-US" dirty="0"/>
              <a:t>Require clearly defined, needed deliverable for the client or sponsor</a:t>
            </a:r>
          </a:p>
          <a:p>
            <a:r>
              <a:rPr lang="en-GB" dirty="0"/>
              <a:t>Provides sufficient scope for the student to </a:t>
            </a:r>
          </a:p>
          <a:p>
            <a:pPr lvl="1"/>
            <a:r>
              <a:rPr lang="en-GB" dirty="0"/>
              <a:t>Conduct a critical review of current, and relevant, literature in a specified research area</a:t>
            </a:r>
          </a:p>
          <a:p>
            <a:pPr lvl="1"/>
            <a:r>
              <a:rPr lang="en-GB" dirty="0"/>
              <a:t>Apply this literature to the practical aspect of the project in a defined manner</a:t>
            </a:r>
          </a:p>
          <a:p>
            <a:pPr lvl="1"/>
            <a:r>
              <a:rPr lang="en-GB" dirty="0"/>
              <a:t>Create a </a:t>
            </a:r>
            <a:r>
              <a:rPr lang="en-GB" altLang="en-US" dirty="0"/>
              <a:t>clearly defined, needed deliverable for the client or sponsor</a:t>
            </a:r>
          </a:p>
          <a:p>
            <a:pPr lvl="1"/>
            <a:r>
              <a:rPr lang="en-GB" dirty="0"/>
              <a:t>Evaluate the project, including the practical outcomes with the client or sponsor</a:t>
            </a:r>
          </a:p>
          <a:p>
            <a:pPr lvl="1"/>
            <a:r>
              <a:rPr lang="en-GB" altLang="en-US" dirty="0"/>
              <a:t>Formulate and answer a research question clearly linked to the practical element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0682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5EA164C-3703-FB4F-A505-25C53A98C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Clients &amp; Sponsors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722CBE5-25E8-9847-B6B8-E122F347FE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altLang="en-US" dirty="0"/>
              <a:t>Client = external to University; Sponsor = academic member of staff</a:t>
            </a:r>
          </a:p>
          <a:p>
            <a:r>
              <a:rPr lang="en-GB" altLang="en-US" dirty="0"/>
              <a:t>Project opportunities with identified clients / sponsors on Canvas</a:t>
            </a:r>
          </a:p>
          <a:p>
            <a:r>
              <a:rPr lang="en-GB" altLang="en-US" b="1" dirty="0"/>
              <a:t>Practical outcome </a:t>
            </a:r>
            <a:r>
              <a:rPr lang="en-GB" altLang="en-US" dirty="0"/>
              <a:t>is something, they want,  has worth to them and can be completed within 300 hours of work.</a:t>
            </a:r>
          </a:p>
          <a:p>
            <a:r>
              <a:rPr lang="en-GB" altLang="en-US" dirty="0"/>
              <a:t>Submit a </a:t>
            </a:r>
            <a:r>
              <a:rPr lang="en-GB" altLang="en-US" b="1" dirty="0"/>
              <a:t>letter of support </a:t>
            </a:r>
            <a:r>
              <a:rPr lang="en-GB" altLang="en-US" dirty="0"/>
              <a:t>from your client or sponsor as part of the appendices for your </a:t>
            </a:r>
            <a:r>
              <a:rPr lang="en-GB" altLang="en-US" b="1" dirty="0"/>
              <a:t>Project Proposal and Planning Review Submission</a:t>
            </a:r>
            <a:endParaRPr lang="en-GB" altLang="en-US" dirty="0"/>
          </a:p>
          <a:p>
            <a:r>
              <a:rPr lang="en-GB" altLang="en-US" dirty="0"/>
              <a:t>You should engage at least 4 times with your client / sponsor during your project and </a:t>
            </a:r>
            <a:r>
              <a:rPr lang="en-GB" altLang="en-US" b="1" dirty="0"/>
              <a:t>evidence</a:t>
            </a:r>
            <a:r>
              <a:rPr lang="en-GB" altLang="en-US" dirty="0"/>
              <a:t> of this must be submitted in </a:t>
            </a:r>
            <a:r>
              <a:rPr lang="en-GB" altLang="en-US" b="1" dirty="0"/>
              <a:t>Assignment 3</a:t>
            </a:r>
          </a:p>
          <a:p>
            <a:pPr lvl="1"/>
            <a:r>
              <a:rPr lang="en-GB" altLang="en-US" dirty="0"/>
              <a:t>Consultation and negotiation - aim, objectives &amp; procedures for the practical work</a:t>
            </a:r>
          </a:p>
          <a:p>
            <a:pPr lvl="1"/>
            <a:r>
              <a:rPr lang="en-GB" altLang="en-US" dirty="0"/>
              <a:t>Input and feedback – during deliverable design and development</a:t>
            </a:r>
          </a:p>
          <a:p>
            <a:pPr lvl="1"/>
            <a:r>
              <a:rPr lang="en-GB" altLang="en-US" dirty="0"/>
              <a:t>Evaluation – of the practical deliverable and the project</a:t>
            </a:r>
          </a:p>
        </p:txBody>
      </p:sp>
    </p:spTree>
    <p:extLst>
      <p:ext uri="{BB962C8B-B14F-4D97-AF65-F5344CB8AC3E}">
        <p14:creationId xmlns:p14="http://schemas.microsoft.com/office/powerpoint/2010/main" val="271698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6180-B84E-B84B-85D4-BAC2D87B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0FD8-4356-1540-A379-E76B7566B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meet weekly with your supervisor once they are allocated</a:t>
            </a:r>
          </a:p>
          <a:p>
            <a:r>
              <a:rPr lang="en-US" dirty="0"/>
              <a:t>Supervisors provide knowledge and guidance – it is your responsibility to engage with them, arrange and document meetings, etc.</a:t>
            </a:r>
          </a:p>
          <a:p>
            <a:r>
              <a:rPr lang="en-US" dirty="0"/>
              <a:t>You will be allocated a supervisor once your project proposal has been submitted and signed off by the Module Leader</a:t>
            </a:r>
          </a:p>
          <a:p>
            <a:r>
              <a:rPr lang="en-US" dirty="0"/>
              <a:t>You will be allocated a supervisor on or before 14</a:t>
            </a:r>
            <a:r>
              <a:rPr lang="en-US" baseline="30000" dirty="0"/>
              <a:t>th</a:t>
            </a:r>
            <a:r>
              <a:rPr lang="en-US" dirty="0"/>
              <a:t> June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9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C6F7-653D-EC43-8F45-FAD8B54C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Project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CBB9-18DA-4141-8CAC-FEC019DE0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sure at all…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r>
              <a:rPr lang="en-US" dirty="0"/>
              <a:t>Do you already have:</a:t>
            </a:r>
          </a:p>
          <a:p>
            <a:pPr lvl="1"/>
            <a:r>
              <a:rPr lang="en-US" dirty="0"/>
              <a:t>Working Title</a:t>
            </a:r>
          </a:p>
          <a:p>
            <a:pPr lvl="1"/>
            <a:r>
              <a:rPr lang="en-US" dirty="0"/>
              <a:t>Sponsor / Client engaged</a:t>
            </a:r>
          </a:p>
          <a:p>
            <a:pPr lvl="1"/>
            <a:r>
              <a:rPr lang="en-US" dirty="0"/>
              <a:t>Research Topic</a:t>
            </a:r>
          </a:p>
          <a:p>
            <a:pPr lvl="1"/>
            <a:r>
              <a:rPr lang="en-US" dirty="0"/>
              <a:t>Research Question</a:t>
            </a:r>
          </a:p>
          <a:p>
            <a:pPr lvl="1"/>
            <a:r>
              <a:rPr lang="en-US" dirty="0"/>
              <a:t>Practical activity</a:t>
            </a:r>
          </a:p>
          <a:p>
            <a:pPr lvl="1"/>
            <a:r>
              <a:rPr lang="en-US" dirty="0"/>
              <a:t>Practical outcome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8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AE2D-F497-0442-8F61-5796AF9D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F970-7356-2745-BF7D-A0A48987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proposals via Canvas</a:t>
            </a:r>
          </a:p>
          <a:p>
            <a:r>
              <a:rPr lang="en-US" dirty="0"/>
              <a:t>Proposal due in on 11</a:t>
            </a:r>
            <a:r>
              <a:rPr lang="en-US" baseline="30000" dirty="0"/>
              <a:t>th</a:t>
            </a:r>
            <a:r>
              <a:rPr lang="en-US" dirty="0"/>
              <a:t> June 2021</a:t>
            </a:r>
          </a:p>
          <a:p>
            <a:pPr lvl="1"/>
            <a:r>
              <a:rPr lang="en-US" dirty="0"/>
              <a:t>Can be submitted earlier</a:t>
            </a:r>
          </a:p>
          <a:p>
            <a:r>
              <a:rPr lang="en-US" dirty="0"/>
              <a:t>Once you submit via Canvas – link is open and the proposal is SIGNED OFF you will be allocated a supervisor</a:t>
            </a:r>
          </a:p>
          <a:p>
            <a:r>
              <a:rPr lang="en-US" dirty="0"/>
              <a:t>All students will be allocated a supervisor on/before 14</a:t>
            </a:r>
            <a:r>
              <a:rPr lang="en-US" baseline="30000" dirty="0"/>
              <a:t>th</a:t>
            </a:r>
            <a:r>
              <a:rPr lang="en-US" dirty="0"/>
              <a:t> June</a:t>
            </a:r>
          </a:p>
          <a:p>
            <a:r>
              <a:rPr lang="en-US" dirty="0"/>
              <a:t>Proposal informs the supervisor what your project is about and who you are</a:t>
            </a:r>
          </a:p>
        </p:txBody>
      </p:sp>
    </p:spTree>
    <p:extLst>
      <p:ext uri="{BB962C8B-B14F-4D97-AF65-F5344CB8AC3E}">
        <p14:creationId xmlns:p14="http://schemas.microsoft.com/office/powerpoint/2010/main" val="80564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D1B2-05A9-5446-B9B7-B1C47652A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Your Project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83C39-EAF1-BC48-B47B-8EE591864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224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{C823A814-7A91-524E-8FE4-5AE6D826ABE1}tf10001069</Template>
  <TotalTime>1775</TotalTime>
  <Words>1055</Words>
  <Application>Microsoft Office PowerPoint</Application>
  <PresentationFormat>Widescreen</PresentationFormat>
  <Paragraphs>131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3</vt:lpstr>
      <vt:lpstr>Wisp</vt:lpstr>
      <vt:lpstr>Starting The Project</vt:lpstr>
      <vt:lpstr>Projects</vt:lpstr>
      <vt:lpstr>Project – big Picture </vt:lpstr>
      <vt:lpstr>REQUIRED Project Parameters </vt:lpstr>
      <vt:lpstr>Clients &amp; Sponsors</vt:lpstr>
      <vt:lpstr>Supervisors</vt:lpstr>
      <vt:lpstr>What is your Project About?</vt:lpstr>
      <vt:lpstr>Timeline</vt:lpstr>
      <vt:lpstr>Developing Your Project Ideas</vt:lpstr>
      <vt:lpstr>Project Module</vt:lpstr>
      <vt:lpstr>Selecting a project</vt:lpstr>
      <vt:lpstr>Ideas – Data Science &amp; Cybersecurity</vt:lpstr>
      <vt:lpstr>Ideas – Computing &amp; BTM</vt:lpstr>
      <vt:lpstr>Project Opportunities on Canvas</vt:lpstr>
      <vt:lpstr>Next 15 minutes</vt:lpstr>
      <vt:lpstr>Activity</vt:lpstr>
      <vt:lpstr>Student Presentations of Project Ideas</vt:lpstr>
      <vt:lpstr>Project Proposal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the Project Proposal</dc:title>
  <dc:creator>Microsoft Office User</dc:creator>
  <cp:lastModifiedBy>Heslop, Alan</cp:lastModifiedBy>
  <cp:revision>55</cp:revision>
  <dcterms:created xsi:type="dcterms:W3CDTF">2019-06-01T12:58:24Z</dcterms:created>
  <dcterms:modified xsi:type="dcterms:W3CDTF">2022-01-31T15:48:43Z</dcterms:modified>
</cp:coreProperties>
</file>