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4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pro-football-referen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AA73C7-72FA-4DA3-8E84-A85BCDD5F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21703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C8496-4425-4C55-928E-89C0809A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Old AJ’s Snow Prediction Almanac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8E9A1-FBEF-4CAC-83E7-FD1DA92E5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University of Denver Data Analytics and Visualization Bootcamp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Project 1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AJ Hibshman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3D831-259A-4E68-87DE-C273D9E3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8CF2-E158-44E9-88F6-5D672776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83010"/>
          </a:xfrm>
        </p:spPr>
        <p:txBody>
          <a:bodyPr/>
          <a:lstStyle/>
          <a:p>
            <a:r>
              <a:rPr lang="en-US"/>
              <a:t>August  Precipitation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687626-D25F-4272-8C34-340205A7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2272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824A99-4236-42E5-9DCC-6EBCBB44C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382271"/>
            <a:ext cx="5485714" cy="365714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0535EA5-6916-444F-89F8-795378AF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86" y="6309360"/>
            <a:ext cx="7248525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August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Total Season SWE is -0.04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78C5E30-1F1A-4D91-9197-56FCD39E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613" y="6309359"/>
            <a:ext cx="5995387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August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Early Season SWE is -0.06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4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FBA-1C55-49A0-AD34-4EEE57F3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 Precipitation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6DA23-2AA6-4822-BDE5-199AD5B9A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420372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93D580-8CB4-4E45-8D94-FFD21B8F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371"/>
            <a:ext cx="5485714" cy="365714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F19842A-14A4-484F-BEDA-9BF5558EF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43" y="6217027"/>
            <a:ext cx="60960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September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SWE is 0.01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61CF7F-D842-4B44-97FF-3F2CF51A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09" y="6232416"/>
            <a:ext cx="651029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September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Early Season SWE is -0.01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AF6D-A625-4EA6-8395-DAF7DA52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Year’s SWE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C65E4B6-8294-43F2-82D6-74E5842F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2" y="2169402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1C77184-38F6-40A3-A5C8-43EA7ADF7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56" y="2169401"/>
            <a:ext cx="5485714" cy="365714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8A419AD-AAB8-4848-9A31-616FB64E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298" y="6019908"/>
            <a:ext cx="53699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Prior and Early Season is 0.29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77FD10-7E15-4FDE-A6F2-63F4A276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86" y="6004519"/>
            <a:ext cx="548571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Prior and Current Year is -0.04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6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D07-FB3B-42F5-A4DE-55C0360C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Average 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9CA51D1-DAF5-4C7C-87AC-8586B1B1A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8" y="1997808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5F0E2AE-E259-4CD8-A881-C01E795A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10" y="1997808"/>
            <a:ext cx="5485714" cy="365714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62F0DD5-E879-4C35-8F16-7B2AED6A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2" y="5847599"/>
            <a:ext cx="51816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Aug Temp and Season Snowfall is 0.13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865055-13B2-4A69-B5B5-A29673D1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32" y="5847599"/>
            <a:ext cx="60960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Aug Temp and Early Season Snowfall is 0.05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7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8A3-416A-43F1-86B4-1D1BEF82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September Average Temperature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9CE7D60-4FAD-45DE-A07A-21E9ADC06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4" y="1997808"/>
            <a:ext cx="5485714" cy="3657143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1595A8B-4989-4689-AD6B-6239A8D48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7808"/>
            <a:ext cx="5485714" cy="365714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705EA10-FAF4-4F6D-BF52-B021F70C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8" y="6035219"/>
            <a:ext cx="548571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Sep Temp and Season Snowfall is 0.06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260857F-E69E-4718-B3CC-0E7943FF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72" y="6035219"/>
            <a:ext cx="5292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Sep Temp and Early Season Snowfall is 0.01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9A88-A81F-4A27-92E8-98AD9282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ENSO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6FE030-BEA0-4C4E-B127-472A5D10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7" y="2358027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A5F2B29-437B-49F5-96E6-5F07B1AFC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1" y="2358027"/>
            <a:ext cx="5485714" cy="365714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E0FE654-3FBB-4750-B292-E55A54684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97" y="2169410"/>
            <a:ext cx="5222145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ENSO and Season Snowfall is-0.17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C50232-CD2F-4F55-B9AF-A401FBA6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711" y="2169411"/>
            <a:ext cx="589744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ENSO (OND) and Early Season Snowfall is -0.16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0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8C38-6EE3-4B92-A404-3E05BDE9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AED9C28-95E2-4EDE-9A91-266E9BD8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24" y="2496572"/>
            <a:ext cx="5485714" cy="365714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7BB3E84-6915-4748-BA6D-0B453A6B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124" y="2327295"/>
            <a:ext cx="518160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PNA and max. Season Snowfall is 0.05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5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C1F0-7CF8-47E5-8816-BF14D4B6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Broncos Prior Season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456DE5E-7C4C-4D12-9C60-4452EB6E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5" y="2496572"/>
            <a:ext cx="5485714" cy="365714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D0D1980-63B5-4B1F-81CE-E5274EBC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829" y="2327295"/>
            <a:ext cx="6237285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Broncos winning and max. Season Snowfall is -0.21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7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2DBC9-A334-4B2F-9368-24C3101A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Conclusions</a:t>
            </a:r>
            <a:br>
              <a:rPr lang="en-US" sz="3200"/>
            </a:br>
            <a:endParaRPr lang="en-US" sz="3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7B7D-A9F6-42E5-8DC3-45FDCF6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Most factors examined showed little to no correlation and the data largely failed to reject the null hypothesis.</a:t>
            </a:r>
          </a:p>
          <a:p>
            <a:pPr lvl="1"/>
            <a:r>
              <a:rPr lang="en-US" sz="1800" dirty="0"/>
              <a:t>The strongest r value was prior years snowfall to early season showing some tendency for strong snow totals to spill over into the next season.</a:t>
            </a:r>
          </a:p>
          <a:p>
            <a:r>
              <a:rPr lang="en-US" sz="1800" dirty="0"/>
              <a:t>ENSO showed some negative correlation indicating colder values may predict higher snowfall, however the data has high variation.</a:t>
            </a:r>
          </a:p>
          <a:p>
            <a:r>
              <a:rPr lang="en-US" sz="1800" dirty="0"/>
              <a:t>A Broncos poor season may have some correlation with stronger snowfall the following winter. </a:t>
            </a:r>
          </a:p>
          <a:p>
            <a:r>
              <a:rPr lang="en-US" sz="1800" dirty="0"/>
              <a:t>August Average Temperature shows a clear increase over time, with an </a:t>
            </a:r>
            <a:r>
              <a:rPr lang="en-US" sz="1800" dirty="0" err="1"/>
              <a:t>r-value</a:t>
            </a:r>
            <a:r>
              <a:rPr lang="en-US" sz="1800" dirty="0"/>
              <a:t> of .6</a:t>
            </a:r>
          </a:p>
        </p:txBody>
      </p:sp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2E1F201B-62AE-41F9-ABAD-D5FA562E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BD9-7E84-4E27-8A04-CA5679E0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13435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FF84-C0B2-4E4E-9C9A-A85E1211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Every year the Farmer’s Almanac comes out with a prediction of winter weather. This is eagerly awaited by all snow sports enthusiasts.  My aim is to search for potential early lead time predictors of what a coming winter may hold in terms of snowfall for the north-central Colorado mountains. This may aid potential vacation planning or season pass purchases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Null Hypothesis: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there is no correlation between each factor and seasonal snowfall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One or more factors has a statistically significant impact on seasonal snowfall.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0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80F9-A39E-46F7-B194-48A5169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74E2-6601-4FFC-9235-C29FA56A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Snowfall and weather historical data was collected from a set of snotel sites in Colorado.  These automated sites measure snowfall and a variety of other weather information.  I will select a sample of these sites in the region of interest that have sufficiently long data history. This data is available via the NRCS report generator.</a:t>
            </a:r>
          </a:p>
          <a:p>
            <a:pPr>
              <a:lnSpc>
                <a:spcPct val="100000"/>
              </a:lnSpc>
            </a:pPr>
            <a:r>
              <a:rPr lang="en-US" sz="1500"/>
              <a:t>Additional sources included the National Weather Service Climate Prediction Center for large scale climate factors (ENSO/ PNA) and </a:t>
            </a:r>
            <a:r>
              <a:rPr lang="en-US" sz="1500">
                <a:hlinkClick r:id="rId2"/>
              </a:rPr>
              <a:t>https://www.pro-football-reference.com/</a:t>
            </a:r>
            <a:r>
              <a:rPr lang="en-US" sz="1500"/>
              <a:t> for Broncos data.</a:t>
            </a:r>
          </a:p>
        </p:txBody>
      </p:sp>
      <p:pic>
        <p:nvPicPr>
          <p:cNvPr id="5" name="Picture 4" descr="Typical SnoTel set up&#10;">
            <a:extLst>
              <a:ext uri="{FF2B5EF4-FFF2-40B4-BE49-F238E27FC236}">
                <a16:creationId xmlns:a16="http://schemas.microsoft.com/office/drawing/2014/main" id="{865F14E0-9834-4CE0-8EDE-C8EC41D6E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r="11247" b="-2"/>
          <a:stretch/>
        </p:blipFill>
        <p:spPr>
          <a:xfrm>
            <a:off x="6190487" y="566928"/>
            <a:ext cx="5243951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69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AC2B0-9856-4DCB-A043-FB6186AF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Data Retrieval and Compilation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9D32-05DB-43BB-AD0E-EB93512E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5"/>
            <a:ext cx="10515600" cy="41243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Snow Water </a:t>
            </a:r>
            <a:r>
              <a:rPr lang="en-US" sz="1800" dirty="0" err="1"/>
              <a:t>Equivelent</a:t>
            </a:r>
            <a:r>
              <a:rPr lang="en-US" sz="1800" dirty="0"/>
              <a:t> was chosen as the metric to evaluate snowfall as this had the longest data history amongst the greatest number of </a:t>
            </a:r>
            <a:r>
              <a:rPr lang="en-US" sz="1800" dirty="0" err="1"/>
              <a:t>snowtel</a:t>
            </a:r>
            <a:r>
              <a:rPr lang="en-US" sz="1800" dirty="0"/>
              <a:t> sites. Reports were run to get max seasonal SWE and average SWE for Dec 25th and March 1st of each ‘Water Year’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Temperature and precipitation data for prior August and September were collected for analysis.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Additional large scale climate factors were retrieved: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ENSO (El Nino Southern Oscillation) using a three month Oceanic Nino Index for prior July-September.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Measures warm and cool phases over tropical pacific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Pacific / North American pattern using prior September’s measurement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Associated with variation in the east Asian jet stream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123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45CD-DAAD-419D-959F-AF82594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Panda DataFrames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9798-D40D-476D-8A33-E2BC1B10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Two Jupyter notebooks were created for this project, one for analysis of SNOTEL sites themselves and presentation with gmaps API, and another for statistical analysis of the independent variables.</a:t>
            </a:r>
          </a:p>
          <a:p>
            <a:r>
              <a:rPr lang="en-US" sz="1800" dirty="0"/>
              <a:t>DataFrames were created in pandas by importing data via CSV’s.  </a:t>
            </a:r>
          </a:p>
          <a:p>
            <a:r>
              <a:rPr lang="en-US" sz="1800" dirty="0"/>
              <a:t>Some merging and cleaning of data was performed to enable analysis.</a:t>
            </a:r>
          </a:p>
        </p:txBody>
      </p:sp>
      <p:pic>
        <p:nvPicPr>
          <p:cNvPr id="8" name="Graphic 7" descr="Panda">
            <a:extLst>
              <a:ext uri="{FF2B5EF4-FFF2-40B4-BE49-F238E27FC236}">
                <a16:creationId xmlns:a16="http://schemas.microsoft.com/office/drawing/2014/main" id="{33E03B0F-FC21-48FA-8EC0-29A7E79D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7801-D501-4613-936F-41542868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56285"/>
          </a:xfrm>
        </p:spPr>
        <p:txBody>
          <a:bodyPr/>
          <a:lstStyle/>
          <a:p>
            <a:r>
              <a:rPr lang="en-US" dirty="0"/>
              <a:t>Characteristics of Data Set: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0806B68-4D37-453A-BC75-2E3FC3E8E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4" y="1824673"/>
            <a:ext cx="5743101" cy="448468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36366AF-4D29-419A-BD8F-53DF5421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93" y="1824673"/>
            <a:ext cx="5349395" cy="33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9927695-51C3-468A-AE67-8A6D5E4B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51" y="371476"/>
            <a:ext cx="8743023" cy="6323476"/>
          </a:xfrm>
        </p:spPr>
      </p:pic>
    </p:spTree>
    <p:extLst>
      <p:ext uri="{BB962C8B-B14F-4D97-AF65-F5344CB8AC3E}">
        <p14:creationId xmlns:p14="http://schemas.microsoft.com/office/powerpoint/2010/main" val="418092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D0427-69CD-4E25-8ACF-545B61DC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Elevation vs. Avg. SWE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486656-C74E-41DD-98DA-E4A06B4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1743456"/>
            <a:ext cx="7333107" cy="488873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EE8700-DF60-4C26-8329-AE51EBF8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/>
              <a:t>Slight positive Correlation of elevation to snowpack.</a:t>
            </a:r>
            <a:endParaRPr lang="en-US" sz="17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E16694-89BE-4DFD-BADB-FD1ACA2E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75"/>
            <a:ext cx="548227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Elev. and SWE is 0.3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B2B1-84C6-4A26-ACC3-34A288D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Snowfall and Temperature Trends Over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2EF8B0-A673-4916-A525-BF2609B4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4" y="1728216"/>
            <a:ext cx="10277571" cy="513878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9CA398-5D8D-4DC1-9A68-CEFDF5D8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1454378"/>
            <a:ext cx="559003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between Temperature and Time is 0.6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335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691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AccentBoxVTI</vt:lpstr>
      <vt:lpstr>Old AJ’s Snow Prediction Almanac</vt:lpstr>
      <vt:lpstr>Project Overview</vt:lpstr>
      <vt:lpstr>Data Sources</vt:lpstr>
      <vt:lpstr>Data Retrieval and Compilation</vt:lpstr>
      <vt:lpstr>Panda DataFrames</vt:lpstr>
      <vt:lpstr>Characteristics of Data Set:</vt:lpstr>
      <vt:lpstr>PowerPoint Presentation</vt:lpstr>
      <vt:lpstr>Elevation vs. Avg. SWE</vt:lpstr>
      <vt:lpstr>Snowfall and Temperature Trends Over Time</vt:lpstr>
      <vt:lpstr>Analysis</vt:lpstr>
      <vt:lpstr>August  Precipitation</vt:lpstr>
      <vt:lpstr>September Precipitation</vt:lpstr>
      <vt:lpstr>Prior Year’s SWE</vt:lpstr>
      <vt:lpstr>August Average Temperature</vt:lpstr>
      <vt:lpstr>September Average Temperature</vt:lpstr>
      <vt:lpstr>ENSO</vt:lpstr>
      <vt:lpstr>PNA</vt:lpstr>
      <vt:lpstr>Broncos Prior Season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AJ’s Snow Prediction Almanac</dc:title>
  <dc:creator>Aaron Hibshman</dc:creator>
  <cp:lastModifiedBy>Aaron Hibshman</cp:lastModifiedBy>
  <cp:revision>5</cp:revision>
  <dcterms:created xsi:type="dcterms:W3CDTF">2020-10-28T21:20:53Z</dcterms:created>
  <dcterms:modified xsi:type="dcterms:W3CDTF">2020-10-29T00:17:05Z</dcterms:modified>
</cp:coreProperties>
</file>