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03" autoAdjust="0"/>
  </p:normalViewPr>
  <p:slideViewPr>
    <p:cSldViewPr snapToGrid="0">
      <p:cViewPr varScale="1">
        <p:scale>
          <a:sx n="120" d="100"/>
          <a:sy n="120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BF0C8-BD07-4055-AFB2-CD72F0F961B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5CBED-1F8F-4B5C-8F2E-46DFE66D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8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5CBED-1F8F-4B5C-8F2E-46DFE66DF3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9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1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3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4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0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9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8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8ED2-4D06-4F96-B1B8-64B30AEC7CF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2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8ED2-4D06-4F96-B1B8-64B30AEC7CF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2D80-813A-4192-95D8-D9D86AA0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orldbuilding.stackexchange.com/questions/143852/what-aspect-of-planet-earth-must-be-changed-to-prevent-the-industrial-revolu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ost/What_is_the_queue_data_structure_in_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803081" y="4925764"/>
            <a:ext cx="10392355" cy="194876"/>
            <a:chOff x="803082" y="4846251"/>
            <a:chExt cx="2715038" cy="290314"/>
          </a:xfrm>
        </p:grpSpPr>
        <p:grpSp>
          <p:nvGrpSpPr>
            <p:cNvPr id="34" name="Group 33"/>
            <p:cNvGrpSpPr/>
            <p:nvPr/>
          </p:nvGrpSpPr>
          <p:grpSpPr>
            <a:xfrm>
              <a:off x="803082" y="4945665"/>
              <a:ext cx="683812" cy="190900"/>
              <a:chOff x="803082" y="4945665"/>
              <a:chExt cx="683812" cy="190900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486894" y="4913848"/>
              <a:ext cx="683812" cy="190900"/>
              <a:chOff x="803082" y="4945665"/>
              <a:chExt cx="683812" cy="190900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154693" y="4882031"/>
              <a:ext cx="683812" cy="190900"/>
              <a:chOff x="803082" y="4945665"/>
              <a:chExt cx="683812" cy="190900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834308" y="4846251"/>
              <a:ext cx="683812" cy="190900"/>
              <a:chOff x="803082" y="4945665"/>
              <a:chExt cx="683812" cy="190900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105947" y="4776116"/>
            <a:ext cx="10679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Sea Level</a:t>
            </a:r>
          </a:p>
          <a:p>
            <a:r>
              <a:rPr lang="en-US"/>
              <a:t>High </a:t>
            </a:r>
            <a:r>
              <a:rPr lang="en-US" smtClean="0"/>
              <a:t>Tide</a:t>
            </a:r>
          </a:p>
          <a:p>
            <a:endParaRPr lang="en-US"/>
          </a:p>
          <a:p>
            <a:r>
              <a:rPr lang="en-US" smtClean="0"/>
              <a:t>Low Tide </a:t>
            </a:r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106310" y="5492006"/>
            <a:ext cx="10392355" cy="194876"/>
            <a:chOff x="803082" y="4846251"/>
            <a:chExt cx="2715038" cy="290314"/>
          </a:xfrm>
        </p:grpSpPr>
        <p:grpSp>
          <p:nvGrpSpPr>
            <p:cNvPr id="54" name="Group 53"/>
            <p:cNvGrpSpPr/>
            <p:nvPr/>
          </p:nvGrpSpPr>
          <p:grpSpPr>
            <a:xfrm>
              <a:off x="803082" y="4945665"/>
              <a:ext cx="683812" cy="190900"/>
              <a:chOff x="803082" y="4945665"/>
              <a:chExt cx="683812" cy="190900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486894" y="4913848"/>
              <a:ext cx="683812" cy="190900"/>
              <a:chOff x="803082" y="4945665"/>
              <a:chExt cx="683812" cy="190900"/>
            </a:xfrm>
          </p:grpSpPr>
          <p:sp>
            <p:nvSpPr>
              <p:cNvPr id="64" name="Freeform 63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154693" y="4882031"/>
              <a:ext cx="683812" cy="190900"/>
              <a:chOff x="803082" y="4945665"/>
              <a:chExt cx="683812" cy="190900"/>
            </a:xfrm>
          </p:grpSpPr>
          <p:sp>
            <p:nvSpPr>
              <p:cNvPr id="61" name="Freeform 60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834308" y="4846251"/>
              <a:ext cx="683812" cy="190900"/>
              <a:chOff x="803082" y="4945665"/>
              <a:chExt cx="683812" cy="190900"/>
            </a:xfrm>
          </p:grpSpPr>
          <p:sp>
            <p:nvSpPr>
              <p:cNvPr id="58" name="Freeform 57"/>
              <p:cNvSpPr/>
              <p:nvPr/>
            </p:nvSpPr>
            <p:spPr>
              <a:xfrm>
                <a:off x="803082" y="4945665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1144988" y="5009298"/>
                <a:ext cx="341906" cy="127267"/>
              </a:xfrm>
              <a:custGeom>
                <a:avLst/>
                <a:gdLst>
                  <a:gd name="connsiteX0" fmla="*/ 0 w 341906"/>
                  <a:gd name="connsiteY0" fmla="*/ 103413 h 127267"/>
                  <a:gd name="connsiteX1" fmla="*/ 39756 w 341906"/>
                  <a:gd name="connsiteY1" fmla="*/ 111365 h 127267"/>
                  <a:gd name="connsiteX2" fmla="*/ 71561 w 341906"/>
                  <a:gd name="connsiteY2" fmla="*/ 119316 h 127267"/>
                  <a:gd name="connsiteX3" fmla="*/ 127221 w 341906"/>
                  <a:gd name="connsiteY3" fmla="*/ 127267 h 127267"/>
                  <a:gd name="connsiteX4" fmla="*/ 262393 w 341906"/>
                  <a:gd name="connsiteY4" fmla="*/ 111365 h 127267"/>
                  <a:gd name="connsiteX5" fmla="*/ 286247 w 341906"/>
                  <a:gd name="connsiteY5" fmla="*/ 87511 h 127267"/>
                  <a:gd name="connsiteX6" fmla="*/ 318052 w 341906"/>
                  <a:gd name="connsiteY6" fmla="*/ 23900 h 127267"/>
                  <a:gd name="connsiteX7" fmla="*/ 341906 w 341906"/>
                  <a:gd name="connsiteY7" fmla="*/ 46 h 12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1906" h="127267">
                    <a:moveTo>
                      <a:pt x="0" y="103413"/>
                    </a:moveTo>
                    <a:cubicBezTo>
                      <a:pt x="13252" y="106064"/>
                      <a:pt x="26563" y="108433"/>
                      <a:pt x="39756" y="111365"/>
                    </a:cubicBezTo>
                    <a:cubicBezTo>
                      <a:pt x="50424" y="113736"/>
                      <a:pt x="60809" y="117361"/>
                      <a:pt x="71561" y="119316"/>
                    </a:cubicBezTo>
                    <a:cubicBezTo>
                      <a:pt x="90000" y="122668"/>
                      <a:pt x="108668" y="124617"/>
                      <a:pt x="127221" y="127267"/>
                    </a:cubicBezTo>
                    <a:cubicBezTo>
                      <a:pt x="172278" y="121966"/>
                      <a:pt x="218379" y="122368"/>
                      <a:pt x="262393" y="111365"/>
                    </a:cubicBezTo>
                    <a:cubicBezTo>
                      <a:pt x="273302" y="108638"/>
                      <a:pt x="279500" y="96507"/>
                      <a:pt x="286247" y="87511"/>
                    </a:cubicBezTo>
                    <a:cubicBezTo>
                      <a:pt x="335843" y="21383"/>
                      <a:pt x="293592" y="72820"/>
                      <a:pt x="318052" y="23900"/>
                    </a:cubicBezTo>
                    <a:cubicBezTo>
                      <a:pt x="331082" y="-2159"/>
                      <a:pt x="325603" y="46"/>
                      <a:pt x="341906" y="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1144988" y="4961614"/>
                <a:ext cx="16013" cy="151075"/>
              </a:xfrm>
              <a:custGeom>
                <a:avLst/>
                <a:gdLst>
                  <a:gd name="connsiteX0" fmla="*/ 0 w 16013"/>
                  <a:gd name="connsiteY0" fmla="*/ 0 h 151075"/>
                  <a:gd name="connsiteX1" fmla="*/ 7951 w 16013"/>
                  <a:gd name="connsiteY1" fmla="*/ 111318 h 151075"/>
                  <a:gd name="connsiteX2" fmla="*/ 15902 w 16013"/>
                  <a:gd name="connsiteY2" fmla="*/ 151075 h 15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13" h="151075">
                    <a:moveTo>
                      <a:pt x="0" y="0"/>
                    </a:moveTo>
                    <a:cubicBezTo>
                      <a:pt x="2650" y="37106"/>
                      <a:pt x="3605" y="74372"/>
                      <a:pt x="7951" y="111318"/>
                    </a:cubicBezTo>
                    <a:cubicBezTo>
                      <a:pt x="17578" y="193153"/>
                      <a:pt x="15902" y="93300"/>
                      <a:pt x="15902" y="1510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3188340" y="5094716"/>
            <a:ext cx="5238110" cy="1310326"/>
            <a:chOff x="3147061" y="5094716"/>
            <a:chExt cx="5238110" cy="131032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147061" y="5094716"/>
              <a:ext cx="1470582" cy="131032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6914589" y="5094716"/>
              <a:ext cx="1470582" cy="131032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4617644" y="6401868"/>
              <a:ext cx="2316586" cy="317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Moon 75"/>
          <p:cNvSpPr/>
          <p:nvPr/>
        </p:nvSpPr>
        <p:spPr>
          <a:xfrm rot="5400000">
            <a:off x="5544125" y="1718455"/>
            <a:ext cx="558668" cy="6147684"/>
          </a:xfrm>
          <a:prstGeom prst="mo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un 77"/>
          <p:cNvSpPr/>
          <p:nvPr/>
        </p:nvSpPr>
        <p:spPr>
          <a:xfrm>
            <a:off x="10541079" y="1649685"/>
            <a:ext cx="855927" cy="772998"/>
          </a:xfrm>
          <a:prstGeom prst="sun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un 78"/>
          <p:cNvSpPr/>
          <p:nvPr/>
        </p:nvSpPr>
        <p:spPr>
          <a:xfrm>
            <a:off x="8924451" y="802843"/>
            <a:ext cx="855927" cy="772998"/>
          </a:xfrm>
          <a:prstGeom prst="sun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un 79"/>
          <p:cNvSpPr/>
          <p:nvPr/>
        </p:nvSpPr>
        <p:spPr>
          <a:xfrm>
            <a:off x="7307825" y="238806"/>
            <a:ext cx="855927" cy="772998"/>
          </a:xfrm>
          <a:prstGeom prst="sun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un 80"/>
          <p:cNvSpPr/>
          <p:nvPr/>
        </p:nvSpPr>
        <p:spPr>
          <a:xfrm>
            <a:off x="5691199" y="29845"/>
            <a:ext cx="855927" cy="772998"/>
          </a:xfrm>
          <a:prstGeom prst="sun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un 81"/>
          <p:cNvSpPr/>
          <p:nvPr/>
        </p:nvSpPr>
        <p:spPr>
          <a:xfrm>
            <a:off x="4074573" y="241827"/>
            <a:ext cx="855927" cy="772998"/>
          </a:xfrm>
          <a:prstGeom prst="sun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un 82"/>
          <p:cNvSpPr/>
          <p:nvPr/>
        </p:nvSpPr>
        <p:spPr>
          <a:xfrm>
            <a:off x="2457947" y="802843"/>
            <a:ext cx="855927" cy="772998"/>
          </a:xfrm>
          <a:prstGeom prst="sun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un 83"/>
          <p:cNvSpPr/>
          <p:nvPr/>
        </p:nvSpPr>
        <p:spPr>
          <a:xfrm>
            <a:off x="841321" y="1652706"/>
            <a:ext cx="855927" cy="772998"/>
          </a:xfrm>
          <a:prstGeom prst="sun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nut 84"/>
          <p:cNvSpPr/>
          <p:nvPr/>
        </p:nvSpPr>
        <p:spPr>
          <a:xfrm>
            <a:off x="8426450" y="2799960"/>
            <a:ext cx="1594243" cy="348792"/>
          </a:xfrm>
          <a:prstGeom prst="don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Donut 86"/>
          <p:cNvSpPr/>
          <p:nvPr/>
        </p:nvSpPr>
        <p:spPr>
          <a:xfrm>
            <a:off x="6842034" y="2274308"/>
            <a:ext cx="1594243" cy="348792"/>
          </a:xfrm>
          <a:prstGeom prst="don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Donut 87"/>
          <p:cNvSpPr/>
          <p:nvPr/>
        </p:nvSpPr>
        <p:spPr>
          <a:xfrm>
            <a:off x="5257619" y="1714862"/>
            <a:ext cx="1594243" cy="348792"/>
          </a:xfrm>
          <a:prstGeom prst="don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Donut 88"/>
          <p:cNvSpPr/>
          <p:nvPr/>
        </p:nvSpPr>
        <p:spPr>
          <a:xfrm>
            <a:off x="3673204" y="2274308"/>
            <a:ext cx="1594243" cy="348792"/>
          </a:xfrm>
          <a:prstGeom prst="don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Donut 89"/>
          <p:cNvSpPr/>
          <p:nvPr/>
        </p:nvSpPr>
        <p:spPr>
          <a:xfrm>
            <a:off x="2088788" y="2799960"/>
            <a:ext cx="1594243" cy="348792"/>
          </a:xfrm>
          <a:prstGeom prst="don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466029" y="6325386"/>
            <a:ext cx="189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Seawater Basin 00</a:t>
            </a:r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146398" y="4149175"/>
            <a:ext cx="220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Dark (heatable) cover</a:t>
            </a:r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9294728" y="3094965"/>
            <a:ext cx="2345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Magnifying glasses</a:t>
            </a:r>
          </a:p>
          <a:p>
            <a:r>
              <a:rPr lang="en-US" smtClean="0"/>
              <a:t>(1 movable,</a:t>
            </a:r>
          </a:p>
          <a:p>
            <a:r>
              <a:rPr lang="en-US" smtClean="0"/>
              <a:t>Or many “aimable” like</a:t>
            </a:r>
          </a:p>
          <a:p>
            <a:r>
              <a:rPr lang="en-US" smtClean="0"/>
              <a:t>the SETI radar array)</a:t>
            </a:r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7569285" y="1317551"/>
            <a:ext cx="272582" cy="93893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685811" y="1393293"/>
            <a:ext cx="272582" cy="93893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72514" y="1311361"/>
            <a:ext cx="272582" cy="93893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7419714" y="1335295"/>
            <a:ext cx="272582" cy="93893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631001" y="2625500"/>
            <a:ext cx="622432" cy="183658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34230" y="2627558"/>
            <a:ext cx="622432" cy="183658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349674" y="1076226"/>
            <a:ext cx="562189" cy="3509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Block Arc 102"/>
          <p:cNvSpPr/>
          <p:nvPr/>
        </p:nvSpPr>
        <p:spPr>
          <a:xfrm>
            <a:off x="4800419" y="966640"/>
            <a:ext cx="914400" cy="914400"/>
          </a:xfrm>
          <a:prstGeom prst="blockArc">
            <a:avLst>
              <a:gd name="adj1" fmla="val 10877241"/>
              <a:gd name="adj2" fmla="val 0"/>
              <a:gd name="adj3" fmla="val 25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800418" y="1316633"/>
            <a:ext cx="230845" cy="3982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3611657" y="1839885"/>
            <a:ext cx="1486286" cy="323560"/>
            <a:chOff x="3147061" y="5094716"/>
            <a:chExt cx="5238110" cy="1310326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3147061" y="5094716"/>
              <a:ext cx="1470582" cy="131032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6914589" y="5094716"/>
              <a:ext cx="1470582" cy="131032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 flipV="1">
              <a:off x="4617644" y="6401868"/>
              <a:ext cx="2316586" cy="317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Moon 108"/>
          <p:cNvSpPr/>
          <p:nvPr/>
        </p:nvSpPr>
        <p:spPr>
          <a:xfrm rot="5400000">
            <a:off x="4169940" y="762813"/>
            <a:ext cx="299729" cy="1875627"/>
          </a:xfrm>
          <a:prstGeom prst="mo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2217397" y="1859073"/>
            <a:ext cx="153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Condensation </a:t>
            </a:r>
          </a:p>
          <a:p>
            <a:r>
              <a:rPr lang="en-US" smtClean="0"/>
              <a:t>Basin 01</a:t>
            </a:r>
            <a:endParaRPr lang="en-US"/>
          </a:p>
        </p:txBody>
      </p:sp>
      <p:sp>
        <p:nvSpPr>
          <p:cNvPr id="111" name="Donut 110"/>
          <p:cNvSpPr/>
          <p:nvPr/>
        </p:nvSpPr>
        <p:spPr>
          <a:xfrm>
            <a:off x="3898221" y="1128720"/>
            <a:ext cx="959748" cy="206472"/>
          </a:xfrm>
          <a:prstGeom prst="don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4315863" y="957285"/>
            <a:ext cx="29535" cy="18843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4383094" y="977295"/>
            <a:ext cx="29535" cy="18843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4263399" y="952216"/>
            <a:ext cx="29535" cy="18843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4254275" y="1316633"/>
            <a:ext cx="61588" cy="23412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3489471" y="286841"/>
            <a:ext cx="482284" cy="1345169"/>
            <a:chOff x="192808" y="641318"/>
            <a:chExt cx="1111445" cy="3618586"/>
          </a:xfrm>
        </p:grpSpPr>
        <p:sp>
          <p:nvSpPr>
            <p:cNvPr id="119" name="Rectangle 118"/>
            <p:cNvSpPr/>
            <p:nvPr/>
          </p:nvSpPr>
          <p:spPr>
            <a:xfrm>
              <a:off x="742064" y="750904"/>
              <a:ext cx="562189" cy="3509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Block Arc 119"/>
            <p:cNvSpPr/>
            <p:nvPr/>
          </p:nvSpPr>
          <p:spPr>
            <a:xfrm>
              <a:off x="192809" y="641318"/>
              <a:ext cx="914400" cy="914400"/>
            </a:xfrm>
            <a:prstGeom prst="blockArc">
              <a:avLst>
                <a:gd name="adj1" fmla="val 10877241"/>
                <a:gd name="adj2" fmla="val 0"/>
                <a:gd name="adj3" fmla="val 25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2808" y="991311"/>
              <a:ext cx="230845" cy="39822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048663" y="672618"/>
            <a:ext cx="597589" cy="175598"/>
            <a:chOff x="3147061" y="5094716"/>
            <a:chExt cx="5238110" cy="1310326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3147061" y="5094716"/>
              <a:ext cx="1470582" cy="131032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6914589" y="5094716"/>
              <a:ext cx="1470582" cy="131032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 flipV="1">
              <a:off x="4617644" y="6401868"/>
              <a:ext cx="2316586" cy="317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Moon 126"/>
          <p:cNvSpPr/>
          <p:nvPr/>
        </p:nvSpPr>
        <p:spPr>
          <a:xfrm rot="5400000">
            <a:off x="3288204" y="235371"/>
            <a:ext cx="128735" cy="667809"/>
          </a:xfrm>
          <a:prstGeom prst="mo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ardrop 127"/>
          <p:cNvSpPr/>
          <p:nvPr/>
        </p:nvSpPr>
        <p:spPr>
          <a:xfrm>
            <a:off x="2587116" y="364744"/>
            <a:ext cx="162501" cy="154867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ardrop 128"/>
          <p:cNvSpPr/>
          <p:nvPr/>
        </p:nvSpPr>
        <p:spPr>
          <a:xfrm>
            <a:off x="2398795" y="219174"/>
            <a:ext cx="162501" cy="154867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ardrop 129"/>
          <p:cNvSpPr/>
          <p:nvPr/>
        </p:nvSpPr>
        <p:spPr>
          <a:xfrm>
            <a:off x="2739516" y="517144"/>
            <a:ext cx="162501" cy="154867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248911" y="28100"/>
            <a:ext cx="2122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Chain of inland water towers, evaporation columns, and condensation basins</a:t>
            </a:r>
            <a:endParaRPr lang="en-US"/>
          </a:p>
        </p:txBody>
      </p:sp>
      <p:sp>
        <p:nvSpPr>
          <p:cNvPr id="132" name="Left Arrow 131"/>
          <p:cNvSpPr/>
          <p:nvPr/>
        </p:nvSpPr>
        <p:spPr>
          <a:xfrm rot="2477197">
            <a:off x="1746487" y="330792"/>
            <a:ext cx="1115092" cy="2680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>
                <a:hlinkClick r:id="rId2"/>
              </a:rPr>
              <a:t>https://worldbuilding.stackexchange.com/questions/143852/what-aspect-of-planet-earth-must-be-changed-to-prevent-the-industrial-revolution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2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 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6" y="1428059"/>
            <a:ext cx="3527066" cy="4351338"/>
          </a:xfrm>
        </p:spPr>
        <p:txBody>
          <a:bodyPr>
            <a:normAutofit fontScale="70000" lnSpcReduction="20000"/>
          </a:bodyPr>
          <a:lstStyle/>
          <a:p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www.researchgate.net/post/What_is_the_queue_data_structure_in_R</a:t>
            </a:r>
            <a:endParaRPr lang="en-US" smtClean="0"/>
          </a:p>
          <a:p>
            <a:r>
              <a:rPr lang="en-US"/>
              <a:t>&lt;code&gt;</a:t>
            </a:r>
          </a:p>
          <a:p>
            <a:r>
              <a:rPr lang="en-US"/>
              <a:t>{</a:t>
            </a:r>
          </a:p>
          <a:p>
            <a:r>
              <a:rPr lang="en-US"/>
              <a:t>new.queue &lt;- function() {</a:t>
            </a:r>
          </a:p>
          <a:p>
            <a:r>
              <a:rPr lang="en-US"/>
              <a:t>ret &lt;- new.env()</a:t>
            </a:r>
          </a:p>
          <a:p>
            <a:r>
              <a:rPr lang="en-US"/>
              <a:t>ret$front &lt;- new.env()</a:t>
            </a:r>
          </a:p>
          <a:p>
            <a:r>
              <a:rPr lang="en-US"/>
              <a:t>ret$front$q &lt;- NULL</a:t>
            </a:r>
          </a:p>
          <a:p>
            <a:r>
              <a:rPr lang="en-US"/>
              <a:t>ret$front$prev &lt;- NULL</a:t>
            </a:r>
          </a:p>
          <a:p>
            <a:r>
              <a:rPr lang="en-US"/>
              <a:t>ret$last &lt;- ret$front</a:t>
            </a:r>
          </a:p>
          <a:p>
            <a:r>
              <a:rPr lang="en-US"/>
              <a:t>return(ret)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43847" y="1428059"/>
            <a:ext cx="409856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mtClean="0"/>
              <a:t>## add to end of queue</a:t>
            </a:r>
          </a:p>
          <a:p>
            <a:r>
              <a:rPr lang="en-US" sz="1200" smtClean="0"/>
              <a:t>enqueue &lt;- function(queue, add){</a:t>
            </a:r>
          </a:p>
          <a:p>
            <a:r>
              <a:rPr lang="en-US" sz="1200" smtClean="0"/>
              <a:t>queue$last$q &lt;- new.env()</a:t>
            </a:r>
          </a:p>
          <a:p>
            <a:r>
              <a:rPr lang="en-US" sz="1200" smtClean="0"/>
              <a:t>queue$last$q$prev &lt;- queue$last</a:t>
            </a:r>
          </a:p>
          <a:p>
            <a:r>
              <a:rPr lang="en-US" sz="1200" smtClean="0"/>
              <a:t>queue$last &lt;- queue$last$q</a:t>
            </a:r>
          </a:p>
          <a:p>
            <a:r>
              <a:rPr lang="en-US" sz="1200" smtClean="0"/>
              <a:t>queue$last$val &lt;- add</a:t>
            </a:r>
          </a:p>
          <a:p>
            <a:r>
              <a:rPr lang="en-US" sz="1200" smtClean="0"/>
              <a:t>queue$last$q &lt;- NULL</a:t>
            </a:r>
          </a:p>
          <a:p>
            <a:r>
              <a:rPr lang="en-US" sz="1200" smtClean="0"/>
              <a:t>}</a:t>
            </a:r>
          </a:p>
          <a:p>
            <a:r>
              <a:rPr lang="en-US" sz="1200" smtClean="0"/>
              <a:t>## return front of queue and remove it</a:t>
            </a:r>
          </a:p>
          <a:p>
            <a:r>
              <a:rPr lang="en-US" sz="1200" smtClean="0"/>
              <a:t>dequeue &lt;- function(queue){</a:t>
            </a:r>
          </a:p>
          <a:p>
            <a:r>
              <a:rPr lang="en-US" sz="1200" smtClean="0"/>
              <a:t>if (is.empty(queue)) {</a:t>
            </a:r>
          </a:p>
          <a:p>
            <a:r>
              <a:rPr lang="en-US" sz="1200" smtClean="0"/>
              <a:t>stop("Attempting to take element from empty queue")</a:t>
            </a:r>
          </a:p>
          <a:p>
            <a:r>
              <a:rPr lang="en-US" sz="1200" smtClean="0"/>
              <a:t>}</a:t>
            </a:r>
          </a:p>
          <a:p>
            <a:r>
              <a:rPr lang="en-US" sz="1200" smtClean="0"/>
              <a:t>value &lt;- queue$front$q$val</a:t>
            </a:r>
          </a:p>
          <a:p>
            <a:r>
              <a:rPr lang="en-US" sz="1200" smtClean="0"/>
              <a:t>queue$front &lt;- queue$front$q</a:t>
            </a:r>
          </a:p>
          <a:p>
            <a:r>
              <a:rPr lang="en-US" sz="1200" smtClean="0"/>
              <a:t>queue$front$q$prev &lt;- NULL</a:t>
            </a:r>
          </a:p>
          <a:p>
            <a:r>
              <a:rPr lang="en-US" sz="1200" smtClean="0"/>
              <a:t>return(value)</a:t>
            </a:r>
          </a:p>
          <a:p>
            <a:r>
              <a:rPr lang="en-US" sz="1200" smtClean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25069" y="1428059"/>
            <a:ext cx="35270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is.empty &lt;- function(queue){</a:t>
            </a:r>
          </a:p>
          <a:p>
            <a:r>
              <a:rPr lang="en-US" smtClean="0"/>
              <a:t>return(is.null(queue$front$q))</a:t>
            </a:r>
          </a:p>
          <a:p>
            <a:r>
              <a:rPr lang="en-US" smtClean="0"/>
              <a:t>}</a:t>
            </a:r>
          </a:p>
          <a:p>
            <a:r>
              <a:rPr lang="en-US"/>
              <a:t> </a:t>
            </a:r>
            <a:endParaRPr lang="en-US" smtClean="0"/>
          </a:p>
          <a:p>
            <a:r>
              <a:rPr lang="en-US" smtClean="0"/>
              <a:t>N = 10</a:t>
            </a:r>
          </a:p>
          <a:p>
            <a:r>
              <a:rPr lang="en-US" smtClean="0"/>
              <a:t>qq &lt;- new.queue()</a:t>
            </a:r>
          </a:p>
          <a:p>
            <a:r>
              <a:rPr lang="en-US" smtClean="0"/>
              <a:t>for(i in 1:N){</a:t>
            </a:r>
          </a:p>
          <a:p>
            <a:r>
              <a:rPr lang="en-US" smtClean="0"/>
              <a:t>enqueue(qq,i)</a:t>
            </a:r>
          </a:p>
          <a:p>
            <a:r>
              <a:rPr lang="en-US" smtClean="0"/>
              <a:t>}</a:t>
            </a:r>
          </a:p>
          <a:p>
            <a:r>
              <a:rPr lang="en-US" smtClean="0"/>
              <a:t>while (! is.empty(qq)) {</a:t>
            </a:r>
          </a:p>
          <a:p>
            <a:r>
              <a:rPr lang="en-US" smtClean="0"/>
              <a:t>print(dequeue(qq))</a:t>
            </a:r>
          </a:p>
          <a:p>
            <a:r>
              <a:rPr lang="en-US" smtClean="0"/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318" y="144085"/>
            <a:ext cx="844014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332" y="79513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4846" y="204046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qq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318" y="1038876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e1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332" y="974304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94846" y="109883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front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1361" y="1115781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last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9763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318" y="1965953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332" y="1901380"/>
            <a:ext cx="7576418" cy="7702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4846" y="2025913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prev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1361" y="2042857"/>
            <a:ext cx="1057524" cy="41510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9763" y="233390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18885" y="23181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null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68980" y="1406827"/>
            <a:ext cx="417102" cy="214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e2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85324" y="61820"/>
            <a:ext cx="268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New Queue – no elements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85323" y="5313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 = 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318" y="30013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5332" y="2936727"/>
            <a:ext cx="7576418" cy="77025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94846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0650" y="3078204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q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9763" y="33692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e2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8174" y="33534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78692" y="3061260"/>
            <a:ext cx="1057524" cy="4151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36216" y="3336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Connector 30"/>
          <p:cNvCxnSpPr>
            <a:stCxn id="19" idx="3"/>
          </p:cNvCxnSpPr>
          <p:nvPr/>
        </p:nvCxnSpPr>
        <p:spPr>
          <a:xfrm flipH="1">
            <a:off x="4368980" y="1513947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45797" y="14153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318" y="399713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55332" y="3932557"/>
            <a:ext cx="7576418" cy="77025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94846" y="4057090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prev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10650" y="4074034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q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9763" y="436508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68174" y="4349282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null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78692" y="4057090"/>
            <a:ext cx="1057524" cy="41510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val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6216" y="433233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85323" y="90071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N = 2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740953" y="1505758"/>
            <a:ext cx="417102" cy="23061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93816" y="1415302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368980" y="2387463"/>
            <a:ext cx="417102" cy="2306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40953" y="23181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e3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4057" y="3321855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e4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131492" y="3422810"/>
            <a:ext cx="417102" cy="23061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1318" y="5008757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55332" y="4944184"/>
            <a:ext cx="7576418" cy="77025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94846" y="5068717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prev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10650" y="5085661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q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89763" y="5376707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e4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68174" y="5360909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null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78692" y="5068717"/>
            <a:ext cx="1057524" cy="4151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7030A0"/>
                </a:solidFill>
              </a:rPr>
              <a:t>val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36216" y="534396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3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85322" y="12354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N = 3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39267" y="1399504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5068747" y="1505758"/>
            <a:ext cx="417102" cy="2306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131492" y="4418640"/>
            <a:ext cx="417102" cy="2306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60543" y="4341383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e5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26333" y="1345348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61874" y="5746039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694614" y="2195812"/>
            <a:ext cx="26659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traverseQueue </a:t>
            </a:r>
            <a:r>
              <a:rPr lang="en-US" sz="1200"/>
              <a:t>&lt;- function(queueIn, n) {</a:t>
            </a:r>
          </a:p>
          <a:p>
            <a:r>
              <a:rPr lang="en-US" sz="1200"/>
              <a:t>if (n == 0) {</a:t>
            </a:r>
          </a:p>
          <a:p>
            <a:r>
              <a:rPr lang="en-US" sz="1200"/>
              <a:t> </a:t>
            </a:r>
            <a:r>
              <a:rPr lang="en-US" sz="1200" smtClean="0"/>
              <a:t>   return</a:t>
            </a:r>
            <a:endParaRPr lang="en-US" sz="1200"/>
          </a:p>
          <a:p>
            <a:r>
              <a:rPr lang="en-US" sz="1200" smtClean="0"/>
              <a:t>    } </a:t>
            </a:r>
            <a:r>
              <a:rPr lang="en-US" sz="1200"/>
              <a:t>else {</a:t>
            </a:r>
          </a:p>
          <a:p>
            <a:r>
              <a:rPr lang="en-US" sz="1200"/>
              <a:t> </a:t>
            </a:r>
            <a:r>
              <a:rPr lang="en-US" sz="1200" smtClean="0"/>
              <a:t>      n </a:t>
            </a:r>
            <a:r>
              <a:rPr lang="en-US" sz="1200"/>
              <a:t>&lt;- n - 1</a:t>
            </a:r>
          </a:p>
          <a:p>
            <a:r>
              <a:rPr lang="en-US" sz="1200" smtClean="0"/>
              <a:t>       print(queueIn$val</a:t>
            </a:r>
            <a:r>
              <a:rPr lang="en-US" sz="1200"/>
              <a:t>)</a:t>
            </a:r>
          </a:p>
          <a:p>
            <a:r>
              <a:rPr lang="en-US" sz="1200" smtClean="0"/>
              <a:t>       traverseQueue(queueIn$q</a:t>
            </a:r>
            <a:r>
              <a:rPr lang="en-US" sz="1200"/>
              <a:t>, n)</a:t>
            </a:r>
          </a:p>
          <a:p>
            <a:r>
              <a:rPr lang="en-US" sz="1200" smtClean="0"/>
              <a:t>           }</a:t>
            </a:r>
            <a:endParaRPr lang="en-US" sz="1200"/>
          </a:p>
          <a:p>
            <a:r>
              <a:rPr lang="en-US" sz="1200"/>
              <a:t> </a:t>
            </a:r>
            <a:r>
              <a:rPr lang="en-US" sz="1200" smtClean="0"/>
              <a:t>      }</a:t>
            </a:r>
            <a:endParaRPr 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8694614" y="3945599"/>
            <a:ext cx="32679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Assumption is that model will use a time-series queue, each element of which is an event to occur at time t.  Thus, a JumpIntoQueue function for event at t will have to traverse the queue, find events at (t – i) and (t + j) and insert the new event for time t in between the two.  That function will be built off the initial logic of traverseQueue, above.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378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362</Words>
  <Application>Microsoft Office PowerPoint</Application>
  <PresentationFormat>Widescreen</PresentationFormat>
  <Paragraphs>117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reference</vt:lpstr>
      <vt:lpstr>Queue implementation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</dc:title>
  <dc:creator>Andy</dc:creator>
  <cp:lastModifiedBy>Andy</cp:lastModifiedBy>
  <cp:revision>8</cp:revision>
  <dcterms:created xsi:type="dcterms:W3CDTF">2019-05-10T16:54:10Z</dcterms:created>
  <dcterms:modified xsi:type="dcterms:W3CDTF">2019-07-10T13:58:13Z</dcterms:modified>
</cp:coreProperties>
</file>