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6903" autoAdjust="0"/>
  </p:normalViewPr>
  <p:slideViewPr>
    <p:cSldViewPr snapToGrid="0">
      <p:cViewPr varScale="1">
        <p:scale>
          <a:sx n="130" d="100"/>
          <a:sy n="130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F0C8-BD07-4055-AFB2-CD72F0F961B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5CBED-1F8F-4B5C-8F2E-46DFE66D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CBED-1F8F-4B5C-8F2E-46DFE66DF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8ED2-4D06-4F96-B1B8-64B30AEC7CF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building.stackexchange.com/questions/143852/what-aspect-of-planet-earth-must-be-changed-to-prevent-the-industrial-revo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queue_data_structure_in_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03081" y="4925764"/>
            <a:ext cx="10392355" cy="194876"/>
            <a:chOff x="803082" y="4846251"/>
            <a:chExt cx="2715038" cy="290314"/>
          </a:xfrm>
        </p:grpSpPr>
        <p:grpSp>
          <p:nvGrpSpPr>
            <p:cNvPr id="34" name="Group 33"/>
            <p:cNvGrpSpPr/>
            <p:nvPr/>
          </p:nvGrpSpPr>
          <p:grpSpPr>
            <a:xfrm>
              <a:off x="803082" y="4945665"/>
              <a:ext cx="683812" cy="190900"/>
              <a:chOff x="803082" y="4945665"/>
              <a:chExt cx="683812" cy="1909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86894" y="4913848"/>
              <a:ext cx="683812" cy="190900"/>
              <a:chOff x="803082" y="4945665"/>
              <a:chExt cx="683812" cy="19090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154693" y="4882031"/>
              <a:ext cx="683812" cy="190900"/>
              <a:chOff x="803082" y="4945665"/>
              <a:chExt cx="683812" cy="190900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834308" y="4846251"/>
              <a:ext cx="683812" cy="190900"/>
              <a:chOff x="803082" y="4945665"/>
              <a:chExt cx="683812" cy="190900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05947" y="4776116"/>
            <a:ext cx="106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 Level</a:t>
            </a:r>
          </a:p>
          <a:p>
            <a:r>
              <a:rPr lang="en-US"/>
              <a:t>High </a:t>
            </a:r>
            <a:r>
              <a:rPr lang="en-US" smtClean="0"/>
              <a:t>Tide</a:t>
            </a:r>
          </a:p>
          <a:p>
            <a:endParaRPr lang="en-US"/>
          </a:p>
          <a:p>
            <a:r>
              <a:rPr lang="en-US" smtClean="0"/>
              <a:t>Low Tide </a:t>
            </a:r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106310" y="5492006"/>
            <a:ext cx="10392355" cy="194876"/>
            <a:chOff x="803082" y="4846251"/>
            <a:chExt cx="2715038" cy="290314"/>
          </a:xfrm>
        </p:grpSpPr>
        <p:grpSp>
          <p:nvGrpSpPr>
            <p:cNvPr id="54" name="Group 53"/>
            <p:cNvGrpSpPr/>
            <p:nvPr/>
          </p:nvGrpSpPr>
          <p:grpSpPr>
            <a:xfrm>
              <a:off x="803082" y="4945665"/>
              <a:ext cx="683812" cy="190900"/>
              <a:chOff x="803082" y="4945665"/>
              <a:chExt cx="683812" cy="190900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86894" y="4913848"/>
              <a:ext cx="683812" cy="190900"/>
              <a:chOff x="803082" y="4945665"/>
              <a:chExt cx="683812" cy="190900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154693" y="4882031"/>
              <a:ext cx="683812" cy="190900"/>
              <a:chOff x="803082" y="4945665"/>
              <a:chExt cx="683812" cy="190900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834308" y="4846251"/>
              <a:ext cx="683812" cy="190900"/>
              <a:chOff x="803082" y="4945665"/>
              <a:chExt cx="683812" cy="190900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3188340" y="5094716"/>
            <a:ext cx="5238110" cy="1310326"/>
            <a:chOff x="3147061" y="5094716"/>
            <a:chExt cx="5238110" cy="131032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Moon 75"/>
          <p:cNvSpPr/>
          <p:nvPr/>
        </p:nvSpPr>
        <p:spPr>
          <a:xfrm rot="5400000">
            <a:off x="5544125" y="1718455"/>
            <a:ext cx="558668" cy="6147684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10541079" y="1649685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8924451" y="802843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7307825" y="238806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5691199" y="29845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4074573" y="241827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2457947" y="802843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un 83"/>
          <p:cNvSpPr/>
          <p:nvPr/>
        </p:nvSpPr>
        <p:spPr>
          <a:xfrm>
            <a:off x="841321" y="1652706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nut 84"/>
          <p:cNvSpPr/>
          <p:nvPr/>
        </p:nvSpPr>
        <p:spPr>
          <a:xfrm>
            <a:off x="8426450" y="2799960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Donut 86"/>
          <p:cNvSpPr/>
          <p:nvPr/>
        </p:nvSpPr>
        <p:spPr>
          <a:xfrm>
            <a:off x="6842034" y="2274308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Donut 87"/>
          <p:cNvSpPr/>
          <p:nvPr/>
        </p:nvSpPr>
        <p:spPr>
          <a:xfrm>
            <a:off x="5257619" y="1714862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Donut 88"/>
          <p:cNvSpPr/>
          <p:nvPr/>
        </p:nvSpPr>
        <p:spPr>
          <a:xfrm>
            <a:off x="3673204" y="2274308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Donut 89"/>
          <p:cNvSpPr/>
          <p:nvPr/>
        </p:nvSpPr>
        <p:spPr>
          <a:xfrm>
            <a:off x="2088788" y="2799960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66029" y="6325386"/>
            <a:ext cx="189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Seawater Basin 00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146398" y="4149175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Dark (heatable) cover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294728" y="3094965"/>
            <a:ext cx="2345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Magnifying glasses</a:t>
            </a:r>
          </a:p>
          <a:p>
            <a:r>
              <a:rPr lang="en-US" smtClean="0"/>
              <a:t>(1 movable,</a:t>
            </a:r>
          </a:p>
          <a:p>
            <a:r>
              <a:rPr lang="en-US" smtClean="0"/>
              <a:t>Or many “aimable” like</a:t>
            </a:r>
          </a:p>
          <a:p>
            <a:r>
              <a:rPr lang="en-US" smtClean="0"/>
              <a:t>the SETI radar array)</a:t>
            </a: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569285" y="1317551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685811" y="1393293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72514" y="1311361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419714" y="1335295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631001" y="2625500"/>
            <a:ext cx="622432" cy="18365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34230" y="2627558"/>
            <a:ext cx="622432" cy="18365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349674" y="1076226"/>
            <a:ext cx="562189" cy="350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Block Arc 102"/>
          <p:cNvSpPr/>
          <p:nvPr/>
        </p:nvSpPr>
        <p:spPr>
          <a:xfrm>
            <a:off x="4800419" y="966640"/>
            <a:ext cx="914400" cy="914400"/>
          </a:xfrm>
          <a:prstGeom prst="blockArc">
            <a:avLst>
              <a:gd name="adj1" fmla="val 10877241"/>
              <a:gd name="adj2" fmla="val 0"/>
              <a:gd name="adj3" fmla="val 25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00418" y="1316633"/>
            <a:ext cx="230845" cy="3982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611657" y="1839885"/>
            <a:ext cx="1486286" cy="323560"/>
            <a:chOff x="3147061" y="5094716"/>
            <a:chExt cx="5238110" cy="131032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Moon 108"/>
          <p:cNvSpPr/>
          <p:nvPr/>
        </p:nvSpPr>
        <p:spPr>
          <a:xfrm rot="5400000">
            <a:off x="4169940" y="762813"/>
            <a:ext cx="299729" cy="1875627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217397" y="1859073"/>
            <a:ext cx="15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Condensation </a:t>
            </a:r>
          </a:p>
          <a:p>
            <a:r>
              <a:rPr lang="en-US" smtClean="0"/>
              <a:t>Basin 01</a:t>
            </a:r>
            <a:endParaRPr lang="en-US"/>
          </a:p>
        </p:txBody>
      </p:sp>
      <p:sp>
        <p:nvSpPr>
          <p:cNvPr id="111" name="Donut 110"/>
          <p:cNvSpPr/>
          <p:nvPr/>
        </p:nvSpPr>
        <p:spPr>
          <a:xfrm>
            <a:off x="3898221" y="1128720"/>
            <a:ext cx="959748" cy="20647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4315863" y="957285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383094" y="977295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263399" y="952216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4254275" y="1316633"/>
            <a:ext cx="61588" cy="23412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489471" y="286841"/>
            <a:ext cx="482284" cy="1345169"/>
            <a:chOff x="192808" y="641318"/>
            <a:chExt cx="1111445" cy="3618586"/>
          </a:xfrm>
        </p:grpSpPr>
        <p:sp>
          <p:nvSpPr>
            <p:cNvPr id="119" name="Rectangle 118"/>
            <p:cNvSpPr/>
            <p:nvPr/>
          </p:nvSpPr>
          <p:spPr>
            <a:xfrm>
              <a:off x="742064" y="750904"/>
              <a:ext cx="562189" cy="3509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Block Arc 119"/>
            <p:cNvSpPr/>
            <p:nvPr/>
          </p:nvSpPr>
          <p:spPr>
            <a:xfrm>
              <a:off x="192809" y="641318"/>
              <a:ext cx="914400" cy="914400"/>
            </a:xfrm>
            <a:prstGeom prst="blockArc">
              <a:avLst>
                <a:gd name="adj1" fmla="val 10877241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2808" y="991311"/>
              <a:ext cx="230845" cy="3982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48663" y="672618"/>
            <a:ext cx="597589" cy="175598"/>
            <a:chOff x="3147061" y="5094716"/>
            <a:chExt cx="5238110" cy="1310326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Moon 126"/>
          <p:cNvSpPr/>
          <p:nvPr/>
        </p:nvSpPr>
        <p:spPr>
          <a:xfrm rot="5400000">
            <a:off x="3288204" y="235371"/>
            <a:ext cx="128735" cy="667809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ardrop 127"/>
          <p:cNvSpPr/>
          <p:nvPr/>
        </p:nvSpPr>
        <p:spPr>
          <a:xfrm>
            <a:off x="2587116" y="36474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ardrop 128"/>
          <p:cNvSpPr/>
          <p:nvPr/>
        </p:nvSpPr>
        <p:spPr>
          <a:xfrm>
            <a:off x="2398795" y="21917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ardrop 129"/>
          <p:cNvSpPr/>
          <p:nvPr/>
        </p:nvSpPr>
        <p:spPr>
          <a:xfrm>
            <a:off x="2739516" y="51714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8911" y="28100"/>
            <a:ext cx="2122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Chain of inland water towers, evaporation columns, and condensation basins</a:t>
            </a:r>
            <a:endParaRPr lang="en-US"/>
          </a:p>
        </p:txBody>
      </p:sp>
      <p:sp>
        <p:nvSpPr>
          <p:cNvPr id="132" name="Left Arrow 131"/>
          <p:cNvSpPr/>
          <p:nvPr/>
        </p:nvSpPr>
        <p:spPr>
          <a:xfrm rot="2477197">
            <a:off x="1746487" y="330792"/>
            <a:ext cx="1115092" cy="26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https://worldbuilding.stackexchange.com/questions/143852/what-aspect-of-planet-earth-must-be-changed-to-prevent-the-industrial-revolution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6" y="1428059"/>
            <a:ext cx="3527066" cy="4351338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www.researchgate.net/post/What_is_the_queue_data_structure_in_R</a:t>
            </a:r>
            <a:endParaRPr lang="en-US" smtClean="0"/>
          </a:p>
          <a:p>
            <a:r>
              <a:rPr lang="en-US"/>
              <a:t>&lt;code&gt;</a:t>
            </a:r>
          </a:p>
          <a:p>
            <a:r>
              <a:rPr lang="en-US"/>
              <a:t>{</a:t>
            </a:r>
          </a:p>
          <a:p>
            <a:r>
              <a:rPr lang="en-US"/>
              <a:t>new.queue &lt;- function() {</a:t>
            </a:r>
          </a:p>
          <a:p>
            <a:r>
              <a:rPr lang="en-US"/>
              <a:t>ret &lt;- new.env()</a:t>
            </a:r>
          </a:p>
          <a:p>
            <a:r>
              <a:rPr lang="en-US"/>
              <a:t>ret$front &lt;- new.env()</a:t>
            </a:r>
          </a:p>
          <a:p>
            <a:r>
              <a:rPr lang="en-US"/>
              <a:t>ret$front$q &lt;- NULL</a:t>
            </a:r>
          </a:p>
          <a:p>
            <a:r>
              <a:rPr lang="en-US"/>
              <a:t>ret$front$prev &lt;- NULL</a:t>
            </a:r>
          </a:p>
          <a:p>
            <a:r>
              <a:rPr lang="en-US"/>
              <a:t>ret$last &lt;- ret$front</a:t>
            </a:r>
          </a:p>
          <a:p>
            <a:r>
              <a:rPr lang="en-US"/>
              <a:t>return(ret)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3847" y="1428059"/>
            <a:ext cx="409856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## add to end of queue</a:t>
            </a:r>
          </a:p>
          <a:p>
            <a:r>
              <a:rPr lang="en-US" sz="1200" smtClean="0"/>
              <a:t>enqueue &lt;- function(queue, add){</a:t>
            </a:r>
          </a:p>
          <a:p>
            <a:r>
              <a:rPr lang="en-US" sz="1200" smtClean="0"/>
              <a:t>queue$last$q &lt;- new.env()</a:t>
            </a:r>
          </a:p>
          <a:p>
            <a:r>
              <a:rPr lang="en-US" sz="1200" smtClean="0"/>
              <a:t>queue$last$q$prev &lt;- queue$last</a:t>
            </a:r>
          </a:p>
          <a:p>
            <a:r>
              <a:rPr lang="en-US" sz="1200" smtClean="0"/>
              <a:t>queue$last &lt;- queue$last$q</a:t>
            </a:r>
          </a:p>
          <a:p>
            <a:r>
              <a:rPr lang="en-US" sz="1200" smtClean="0"/>
              <a:t>queue$last$val &lt;- add</a:t>
            </a:r>
          </a:p>
          <a:p>
            <a:r>
              <a:rPr lang="en-US" sz="1200" smtClean="0"/>
              <a:t>queue$last$q &lt;- NULL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## return front of queue and remove it</a:t>
            </a:r>
          </a:p>
          <a:p>
            <a:r>
              <a:rPr lang="en-US" sz="1200" smtClean="0"/>
              <a:t>dequeue &lt;- function(queue){</a:t>
            </a:r>
          </a:p>
          <a:p>
            <a:r>
              <a:rPr lang="en-US" sz="1200" smtClean="0"/>
              <a:t>if (is.empty(queue)) {</a:t>
            </a:r>
          </a:p>
          <a:p>
            <a:r>
              <a:rPr lang="en-US" sz="1200" smtClean="0"/>
              <a:t>stop("Attempting to take element from empty queue")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value &lt;- queue$front$q$val</a:t>
            </a:r>
          </a:p>
          <a:p>
            <a:r>
              <a:rPr lang="en-US" sz="1200" smtClean="0"/>
              <a:t>queue$front &lt;- queue$front$q</a:t>
            </a:r>
          </a:p>
          <a:p>
            <a:r>
              <a:rPr lang="en-US" sz="1200" smtClean="0"/>
              <a:t>queue$front$q$prev &lt;- NULL</a:t>
            </a:r>
          </a:p>
          <a:p>
            <a:r>
              <a:rPr lang="en-US" sz="1200" smtClean="0"/>
              <a:t>return(value)</a:t>
            </a:r>
          </a:p>
          <a:p>
            <a:r>
              <a:rPr lang="en-US" sz="120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5069" y="1428059"/>
            <a:ext cx="3527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is.empty &lt;- function(queue){</a:t>
            </a:r>
          </a:p>
          <a:p>
            <a:r>
              <a:rPr lang="en-US" smtClean="0"/>
              <a:t>return(is.null(queue$front$q))</a:t>
            </a:r>
          </a:p>
          <a:p>
            <a:r>
              <a:rPr lang="en-US" smtClean="0"/>
              <a:t>}</a:t>
            </a:r>
          </a:p>
          <a:p>
            <a:r>
              <a:rPr lang="en-US"/>
              <a:t> </a:t>
            </a:r>
            <a:endParaRPr lang="en-US" smtClean="0"/>
          </a:p>
          <a:p>
            <a:r>
              <a:rPr lang="en-US" smtClean="0"/>
              <a:t>N = 10</a:t>
            </a:r>
          </a:p>
          <a:p>
            <a:r>
              <a:rPr lang="en-US" smtClean="0"/>
              <a:t>qq &lt;- new.queue()</a:t>
            </a:r>
          </a:p>
          <a:p>
            <a:r>
              <a:rPr lang="en-US" smtClean="0"/>
              <a:t>for(i in 1:N){</a:t>
            </a:r>
          </a:p>
          <a:p>
            <a:r>
              <a:rPr lang="en-US" smtClean="0"/>
              <a:t>enqueue(qq,i)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while (! is.empty(qq)) {</a:t>
            </a:r>
          </a:p>
          <a:p>
            <a:r>
              <a:rPr lang="en-US" smtClean="0"/>
              <a:t>print(dequeue(qq))</a:t>
            </a:r>
          </a:p>
          <a:p>
            <a:r>
              <a:rPr lang="en-US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993" y="1652"/>
            <a:ext cx="3854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</a:t>
            </a:r>
            <a:r>
              <a:rPr lang="en-US" smtClean="0"/>
              <a:t>Double-linked List,</a:t>
            </a:r>
          </a:p>
          <a:p>
            <a:r>
              <a:rPr lang="en-US"/>
              <a:t> </a:t>
            </a:r>
            <a:r>
              <a:rPr lang="en-US" smtClean="0"/>
              <a:t>  with ‘q’ instead of ‘next’</a:t>
            </a:r>
          </a:p>
          <a:p>
            <a:r>
              <a:rPr lang="en-US"/>
              <a:t> </a:t>
            </a:r>
            <a:r>
              <a:rPr lang="en-US" smtClean="0"/>
              <a:t>   and excess environments e1 and e2 </a:t>
            </a:r>
            <a:r>
              <a:rPr lang="en-US" smtClean="0"/>
              <a:t>}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1993" y="1652"/>
            <a:ext cx="3854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</a:t>
            </a:r>
            <a:r>
              <a:rPr lang="en-US" smtClean="0"/>
              <a:t>Double-linked List,</a:t>
            </a:r>
          </a:p>
          <a:p>
            <a:r>
              <a:rPr lang="en-US"/>
              <a:t> </a:t>
            </a:r>
            <a:r>
              <a:rPr lang="en-US" smtClean="0"/>
              <a:t>  with ‘q’ instead of ‘next’</a:t>
            </a:r>
          </a:p>
          <a:p>
            <a:r>
              <a:rPr lang="en-US"/>
              <a:t> </a:t>
            </a:r>
            <a:r>
              <a:rPr lang="en-US" smtClean="0"/>
              <a:t>   and excess environments e1 and e2 </a:t>
            </a: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00875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4944184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085661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537670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536090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53439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4418640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434138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61874" y="574603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11993" y="1652"/>
            <a:ext cx="3854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</a:t>
            </a:r>
            <a:r>
              <a:rPr lang="en-US" smtClean="0"/>
              <a:t>Double-linked List,</a:t>
            </a:r>
          </a:p>
          <a:p>
            <a:r>
              <a:rPr lang="en-US"/>
              <a:t> </a:t>
            </a:r>
            <a:r>
              <a:rPr lang="en-US" smtClean="0"/>
              <a:t>  with ‘q’ instead of ‘next’</a:t>
            </a:r>
          </a:p>
          <a:p>
            <a:r>
              <a:rPr lang="en-US"/>
              <a:t> </a:t>
            </a:r>
            <a:r>
              <a:rPr lang="en-US" smtClean="0"/>
              <a:t>   and excess environments e1 and e2 </a:t>
            </a: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00875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4944184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085661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537670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536090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53439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4418640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434138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61874" y="574603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94614" y="2195812"/>
            <a:ext cx="2665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traverseQueue </a:t>
            </a:r>
            <a:r>
              <a:rPr lang="en-US" sz="1200"/>
              <a:t>&lt;- function(queueIn, n) {</a:t>
            </a:r>
          </a:p>
          <a:p>
            <a:r>
              <a:rPr lang="en-US" sz="1200"/>
              <a:t>if (n == 0) {</a:t>
            </a:r>
          </a:p>
          <a:p>
            <a:r>
              <a:rPr lang="en-US" sz="1200"/>
              <a:t> </a:t>
            </a:r>
            <a:r>
              <a:rPr lang="en-US" sz="1200" smtClean="0"/>
              <a:t>   return</a:t>
            </a:r>
            <a:endParaRPr lang="en-US" sz="1200"/>
          </a:p>
          <a:p>
            <a:r>
              <a:rPr lang="en-US" sz="1200" smtClean="0"/>
              <a:t>    } </a:t>
            </a:r>
            <a:r>
              <a:rPr lang="en-US" sz="1200"/>
              <a:t>else {</a:t>
            </a:r>
          </a:p>
          <a:p>
            <a:r>
              <a:rPr lang="en-US" sz="1200"/>
              <a:t> </a:t>
            </a:r>
            <a:r>
              <a:rPr lang="en-US" sz="1200" smtClean="0"/>
              <a:t>      n </a:t>
            </a:r>
            <a:r>
              <a:rPr lang="en-US" sz="1200"/>
              <a:t>&lt;- n - 1</a:t>
            </a:r>
          </a:p>
          <a:p>
            <a:r>
              <a:rPr lang="en-US" sz="1200" smtClean="0"/>
              <a:t>       print(queueIn$val</a:t>
            </a:r>
            <a:r>
              <a:rPr lang="en-US" sz="1200"/>
              <a:t>)</a:t>
            </a:r>
          </a:p>
          <a:p>
            <a:r>
              <a:rPr lang="en-US" sz="1200" smtClean="0"/>
              <a:t>       </a:t>
            </a:r>
            <a:r>
              <a:rPr lang="en-US" sz="1200" smtClean="0"/>
              <a:t>traverseQueue(queueIn$follow, </a:t>
            </a:r>
            <a:r>
              <a:rPr lang="en-US" sz="1200"/>
              <a:t>n)</a:t>
            </a:r>
          </a:p>
          <a:p>
            <a:r>
              <a:rPr lang="en-US" sz="1200" smtClean="0"/>
              <a:t>           }</a:t>
            </a:r>
            <a:endParaRPr lang="en-US" sz="1200"/>
          </a:p>
          <a:p>
            <a:r>
              <a:rPr lang="en-US" sz="1200"/>
              <a:t> </a:t>
            </a:r>
            <a:r>
              <a:rPr lang="en-US" sz="1200" smtClean="0"/>
              <a:t>      }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8694614" y="3945599"/>
            <a:ext cx="326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Assumption is that model will use a time-series queue, each element of which is an event to occur at time t.  Thus, a JumpIntoQueue function for event at t will have to traverse the queue, find events at (t – i) and (t + j) and insert the new event for time t in between the two.  That function will be built off the initial logic of traverseQueue, above.</a:t>
            </a:r>
            <a:endParaRPr lang="en-US" sz="1600"/>
          </a:p>
        </p:txBody>
      </p: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11993" y="1652"/>
            <a:ext cx="3854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</a:t>
            </a:r>
            <a:r>
              <a:rPr lang="en-US" smtClean="0"/>
              <a:t>Double-linked List,</a:t>
            </a:r>
          </a:p>
          <a:p>
            <a:r>
              <a:rPr lang="en-US"/>
              <a:t> </a:t>
            </a:r>
            <a:r>
              <a:rPr lang="en-US" smtClean="0"/>
              <a:t>  with ‘q’ instead of ‘next’</a:t>
            </a:r>
          </a:p>
          <a:p>
            <a:r>
              <a:rPr lang="en-US"/>
              <a:t> </a:t>
            </a:r>
            <a:r>
              <a:rPr lang="en-US" smtClean="0"/>
              <a:t>   and excess environments e1 and e2 </a:t>
            </a: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605</Words>
  <Application>Microsoft Office PowerPoint</Application>
  <PresentationFormat>Widescreen</PresentationFormat>
  <Paragraphs>252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reference</vt:lpstr>
      <vt:lpstr>Queue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Andy</dc:creator>
  <cp:lastModifiedBy>Andy</cp:lastModifiedBy>
  <cp:revision>19</cp:revision>
  <dcterms:created xsi:type="dcterms:W3CDTF">2019-05-10T16:54:10Z</dcterms:created>
  <dcterms:modified xsi:type="dcterms:W3CDTF">2019-07-11T13:08:05Z</dcterms:modified>
</cp:coreProperties>
</file>