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6903" autoAdjust="0"/>
  </p:normalViewPr>
  <p:slideViewPr>
    <p:cSldViewPr snapToGrid="0">
      <p:cViewPr varScale="1">
        <p:scale>
          <a:sx n="130" d="100"/>
          <a:sy n="130" d="100"/>
        </p:scale>
        <p:origin x="5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BF0C8-BD07-4055-AFB2-CD72F0F961BA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5CBED-1F8F-4B5C-8F2E-46DFE66D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CBED-1F8F-4B5C-8F2E-46DFE66DF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8ED2-4D06-4F96-B1B8-64B30AEC7CF7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building.stackexchange.com/questions/143852/what-aspect-of-planet-earth-must-be-changed-to-prevent-the-industrial-revol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queue_data_structure_in_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03081" y="4925764"/>
            <a:ext cx="10392355" cy="194876"/>
            <a:chOff x="803082" y="4846251"/>
            <a:chExt cx="2715038" cy="290314"/>
          </a:xfrm>
        </p:grpSpPr>
        <p:grpSp>
          <p:nvGrpSpPr>
            <p:cNvPr id="34" name="Group 33"/>
            <p:cNvGrpSpPr/>
            <p:nvPr/>
          </p:nvGrpSpPr>
          <p:grpSpPr>
            <a:xfrm>
              <a:off x="803082" y="4945665"/>
              <a:ext cx="683812" cy="190900"/>
              <a:chOff x="803082" y="4945665"/>
              <a:chExt cx="683812" cy="1909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486894" y="4913848"/>
              <a:ext cx="683812" cy="190900"/>
              <a:chOff x="803082" y="4945665"/>
              <a:chExt cx="683812" cy="190900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154693" y="4882031"/>
              <a:ext cx="683812" cy="190900"/>
              <a:chOff x="803082" y="4945665"/>
              <a:chExt cx="683812" cy="190900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834308" y="4846251"/>
              <a:ext cx="683812" cy="190900"/>
              <a:chOff x="803082" y="4945665"/>
              <a:chExt cx="683812" cy="190900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05947" y="4776116"/>
            <a:ext cx="106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 Level</a:t>
            </a:r>
          </a:p>
          <a:p>
            <a:r>
              <a:rPr lang="en-US"/>
              <a:t>High </a:t>
            </a:r>
            <a:r>
              <a:rPr lang="en-US" smtClean="0"/>
              <a:t>Tide</a:t>
            </a:r>
          </a:p>
          <a:p>
            <a:endParaRPr lang="en-US"/>
          </a:p>
          <a:p>
            <a:r>
              <a:rPr lang="en-US" smtClean="0"/>
              <a:t>Low Tide </a:t>
            </a:r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106310" y="5492006"/>
            <a:ext cx="10392355" cy="194876"/>
            <a:chOff x="803082" y="4846251"/>
            <a:chExt cx="2715038" cy="290314"/>
          </a:xfrm>
        </p:grpSpPr>
        <p:grpSp>
          <p:nvGrpSpPr>
            <p:cNvPr id="54" name="Group 53"/>
            <p:cNvGrpSpPr/>
            <p:nvPr/>
          </p:nvGrpSpPr>
          <p:grpSpPr>
            <a:xfrm>
              <a:off x="803082" y="4945665"/>
              <a:ext cx="683812" cy="190900"/>
              <a:chOff x="803082" y="4945665"/>
              <a:chExt cx="683812" cy="190900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86894" y="4913848"/>
              <a:ext cx="683812" cy="190900"/>
              <a:chOff x="803082" y="4945665"/>
              <a:chExt cx="683812" cy="190900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154693" y="4882031"/>
              <a:ext cx="683812" cy="190900"/>
              <a:chOff x="803082" y="4945665"/>
              <a:chExt cx="683812" cy="190900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834308" y="4846251"/>
              <a:ext cx="683812" cy="190900"/>
              <a:chOff x="803082" y="4945665"/>
              <a:chExt cx="683812" cy="190900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3188340" y="5094716"/>
            <a:ext cx="5238110" cy="1310326"/>
            <a:chOff x="3147061" y="5094716"/>
            <a:chExt cx="5238110" cy="131032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Moon 75"/>
          <p:cNvSpPr/>
          <p:nvPr/>
        </p:nvSpPr>
        <p:spPr>
          <a:xfrm rot="5400000">
            <a:off x="5544125" y="1718455"/>
            <a:ext cx="558668" cy="6147684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un 77"/>
          <p:cNvSpPr/>
          <p:nvPr/>
        </p:nvSpPr>
        <p:spPr>
          <a:xfrm>
            <a:off x="10541079" y="1649685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un 78"/>
          <p:cNvSpPr/>
          <p:nvPr/>
        </p:nvSpPr>
        <p:spPr>
          <a:xfrm>
            <a:off x="8924451" y="802843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n 79"/>
          <p:cNvSpPr/>
          <p:nvPr/>
        </p:nvSpPr>
        <p:spPr>
          <a:xfrm>
            <a:off x="7307825" y="238806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n 80"/>
          <p:cNvSpPr/>
          <p:nvPr/>
        </p:nvSpPr>
        <p:spPr>
          <a:xfrm>
            <a:off x="5691199" y="29845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un 81"/>
          <p:cNvSpPr/>
          <p:nvPr/>
        </p:nvSpPr>
        <p:spPr>
          <a:xfrm>
            <a:off x="4074573" y="241827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/>
          <p:cNvSpPr/>
          <p:nvPr/>
        </p:nvSpPr>
        <p:spPr>
          <a:xfrm>
            <a:off x="2457947" y="802843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un 83"/>
          <p:cNvSpPr/>
          <p:nvPr/>
        </p:nvSpPr>
        <p:spPr>
          <a:xfrm>
            <a:off x="841321" y="1652706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nut 84"/>
          <p:cNvSpPr/>
          <p:nvPr/>
        </p:nvSpPr>
        <p:spPr>
          <a:xfrm>
            <a:off x="8426450" y="2799960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Donut 86"/>
          <p:cNvSpPr/>
          <p:nvPr/>
        </p:nvSpPr>
        <p:spPr>
          <a:xfrm>
            <a:off x="6842034" y="2274308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Donut 87"/>
          <p:cNvSpPr/>
          <p:nvPr/>
        </p:nvSpPr>
        <p:spPr>
          <a:xfrm>
            <a:off x="5257619" y="1714862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Donut 88"/>
          <p:cNvSpPr/>
          <p:nvPr/>
        </p:nvSpPr>
        <p:spPr>
          <a:xfrm>
            <a:off x="3673204" y="2274308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Donut 89"/>
          <p:cNvSpPr/>
          <p:nvPr/>
        </p:nvSpPr>
        <p:spPr>
          <a:xfrm>
            <a:off x="2088788" y="2799960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66029" y="6325386"/>
            <a:ext cx="189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Seawater Basin 00</a:t>
            </a:r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146398" y="4149175"/>
            <a:ext cx="220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Dark (heatable) cover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294728" y="3094965"/>
            <a:ext cx="2345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Magnifying glasses</a:t>
            </a:r>
          </a:p>
          <a:p>
            <a:r>
              <a:rPr lang="en-US" smtClean="0"/>
              <a:t>(1 movable,</a:t>
            </a:r>
          </a:p>
          <a:p>
            <a:r>
              <a:rPr lang="en-US" smtClean="0"/>
              <a:t>Or many “aimable” like</a:t>
            </a:r>
          </a:p>
          <a:p>
            <a:r>
              <a:rPr lang="en-US" smtClean="0"/>
              <a:t>the SETI radar array)</a:t>
            </a:r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7569285" y="1317551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685811" y="1393293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72514" y="1311361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419714" y="1335295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631001" y="2625500"/>
            <a:ext cx="622432" cy="18365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34230" y="2627558"/>
            <a:ext cx="622432" cy="18365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349674" y="1076226"/>
            <a:ext cx="562189" cy="3509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Block Arc 102"/>
          <p:cNvSpPr/>
          <p:nvPr/>
        </p:nvSpPr>
        <p:spPr>
          <a:xfrm>
            <a:off x="4800419" y="966640"/>
            <a:ext cx="914400" cy="914400"/>
          </a:xfrm>
          <a:prstGeom prst="blockArc">
            <a:avLst>
              <a:gd name="adj1" fmla="val 10877241"/>
              <a:gd name="adj2" fmla="val 0"/>
              <a:gd name="adj3" fmla="val 25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00418" y="1316633"/>
            <a:ext cx="230845" cy="3982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611657" y="1839885"/>
            <a:ext cx="1486286" cy="323560"/>
            <a:chOff x="3147061" y="5094716"/>
            <a:chExt cx="5238110" cy="131032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Moon 108"/>
          <p:cNvSpPr/>
          <p:nvPr/>
        </p:nvSpPr>
        <p:spPr>
          <a:xfrm rot="5400000">
            <a:off x="4169940" y="762813"/>
            <a:ext cx="299729" cy="1875627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217397" y="1859073"/>
            <a:ext cx="15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Condensation </a:t>
            </a:r>
          </a:p>
          <a:p>
            <a:r>
              <a:rPr lang="en-US" smtClean="0"/>
              <a:t>Basin 01</a:t>
            </a:r>
            <a:endParaRPr lang="en-US"/>
          </a:p>
        </p:txBody>
      </p:sp>
      <p:sp>
        <p:nvSpPr>
          <p:cNvPr id="111" name="Donut 110"/>
          <p:cNvSpPr/>
          <p:nvPr/>
        </p:nvSpPr>
        <p:spPr>
          <a:xfrm>
            <a:off x="3898221" y="1128720"/>
            <a:ext cx="959748" cy="20647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4315863" y="957285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383094" y="977295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263399" y="952216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4254275" y="1316633"/>
            <a:ext cx="61588" cy="23412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489471" y="286841"/>
            <a:ext cx="482284" cy="1345169"/>
            <a:chOff x="192808" y="641318"/>
            <a:chExt cx="1111445" cy="3618586"/>
          </a:xfrm>
        </p:grpSpPr>
        <p:sp>
          <p:nvSpPr>
            <p:cNvPr id="119" name="Rectangle 118"/>
            <p:cNvSpPr/>
            <p:nvPr/>
          </p:nvSpPr>
          <p:spPr>
            <a:xfrm>
              <a:off x="742064" y="750904"/>
              <a:ext cx="562189" cy="3509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Block Arc 119"/>
            <p:cNvSpPr/>
            <p:nvPr/>
          </p:nvSpPr>
          <p:spPr>
            <a:xfrm>
              <a:off x="192809" y="641318"/>
              <a:ext cx="914400" cy="914400"/>
            </a:xfrm>
            <a:prstGeom prst="blockArc">
              <a:avLst>
                <a:gd name="adj1" fmla="val 10877241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2808" y="991311"/>
              <a:ext cx="230845" cy="3982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048663" y="672618"/>
            <a:ext cx="597589" cy="175598"/>
            <a:chOff x="3147061" y="5094716"/>
            <a:chExt cx="5238110" cy="1310326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Moon 126"/>
          <p:cNvSpPr/>
          <p:nvPr/>
        </p:nvSpPr>
        <p:spPr>
          <a:xfrm rot="5400000">
            <a:off x="3288204" y="235371"/>
            <a:ext cx="128735" cy="667809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ardrop 127"/>
          <p:cNvSpPr/>
          <p:nvPr/>
        </p:nvSpPr>
        <p:spPr>
          <a:xfrm>
            <a:off x="2587116" y="36474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ardrop 128"/>
          <p:cNvSpPr/>
          <p:nvPr/>
        </p:nvSpPr>
        <p:spPr>
          <a:xfrm>
            <a:off x="2398795" y="21917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ardrop 129"/>
          <p:cNvSpPr/>
          <p:nvPr/>
        </p:nvSpPr>
        <p:spPr>
          <a:xfrm>
            <a:off x="2739516" y="51714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8911" y="28100"/>
            <a:ext cx="2122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Chain of inland water towers, evaporation columns, and condensation basins</a:t>
            </a:r>
            <a:endParaRPr lang="en-US"/>
          </a:p>
        </p:txBody>
      </p:sp>
      <p:sp>
        <p:nvSpPr>
          <p:cNvPr id="132" name="Left Arrow 131"/>
          <p:cNvSpPr/>
          <p:nvPr/>
        </p:nvSpPr>
        <p:spPr>
          <a:xfrm rot="2477197">
            <a:off x="1746487" y="330792"/>
            <a:ext cx="1115092" cy="26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399713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3932557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4074034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4365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4349282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43323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332185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3422810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318" y="584364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32" y="5779072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94846" y="590360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0650" y="5920549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9763" y="6211595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e4</a:t>
            </a:r>
            <a:r>
              <a:rPr lang="en-US" b="1" smtClean="0">
                <a:solidFill>
                  <a:srgbClr val="FF0000"/>
                </a:solidFill>
              </a:rPr>
              <a:t> e6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8174" y="619579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null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78692" y="590360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6216" y="61788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322" y="1235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9267" y="139950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5068747" y="150575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131492" y="4418640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60543" y="4341383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 </a:t>
            </a:r>
            <a:r>
              <a:rPr lang="en-US" b="1">
                <a:solidFill>
                  <a:srgbClr val="FF0000"/>
                </a:solidFill>
              </a:rPr>
              <a:t>e6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6333" y="1345348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8575" y="488499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e6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95495" y="4886415"/>
            <a:ext cx="7576418" cy="77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35009" y="5010948"/>
            <a:ext cx="1057524" cy="41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prev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50813" y="5027892"/>
            <a:ext cx="1057524" cy="41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follow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9926" y="5318938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e4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08337" y="530314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18855" y="5010948"/>
            <a:ext cx="1057524" cy="41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val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76379" y="5286196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2.5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6494659" y="4410741"/>
            <a:ext cx="417102" cy="230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430427" y="6317570"/>
            <a:ext cx="417102" cy="230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11993" y="1652"/>
            <a:ext cx="404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Double-linked List,</a:t>
            </a:r>
          </a:p>
          <a:p>
            <a:r>
              <a:rPr lang="en-US"/>
              <a:t> </a:t>
            </a:r>
            <a:r>
              <a:rPr lang="en-US" smtClean="0"/>
              <a:t>  with </a:t>
            </a:r>
            <a:r>
              <a:rPr lang="en-US" smtClean="0"/>
              <a:t>“</a:t>
            </a:r>
            <a:r>
              <a:rPr lang="en-US" smtClean="0"/>
              <a:t>excess” </a:t>
            </a:r>
            <a:r>
              <a:rPr lang="en-US" smtClean="0"/>
              <a:t>environments e1 and e2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9878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3923312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4047845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4064789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43558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4340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4047845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4323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498371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4919142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5043675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5060619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535166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533586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5043675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531892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430844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4409395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318" y="584364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32" y="5779072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94846" y="590360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0650" y="5920549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9763" y="621159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e4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8174" y="619579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null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78692" y="590360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6216" y="61788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322" y="1235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9267" y="139950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5068747" y="150575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131492" y="5405225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60543" y="5327968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 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6333" y="1345348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318" y="290591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e6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78238" y="2907333"/>
            <a:ext cx="7576418" cy="77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17752" y="3031866"/>
            <a:ext cx="1057524" cy="41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prev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33556" y="3048810"/>
            <a:ext cx="1057524" cy="41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follow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12669" y="3339856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1080" y="3324058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e3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01598" y="3031866"/>
            <a:ext cx="1057524" cy="41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val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59122" y="3307114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0.5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740953" y="2387462"/>
            <a:ext cx="417102" cy="230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24958" y="231007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e6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2445915" y="4452663"/>
            <a:ext cx="417102" cy="230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29920" y="4375276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e6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7401" y="3940336"/>
            <a:ext cx="252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oldFollow &lt;- e3 </a:t>
            </a:r>
          </a:p>
          <a:p>
            <a:r>
              <a:rPr lang="en-US" smtClean="0"/>
              <a:t>oldPrev &lt;- e2</a:t>
            </a:r>
          </a:p>
          <a:p>
            <a:endParaRPr lang="en-US"/>
          </a:p>
          <a:p>
            <a:r>
              <a:rPr lang="en-US" smtClean="0"/>
              <a:t>queueIn &lt;- e2$follow=e3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611993" y="1652"/>
            <a:ext cx="404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Double-linked List,</a:t>
            </a:r>
          </a:p>
          <a:p>
            <a:r>
              <a:rPr lang="en-US"/>
              <a:t> </a:t>
            </a:r>
            <a:r>
              <a:rPr lang="en-US" smtClean="0"/>
              <a:t>  with </a:t>
            </a:r>
            <a:r>
              <a:rPr lang="en-US" smtClean="0"/>
              <a:t>“</a:t>
            </a:r>
            <a:r>
              <a:rPr lang="en-US" smtClean="0"/>
              <a:t>excess” </a:t>
            </a:r>
            <a:r>
              <a:rPr lang="en-US" smtClean="0"/>
              <a:t>environments e1 and e2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 Implementation 2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“null” header with one “null” trailer, with min and max value respectively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head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9700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5460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2127" y="22950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7319" y="14068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318" y="58107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5332" y="574621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94846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61361" y="588769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9763" y="61787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8885" y="6162939"/>
            <a:ext cx="22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.Machine$integer.max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162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9147" y="2295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54603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2127" y="61459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46984" y="1109552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tail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4603" y="14005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head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9700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5460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2127" y="22950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7319" y="14068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318" y="58107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5332" y="574621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94846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61361" y="588769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9763" y="61787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8885" y="6162939"/>
            <a:ext cx="22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.Machine$integer.max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162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9147" y="2295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54603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2127" y="61459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46984" y="1109552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tail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4603" y="14005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8174" y="33534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841626" y="235650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14648" y="23102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542311" y="6225034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5333" y="61787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head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9700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5460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2127" y="22950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7319" y="14068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318" y="58107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5332" y="574621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94846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61361" y="588769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9763" y="61787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8885" y="6162939"/>
            <a:ext cx="22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.Machine$integer.max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162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9147" y="2295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54603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2127" y="61459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46984" y="1109552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tail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4603" y="14005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8174" y="33534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841626" y="235650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14648" y="23102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542311" y="6225034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5333" y="61787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318" y="403344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32" y="3968872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94846" y="409340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0650" y="4110349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9763" y="44013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8174" y="43855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78692" y="409340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6216" y="4368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2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0922" y="33585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6086427" y="343860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791065" y="6270509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07362" y="62095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03235" y="82780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</a:t>
            </a:r>
            <a:r>
              <a:rPr lang="en-US" b="1" smtClean="0">
                <a:solidFill>
                  <a:srgbClr val="7030A0"/>
                </a:solidFill>
              </a:rPr>
              <a:t>2</a:t>
            </a:r>
            <a:endParaRPr lang="en-US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head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9700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5460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2127" y="22950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7319" y="14068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318" y="58107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5332" y="574621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94846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61361" y="588769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9763" y="61787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8885" y="6162939"/>
            <a:ext cx="22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.Machine$integer.max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162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9147" y="2295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54603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2127" y="61459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46984" y="1109552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tail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4603" y="14005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8174" y="33534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841626" y="235650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14648" y="23102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542311" y="6225034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5333" y="61787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318" y="4003949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e6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27280" y="3939376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6794" y="4063909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82598" y="4080853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61711" y="4371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40122" y="43561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e5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50640" y="4063909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08164" y="433915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1.5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0922" y="33585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6086427" y="343860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791065" y="6270509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07362" y="62095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03235" y="827808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</a:t>
            </a:r>
            <a:r>
              <a:rPr lang="en-US" b="1" smtClean="0">
                <a:solidFill>
                  <a:srgbClr val="7030A0"/>
                </a:solidFill>
              </a:rPr>
              <a:t>2</a:t>
            </a:r>
          </a:p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1.5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1318" y="49440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5332" y="4879462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94846" y="500399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0650" y="5020939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89763" y="53119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68174" y="52961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78692" y="500399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36216" y="527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2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6440922" y="3442965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13670" y="33592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e6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498429" y="5393873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04343" y="5310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e6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head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9700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8470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7319" y="14068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Dequeue N = 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318" y="58107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5332" y="574621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94846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61361" y="588769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8885" y="6162939"/>
            <a:ext cx="22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.Machine$integer.max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1623" y="2019810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9147" y="2295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54603" y="587074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2127" y="61459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46984" y="1109552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tail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4603" y="14005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15804" y="22823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318" y="4003949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e6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62705" y="3939376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02219" y="4063909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8023" y="4080853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97136" y="4371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75547" y="43561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e5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86065" y="4063909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43589" y="433915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1.5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68372" y="61596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1318" y="49440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5332" y="4879462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94846" y="500399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0650" y="5020939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68174" y="52961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78692" y="5003995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36216" y="527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2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68174" y="33162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e6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68372" y="5310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e6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15333" y="435550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e2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531746" y="4448033"/>
            <a:ext cx="417102" cy="230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778154" y="2340922"/>
            <a:ext cx="417102" cy="230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074814" y="228726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e6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hlinkClick r:id="rId2"/>
              </a:rPr>
              <a:t>https://worldbuilding.stackexchange.com/questions/143852/what-aspect-of-planet-earth-must-be-changed-to-prevent-the-industrial-revolution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6" y="1428059"/>
            <a:ext cx="3527066" cy="4351338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www.researchgate.net/post/What_is_the_queue_data_structure_in_R</a:t>
            </a:r>
            <a:endParaRPr lang="en-US" smtClean="0"/>
          </a:p>
          <a:p>
            <a:r>
              <a:rPr lang="en-US"/>
              <a:t>&lt;code&gt;</a:t>
            </a:r>
          </a:p>
          <a:p>
            <a:r>
              <a:rPr lang="en-US"/>
              <a:t>{</a:t>
            </a:r>
          </a:p>
          <a:p>
            <a:r>
              <a:rPr lang="en-US"/>
              <a:t>new.queue &lt;- function() {</a:t>
            </a:r>
          </a:p>
          <a:p>
            <a:r>
              <a:rPr lang="en-US"/>
              <a:t>ret &lt;- new.env()</a:t>
            </a:r>
          </a:p>
          <a:p>
            <a:r>
              <a:rPr lang="en-US"/>
              <a:t>ret$front &lt;- new.env()</a:t>
            </a:r>
          </a:p>
          <a:p>
            <a:r>
              <a:rPr lang="en-US"/>
              <a:t>ret$front$q &lt;- NULL</a:t>
            </a:r>
          </a:p>
          <a:p>
            <a:r>
              <a:rPr lang="en-US"/>
              <a:t>ret$front$prev &lt;- NULL</a:t>
            </a:r>
          </a:p>
          <a:p>
            <a:r>
              <a:rPr lang="en-US"/>
              <a:t>ret$last &lt;- ret$front</a:t>
            </a:r>
          </a:p>
          <a:p>
            <a:r>
              <a:rPr lang="en-US"/>
              <a:t>return(ret)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3847" y="1428059"/>
            <a:ext cx="409856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/>
              <a:t>## add to end of queue</a:t>
            </a:r>
          </a:p>
          <a:p>
            <a:r>
              <a:rPr lang="en-US" sz="1200" smtClean="0"/>
              <a:t>enqueue &lt;- function(queue, add){</a:t>
            </a:r>
          </a:p>
          <a:p>
            <a:r>
              <a:rPr lang="en-US" sz="1200" smtClean="0"/>
              <a:t>queue$last$q &lt;- new.env()</a:t>
            </a:r>
          </a:p>
          <a:p>
            <a:r>
              <a:rPr lang="en-US" sz="1200" smtClean="0"/>
              <a:t>queue$last$q$prev &lt;- queue$last</a:t>
            </a:r>
          </a:p>
          <a:p>
            <a:r>
              <a:rPr lang="en-US" sz="1200" smtClean="0"/>
              <a:t>queue$last &lt;- queue$last$q</a:t>
            </a:r>
          </a:p>
          <a:p>
            <a:r>
              <a:rPr lang="en-US" sz="1200" smtClean="0"/>
              <a:t>queue$last$val &lt;- add</a:t>
            </a:r>
          </a:p>
          <a:p>
            <a:r>
              <a:rPr lang="en-US" sz="1200" smtClean="0"/>
              <a:t>queue$last$q &lt;- NULL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## return front of queue and remove it</a:t>
            </a:r>
          </a:p>
          <a:p>
            <a:r>
              <a:rPr lang="en-US" sz="1200" smtClean="0"/>
              <a:t>dequeue &lt;- function(queue){</a:t>
            </a:r>
          </a:p>
          <a:p>
            <a:r>
              <a:rPr lang="en-US" sz="1200" smtClean="0"/>
              <a:t>if (is.empty(queue)) {</a:t>
            </a:r>
          </a:p>
          <a:p>
            <a:r>
              <a:rPr lang="en-US" sz="1200" smtClean="0"/>
              <a:t>stop("Attempting to take element from empty queue")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value &lt;- queue$front$q$val</a:t>
            </a:r>
          </a:p>
          <a:p>
            <a:r>
              <a:rPr lang="en-US" sz="1200" smtClean="0"/>
              <a:t>queue$front &lt;- queue$front$q</a:t>
            </a:r>
          </a:p>
          <a:p>
            <a:r>
              <a:rPr lang="en-US" sz="1200" smtClean="0"/>
              <a:t>queue$front$q$prev &lt;- NULL</a:t>
            </a:r>
          </a:p>
          <a:p>
            <a:r>
              <a:rPr lang="en-US" sz="1200" smtClean="0"/>
              <a:t>return(value)</a:t>
            </a:r>
          </a:p>
          <a:p>
            <a:r>
              <a:rPr lang="en-US" sz="120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25069" y="1428059"/>
            <a:ext cx="3527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is.empty &lt;- function(queue){</a:t>
            </a:r>
          </a:p>
          <a:p>
            <a:r>
              <a:rPr lang="en-US" smtClean="0"/>
              <a:t>return(is.null(queue$front$q))</a:t>
            </a:r>
          </a:p>
          <a:p>
            <a:r>
              <a:rPr lang="en-US" smtClean="0"/>
              <a:t>}</a:t>
            </a:r>
          </a:p>
          <a:p>
            <a:r>
              <a:rPr lang="en-US"/>
              <a:t> </a:t>
            </a:r>
            <a:endParaRPr lang="en-US" smtClean="0"/>
          </a:p>
          <a:p>
            <a:r>
              <a:rPr lang="en-US" smtClean="0"/>
              <a:t>N = 10</a:t>
            </a:r>
          </a:p>
          <a:p>
            <a:r>
              <a:rPr lang="en-US" smtClean="0"/>
              <a:t>qq &lt;- new.queue()</a:t>
            </a:r>
          </a:p>
          <a:p>
            <a:r>
              <a:rPr lang="en-US" smtClean="0"/>
              <a:t>for(i in 1:N){</a:t>
            </a:r>
          </a:p>
          <a:p>
            <a:r>
              <a:rPr lang="en-US" smtClean="0"/>
              <a:t>enqueue(qq,i)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while (! is.empty(qq)) {</a:t>
            </a:r>
          </a:p>
          <a:p>
            <a:r>
              <a:rPr lang="en-US" smtClean="0"/>
              <a:t>print(dequeue(qq))</a:t>
            </a:r>
          </a:p>
          <a:p>
            <a:r>
              <a:rPr lang="en-US" smtClean="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 Implementation 1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null header with no 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1993" y="1652"/>
            <a:ext cx="404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Double-linked List,</a:t>
            </a:r>
          </a:p>
          <a:p>
            <a:r>
              <a:rPr lang="en-US"/>
              <a:t> </a:t>
            </a:r>
            <a:r>
              <a:rPr lang="en-US" smtClean="0"/>
              <a:t>  with </a:t>
            </a:r>
            <a:r>
              <a:rPr lang="en-US" smtClean="0"/>
              <a:t>“</a:t>
            </a:r>
            <a:r>
              <a:rPr lang="en-US" smtClean="0"/>
              <a:t>excess” </a:t>
            </a:r>
            <a:r>
              <a:rPr lang="en-US" smtClean="0"/>
              <a:t>environments e1 and e2 }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399713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3932557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4074034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4365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4349282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43323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332185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3422810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1993" y="1652"/>
            <a:ext cx="404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Double-linked List,</a:t>
            </a:r>
          </a:p>
          <a:p>
            <a:r>
              <a:rPr lang="en-US"/>
              <a:t> </a:t>
            </a:r>
            <a:r>
              <a:rPr lang="en-US" smtClean="0"/>
              <a:t>  with </a:t>
            </a:r>
            <a:r>
              <a:rPr lang="en-US" smtClean="0"/>
              <a:t>“</a:t>
            </a:r>
            <a:r>
              <a:rPr lang="en-US" smtClean="0"/>
              <a:t>excess” </a:t>
            </a:r>
            <a:r>
              <a:rPr lang="en-US" smtClean="0"/>
              <a:t>environments e1 and e2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399713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3932557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4074034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4365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4349282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43323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332185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3422810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318" y="500875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32" y="4944184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94846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0650" y="5085661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9763" y="537670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8174" y="5360909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null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78692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6216" y="53439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322" y="1235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9267" y="139950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5068747" y="150575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131492" y="4418640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60543" y="4341383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6333" y="1345348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61874" y="5746039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11993" y="1652"/>
            <a:ext cx="404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Double-linked List,</a:t>
            </a:r>
          </a:p>
          <a:p>
            <a:r>
              <a:rPr lang="en-US"/>
              <a:t> </a:t>
            </a:r>
            <a:r>
              <a:rPr lang="en-US" smtClean="0"/>
              <a:t>  with </a:t>
            </a:r>
            <a:r>
              <a:rPr lang="en-US" smtClean="0"/>
              <a:t>“</a:t>
            </a:r>
            <a:r>
              <a:rPr lang="en-US" smtClean="0"/>
              <a:t>excess” </a:t>
            </a:r>
            <a:r>
              <a:rPr lang="en-US" smtClean="0"/>
              <a:t>environments e1 and e2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399713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3932557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4074034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follow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4365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4349282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43323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332185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3422810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318" y="500875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32" y="4944184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94846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0650" y="5085661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follow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9763" y="537670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8174" y="5360909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null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78692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6216" y="53439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322" y="1235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9267" y="139950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5068747" y="150575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131492" y="4418640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60543" y="4341383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6333" y="1345348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61874" y="5746039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94614" y="2195812"/>
            <a:ext cx="2665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traverseQueue </a:t>
            </a:r>
            <a:r>
              <a:rPr lang="en-US" sz="1200"/>
              <a:t>&lt;- function(queueIn, n) {</a:t>
            </a:r>
          </a:p>
          <a:p>
            <a:r>
              <a:rPr lang="en-US" sz="1200"/>
              <a:t>if (n == 0) {</a:t>
            </a:r>
          </a:p>
          <a:p>
            <a:r>
              <a:rPr lang="en-US" sz="1200"/>
              <a:t> </a:t>
            </a:r>
            <a:r>
              <a:rPr lang="en-US" sz="1200" smtClean="0"/>
              <a:t>   return</a:t>
            </a:r>
            <a:endParaRPr lang="en-US" sz="1200"/>
          </a:p>
          <a:p>
            <a:r>
              <a:rPr lang="en-US" sz="1200" smtClean="0"/>
              <a:t>    } </a:t>
            </a:r>
            <a:r>
              <a:rPr lang="en-US" sz="1200"/>
              <a:t>else {</a:t>
            </a:r>
          </a:p>
          <a:p>
            <a:r>
              <a:rPr lang="en-US" sz="1200"/>
              <a:t> </a:t>
            </a:r>
            <a:r>
              <a:rPr lang="en-US" sz="1200" smtClean="0"/>
              <a:t>      n </a:t>
            </a:r>
            <a:r>
              <a:rPr lang="en-US" sz="1200"/>
              <a:t>&lt;- n - 1</a:t>
            </a:r>
          </a:p>
          <a:p>
            <a:r>
              <a:rPr lang="en-US" sz="1200" smtClean="0"/>
              <a:t>       print(queueIn$val</a:t>
            </a:r>
            <a:r>
              <a:rPr lang="en-US" sz="1200"/>
              <a:t>)</a:t>
            </a:r>
          </a:p>
          <a:p>
            <a:r>
              <a:rPr lang="en-US" sz="1200" smtClean="0"/>
              <a:t>       traverseQueue(queueIn$follow, </a:t>
            </a:r>
            <a:r>
              <a:rPr lang="en-US" sz="1200"/>
              <a:t>n)</a:t>
            </a:r>
          </a:p>
          <a:p>
            <a:r>
              <a:rPr lang="en-US" sz="1200" smtClean="0"/>
              <a:t>           }</a:t>
            </a:r>
            <a:endParaRPr lang="en-US" sz="1200"/>
          </a:p>
          <a:p>
            <a:r>
              <a:rPr lang="en-US" sz="1200"/>
              <a:t> </a:t>
            </a:r>
            <a:r>
              <a:rPr lang="en-US" sz="1200" smtClean="0"/>
              <a:t>      }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8694614" y="3945599"/>
            <a:ext cx="3267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Assumption is that model will use a time-series queue, each element of which is an event to occur at time t.  Thus, a JumpIntoQueue function for event at t will have to traverse the queue, find events at (t – i) and (t + j) and insert the new event for time t in between the two.  That function will be built off the initial logic of traverseQueue, above.</a:t>
            </a:r>
            <a:endParaRPr lang="en-US" sz="1600"/>
          </a:p>
        </p:txBody>
      </p:sp>
      <p:sp>
        <p:nvSpPr>
          <p:cNvPr id="66" name="TextBox 65"/>
          <p:cNvSpPr txBox="1"/>
          <p:nvPr/>
        </p:nvSpPr>
        <p:spPr>
          <a:xfrm>
            <a:off x="2545160" y="458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1993" y="1652"/>
            <a:ext cx="404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{ Double-linked List,</a:t>
            </a:r>
          </a:p>
          <a:p>
            <a:r>
              <a:rPr lang="en-US"/>
              <a:t> </a:t>
            </a:r>
            <a:r>
              <a:rPr lang="en-US" smtClean="0"/>
              <a:t>  with </a:t>
            </a:r>
            <a:r>
              <a:rPr lang="en-US" smtClean="0"/>
              <a:t>“</a:t>
            </a:r>
            <a:r>
              <a:rPr lang="en-US" smtClean="0"/>
              <a:t>excess” </a:t>
            </a:r>
            <a:r>
              <a:rPr lang="en-US" smtClean="0"/>
              <a:t>environments e1 and e2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10086</TotalTime>
  <Words>1023</Words>
  <Application>Microsoft Office PowerPoint</Application>
  <PresentationFormat>Widescreen</PresentationFormat>
  <Paragraphs>578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reference</vt:lpstr>
      <vt:lpstr>Queue implementation</vt:lpstr>
      <vt:lpstr>Queue Implementation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Implementation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</dc:title>
  <dc:creator>Andy</dc:creator>
  <cp:lastModifiedBy>Andy</cp:lastModifiedBy>
  <cp:revision>31</cp:revision>
  <dcterms:created xsi:type="dcterms:W3CDTF">2019-05-10T16:54:10Z</dcterms:created>
  <dcterms:modified xsi:type="dcterms:W3CDTF">2019-07-18T14:03:54Z</dcterms:modified>
</cp:coreProperties>
</file>