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80" r:id="rId4"/>
    <p:sldId id="297" r:id="rId5"/>
    <p:sldId id="299" r:id="rId6"/>
    <p:sldId id="291" r:id="rId7"/>
    <p:sldId id="301" r:id="rId8"/>
    <p:sldId id="293" r:id="rId9"/>
    <p:sldId id="300" r:id="rId10"/>
    <p:sldId id="292" r:id="rId11"/>
    <p:sldId id="295" r:id="rId12"/>
    <p:sldId id="296" r:id="rId13"/>
    <p:sldId id="303" r:id="rId14"/>
    <p:sldId id="269" r:id="rId15"/>
    <p:sldId id="302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B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6" autoAdjust="0"/>
    <p:restoredTop sz="95291" autoAdjust="0"/>
  </p:normalViewPr>
  <p:slideViewPr>
    <p:cSldViewPr snapToGrid="0">
      <p:cViewPr>
        <p:scale>
          <a:sx n="75" d="100"/>
          <a:sy n="75" d="100"/>
        </p:scale>
        <p:origin x="81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2983-1922-4A89-AE36-8FB30A0E1CCC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9C522-1BB8-4A16-B6BF-C0D49BF71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9C522-1BB8-4A16-B6BF-C0D49BF71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Sound Detection</a:t>
            </a:r>
            <a:br>
              <a:rPr lang="en-US" dirty="0"/>
            </a:br>
            <a:r>
              <a:rPr lang="en-US" dirty="0"/>
              <a:t> for Enemy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Schmidt and </a:t>
            </a:r>
            <a:r>
              <a:rPr lang="en-US" dirty="0" err="1"/>
              <a:t>Aji</a:t>
            </a:r>
            <a:r>
              <a:rPr lang="en-US" dirty="0"/>
              <a:t> </a:t>
            </a:r>
            <a:r>
              <a:rPr lang="en-US" dirty="0" err="1"/>
              <a:t>Suprana</a:t>
            </a:r>
            <a:endParaRPr lang="en-US" dirty="0"/>
          </a:p>
          <a:p>
            <a:r>
              <a:rPr lang="en-US" sz="1800" dirty="0"/>
              <a:t>4/18/2017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implementation for sound detection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277360" y="1650486"/>
            <a:ext cx="7914639" cy="5207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Create an object with a sound emitter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Upon emitting a sound: </a:t>
            </a:r>
            <a:r>
              <a:rPr lang="en-US" dirty="0">
                <a:solidFill>
                  <a:schemeClr val="accent2"/>
                </a:solidFill>
              </a:rPr>
              <a:t>check</a:t>
            </a:r>
            <a:r>
              <a:rPr lang="en-US" dirty="0"/>
              <a:t> if a listener is inside the max distance circle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If there is, then </a:t>
            </a:r>
            <a:r>
              <a:rPr lang="en-US" dirty="0" err="1">
                <a:solidFill>
                  <a:schemeClr val="accent2"/>
                </a:solidFill>
              </a:rPr>
              <a:t>pathfind</a:t>
            </a:r>
            <a:r>
              <a:rPr lang="en-US" dirty="0"/>
              <a:t> to the listener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>
                <a:solidFill>
                  <a:schemeClr val="accent2"/>
                </a:solidFill>
              </a:rPr>
              <a:t>total path distance &lt;= max distance</a:t>
            </a:r>
            <a:r>
              <a:rPr lang="en-US" dirty="0"/>
              <a:t>, then tell the listener that the sound can be heard and send it the created path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If the listener identifies the sound, then </a:t>
            </a:r>
            <a:r>
              <a:rPr lang="en-US" dirty="0">
                <a:solidFill>
                  <a:schemeClr val="accent2"/>
                </a:solidFill>
              </a:rPr>
              <a:t>reverse</a:t>
            </a:r>
            <a:r>
              <a:rPr lang="en-US" dirty="0"/>
              <a:t> the created path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Then have the listener start walking the path to where the they </a:t>
            </a:r>
            <a:r>
              <a:rPr lang="en-US" dirty="0">
                <a:solidFill>
                  <a:schemeClr val="accent2"/>
                </a:solidFill>
              </a:rPr>
              <a:t>assume</a:t>
            </a:r>
            <a:r>
              <a:rPr lang="en-US" dirty="0"/>
              <a:t> the source to be</a:t>
            </a:r>
          </a:p>
        </p:txBody>
      </p:sp>
      <p:sp>
        <p:nvSpPr>
          <p:cNvPr id="7" name="Oval 6"/>
          <p:cNvSpPr/>
          <p:nvPr/>
        </p:nvSpPr>
        <p:spPr>
          <a:xfrm>
            <a:off x="2139295" y="353377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1995" y="2274216"/>
            <a:ext cx="2743200" cy="2743200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6075" y="425424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367895" y="3777478"/>
            <a:ext cx="678180" cy="476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2367895" y="3777480"/>
            <a:ext cx="664210" cy="4767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mage result for exclamation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75" y="3805792"/>
            <a:ext cx="370840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2367895" y="3777480"/>
            <a:ext cx="664210" cy="4767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How it looks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47241" y="1684421"/>
            <a:ext cx="11516810" cy="4881384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4375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Wrap it up!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790" r="12624"/>
          <a:stretch/>
        </p:blipFill>
        <p:spPr>
          <a:xfrm>
            <a:off x="2272575" y="1090930"/>
            <a:ext cx="7646850" cy="57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Wrap it up!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188720" y="1684421"/>
            <a:ext cx="10633167" cy="4881384"/>
          </a:xfrm>
        </p:spPr>
        <p:txBody>
          <a:bodyPr>
            <a:normAutofit/>
          </a:bodyPr>
          <a:lstStyle/>
          <a:p>
            <a:r>
              <a:rPr lang="en-US" dirty="0"/>
              <a:t>Sound Detection for Enemy AI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/>
            <a:r>
              <a:rPr lang="en-US" dirty="0"/>
              <a:t>Makes your AI feel </a:t>
            </a:r>
            <a:r>
              <a:rPr lang="en-US" dirty="0">
                <a:solidFill>
                  <a:schemeClr val="accent2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realistic</a:t>
            </a:r>
            <a:r>
              <a:rPr lang="en-US" dirty="0"/>
              <a:t> and your world feel </a:t>
            </a:r>
            <a:r>
              <a:rPr lang="en-US" dirty="0">
                <a:solidFill>
                  <a:schemeClr val="accent2"/>
                </a:solidFill>
              </a:rPr>
              <a:t>more alive</a:t>
            </a:r>
          </a:p>
          <a:p>
            <a:pPr marL="1143000" lvl="1" indent="-457200"/>
            <a:endParaRPr lang="en-US" dirty="0"/>
          </a:p>
          <a:p>
            <a:r>
              <a:rPr lang="en-US" dirty="0"/>
              <a:t>Remedy the Issues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/>
            <a:r>
              <a:rPr lang="en-US" dirty="0"/>
              <a:t>Don’t overwork the problem, say no to ray casting</a:t>
            </a:r>
          </a:p>
          <a:p>
            <a:pPr marL="1143000" lvl="1" indent="-457200"/>
            <a:r>
              <a:rPr lang="en-US" dirty="0"/>
              <a:t>Reflection can be useful but requires too much</a:t>
            </a:r>
          </a:p>
          <a:p>
            <a:pPr marL="1143000" lvl="1" indent="-457200"/>
            <a:r>
              <a:rPr lang="en-US" dirty="0"/>
              <a:t>Utilize pathfinding to mimic sound diffraction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Go With a Basic Implementation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/>
            <a:r>
              <a:rPr lang="en-US" dirty="0"/>
              <a:t>If intensity is required then implement an attenuation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15976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233100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Smarter AI</a:t>
            </a:r>
          </a:p>
          <a:p>
            <a:pPr marL="1143000" lvl="1" indent="-457200"/>
            <a:r>
              <a:rPr lang="en-US" dirty="0"/>
              <a:t>Use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Edge cases to consider</a:t>
            </a:r>
          </a:p>
        </p:txBody>
      </p:sp>
    </p:spTree>
    <p:extLst>
      <p:ext uri="{BB962C8B-B14F-4D97-AF65-F5344CB8AC3E}">
        <p14:creationId xmlns:p14="http://schemas.microsoft.com/office/powerpoint/2010/main" val="199617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the highlight color of the title or bullets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Select the lines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Click the bullet drop down in the Home tab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Select “Bullets and Numbering”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Click the Color drop down and choose a color</a:t>
            </a:r>
          </a:p>
          <a:p>
            <a:endParaRPr lang="en-US" dirty="0"/>
          </a:p>
          <a:p>
            <a:r>
              <a:rPr lang="en-US" dirty="0"/>
              <a:t>It’s better to go into the Master slide and change the color there if it’s for all slides in the presentation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View-&gt;Slide Master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2"/>
              </a:buClr>
            </a:pPr>
            <a:r>
              <a:rPr lang="en-US" dirty="0"/>
              <a:t>Changing the highlight color</a:t>
            </a:r>
          </a:p>
          <a:p>
            <a:pPr>
              <a:buClr>
                <a:schemeClr val="accent2"/>
              </a:buClr>
            </a:pPr>
            <a:r>
              <a:rPr lang="en-US" dirty="0"/>
              <a:t>←This is a bullet point</a:t>
            </a:r>
          </a:p>
        </p:txBody>
      </p:sp>
    </p:spTree>
    <p:extLst>
      <p:ext uri="{BB962C8B-B14F-4D97-AF65-F5344CB8AC3E}">
        <p14:creationId xmlns:p14="http://schemas.microsoft.com/office/powerpoint/2010/main" val="323204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add a Fade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the cursor anywhere in the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Animations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Fade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To reorder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Animations tab and select Animation Pane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and drop to reorder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drop down to change when it happens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let the audience read ahead</a:t>
            </a:r>
          </a:p>
          <a:p>
            <a:r>
              <a:rPr lang="en-US" dirty="0"/>
              <a:t>Add polish with a Fade for each point</a:t>
            </a:r>
          </a:p>
        </p:txBody>
      </p:sp>
    </p:spTree>
    <p:extLst>
      <p:ext uri="{BB962C8B-B14F-4D97-AF65-F5344CB8AC3E}">
        <p14:creationId xmlns:p14="http://schemas.microsoft.com/office/powerpoint/2010/main" val="2385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New Slide drop down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Indented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Content (optional footer)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Blank page (optional footer)</a:t>
            </a:r>
          </a:p>
          <a:p>
            <a:endParaRPr lang="en-US" dirty="0"/>
          </a:p>
          <a:p>
            <a:r>
              <a:rPr lang="en-US" dirty="0"/>
              <a:t>Note: You can always hide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a blank part of the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choose “Format Background”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“Hide Background”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“Home-&gt;New Slide” drop down has choices</a:t>
            </a:r>
          </a:p>
        </p:txBody>
      </p:sp>
    </p:spTree>
    <p:extLst>
      <p:ext uri="{BB962C8B-B14F-4D97-AF65-F5344CB8AC3E}">
        <p14:creationId xmlns:p14="http://schemas.microsoft.com/office/powerpoint/2010/main" val="237893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701" y="1684421"/>
            <a:ext cx="9270556" cy="4881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the formatting of the slides consistent?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 text large enough to read?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each slide aesthetically pleasing?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too much stuff on each slide?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anything annoying that should be removed?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there enough interesting stuff?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 slides adding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Checklist for editing slides</a:t>
            </a:r>
          </a:p>
        </p:txBody>
      </p:sp>
    </p:spTree>
    <p:extLst>
      <p:ext uri="{BB962C8B-B14F-4D97-AF65-F5344CB8AC3E}">
        <p14:creationId xmlns:p14="http://schemas.microsoft.com/office/powerpoint/2010/main" val="236988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Sound Detection</a:t>
            </a:r>
            <a:br>
              <a:rPr lang="en-US" dirty="0"/>
            </a:br>
            <a:r>
              <a:rPr lang="en-US" dirty="0"/>
              <a:t> for Enemy 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Purpose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Issues With Sound Modeling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Implementation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91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 rid of noise, decoration, and </a:t>
            </a:r>
            <a:r>
              <a:rPr lang="en-US" dirty="0">
                <a:solidFill>
                  <a:schemeClr val="accent2"/>
                </a:solidFill>
              </a:rPr>
              <a:t>chart junk</a:t>
            </a:r>
          </a:p>
          <a:p>
            <a:r>
              <a:rPr lang="en-US" dirty="0"/>
              <a:t>The title should explain the point of the slide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086290" y="3449433"/>
            <a:ext cx="2241" cy="18431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67672" y="3449432"/>
            <a:ext cx="3" cy="18431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86287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86290" y="3449432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87488" y="3449432"/>
            <a:ext cx="7955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6408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8870" y="530432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6472" y="52996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5660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1990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08298" y="3449432"/>
            <a:ext cx="2132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60787" y="3449432"/>
            <a:ext cx="15621" cy="18431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634065" y="3441984"/>
            <a:ext cx="11023" cy="18505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0424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762" y="347865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1795" y="451244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771" y="419438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6518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1547" y="48606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086287" y="4975735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86287" y="4642653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86287" y="4327012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86287" y="3982781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86287" y="3625626"/>
            <a:ext cx="248138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16" y="2169846"/>
            <a:ext cx="5028482" cy="4022786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620559" y="2298674"/>
            <a:ext cx="3858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candidates dropped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the last six years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7748807" y="4771971"/>
            <a:ext cx="2694" cy="5277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0220894" y="4983549"/>
            <a:ext cx="3113" cy="31682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41641" y="5292556"/>
            <a:ext cx="24813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81762" y="529255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1985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980324" y="52925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13963" y="529137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57635" y="529548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1993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28499" y="462626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155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13079" y="383964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385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28499" y="360550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456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20894" y="48606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94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731189" y="3747838"/>
            <a:ext cx="844737" cy="248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673378" y="3975730"/>
            <a:ext cx="539701" cy="24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243111" y="5212208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613967" y="5216117"/>
            <a:ext cx="0" cy="780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3062" y="5902515"/>
            <a:ext cx="5028482" cy="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290120"/>
              </p:ext>
            </p:extLst>
          </p:nvPr>
        </p:nvGraphicFramePr>
        <p:xfrm>
          <a:off x="833963" y="5952140"/>
          <a:ext cx="1811124" cy="22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Image" r:id="rId4" imgW="6348960" imgH="786960" progId="Photoshop.Image.18">
                  <p:embed/>
                </p:oleObj>
              </mc:Choice>
              <mc:Fallback>
                <p:oleObj name="Image" r:id="rId4" imgW="6348960" imgH="786960" progId="Photoshop.Image.18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963" y="5952140"/>
                        <a:ext cx="1811124" cy="22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79784" y="591563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3062" y="2159457"/>
            <a:ext cx="5028482" cy="9006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3062" y="2344187"/>
            <a:ext cx="352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Candidate Applications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793062" y="3049297"/>
            <a:ext cx="5028482" cy="2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2" y="2159457"/>
            <a:ext cx="5029243" cy="4023394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245914" y="3190217"/>
            <a:ext cx="2162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Candidate Applications Per Year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86067" y="4233357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40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48070"/>
            <a:ext cx="4528337" cy="4638360"/>
          </a:xfrm>
        </p:spPr>
        <p:txBody>
          <a:bodyPr/>
          <a:lstStyle/>
          <a:p>
            <a:r>
              <a:rPr lang="en-US" sz="2800" dirty="0"/>
              <a:t>Use less ink</a:t>
            </a:r>
          </a:p>
          <a:p>
            <a:r>
              <a:rPr lang="en-US" sz="2800" dirty="0"/>
              <a:t>No chart junk</a:t>
            </a:r>
          </a:p>
          <a:p>
            <a:r>
              <a:rPr lang="en-US" sz="2800" dirty="0"/>
              <a:t>No gifs</a:t>
            </a:r>
          </a:p>
          <a:p>
            <a:r>
              <a:rPr lang="en-US" sz="2800" dirty="0"/>
              <a:t>No crowding</a:t>
            </a:r>
          </a:p>
          <a:p>
            <a:r>
              <a:rPr lang="en-US" sz="2800" dirty="0"/>
              <a:t>No walls of text</a:t>
            </a:r>
          </a:p>
          <a:p>
            <a:r>
              <a:rPr lang="en-US" sz="2800" dirty="0"/>
              <a:t>No decoration/background</a:t>
            </a:r>
          </a:p>
          <a:p>
            <a:r>
              <a:rPr lang="en-US" sz="2800" dirty="0"/>
              <a:t>Use one highlight color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48070"/>
            <a:ext cx="5391149" cy="4638360"/>
          </a:xfrm>
        </p:spPr>
        <p:txBody>
          <a:bodyPr>
            <a:normAutofit/>
          </a:bodyPr>
          <a:lstStyle/>
          <a:p>
            <a:r>
              <a:rPr lang="en-US" sz="2800" dirty="0"/>
              <a:t>Sentences as titles – So What?</a:t>
            </a:r>
          </a:p>
          <a:p>
            <a:r>
              <a:rPr lang="en-US" sz="2800" dirty="0"/>
              <a:t>Allow your slides to breathe</a:t>
            </a:r>
          </a:p>
          <a:p>
            <a:r>
              <a:rPr lang="en-US" sz="2800" dirty="0"/>
              <a:t>Fewer bullets or no bullets</a:t>
            </a:r>
          </a:p>
          <a:p>
            <a:r>
              <a:rPr lang="en-US" sz="2800" dirty="0"/>
              <a:t>Text appears as you talk about it</a:t>
            </a:r>
          </a:p>
          <a:p>
            <a:r>
              <a:rPr lang="en-US" sz="2800" dirty="0"/>
              <a:t>Interesting and relevant images</a:t>
            </a:r>
          </a:p>
          <a:p>
            <a:r>
              <a:rPr lang="en-US" sz="2800" dirty="0"/>
              <a:t>Aesthetically balance your slides</a:t>
            </a:r>
          </a:p>
          <a:p>
            <a:r>
              <a:rPr lang="en-US" sz="2800" dirty="0"/>
              <a:t>Consistency between all slides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PowerPoints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0383" y="1967948"/>
            <a:ext cx="4528337" cy="4618482"/>
          </a:xfrm>
        </p:spPr>
        <p:txBody>
          <a:bodyPr/>
          <a:lstStyle/>
          <a:p>
            <a:r>
              <a:rPr lang="en-US" sz="2800" dirty="0"/>
              <a:t>Figure out your key message</a:t>
            </a:r>
          </a:p>
          <a:p>
            <a:r>
              <a:rPr lang="en-US" sz="2800" dirty="0"/>
              <a:t>Practice, practice, practice</a:t>
            </a:r>
          </a:p>
          <a:p>
            <a:r>
              <a:rPr lang="en-US" sz="2800" dirty="0"/>
              <a:t>Adapt to your audience</a:t>
            </a:r>
          </a:p>
          <a:p>
            <a:r>
              <a:rPr lang="en-US" sz="2800" dirty="0"/>
              <a:t>Empathize with the audience</a:t>
            </a:r>
          </a:p>
          <a:p>
            <a:r>
              <a:rPr lang="en-US" sz="2800" dirty="0"/>
              <a:t>Give a performance</a:t>
            </a:r>
          </a:p>
          <a:p>
            <a:r>
              <a:rPr lang="en-US" sz="2800" dirty="0"/>
              <a:t>Involve the audience</a:t>
            </a:r>
          </a:p>
          <a:p>
            <a:r>
              <a:rPr lang="en-US" sz="2800" dirty="0"/>
              <a:t>Show up early and test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435033" y="1967948"/>
            <a:ext cx="5391149" cy="4618482"/>
          </a:xfrm>
        </p:spPr>
        <p:txBody>
          <a:bodyPr>
            <a:normAutofit/>
          </a:bodyPr>
          <a:lstStyle/>
          <a:p>
            <a:r>
              <a:rPr lang="en-US" sz="2800" dirty="0"/>
              <a:t>Extinguish idiosyncrasies</a:t>
            </a:r>
          </a:p>
          <a:p>
            <a:r>
              <a:rPr lang="en-US" sz="2800" dirty="0"/>
              <a:t>Use repetition to make it stick</a:t>
            </a:r>
          </a:p>
          <a:p>
            <a:r>
              <a:rPr lang="en-US" sz="2800" dirty="0"/>
              <a:t>Be a storyteller</a:t>
            </a:r>
          </a:p>
          <a:p>
            <a:r>
              <a:rPr lang="en-US" sz="2800" dirty="0"/>
              <a:t>Vary your pacing and pitch</a:t>
            </a:r>
          </a:p>
          <a:p>
            <a:r>
              <a:rPr lang="en-US" sz="2800" dirty="0"/>
              <a:t>Show your excitement</a:t>
            </a:r>
          </a:p>
          <a:p>
            <a:r>
              <a:rPr lang="en-US" sz="2800" dirty="0"/>
              <a:t>End strong – stick the landing</a:t>
            </a:r>
          </a:p>
          <a:p>
            <a:r>
              <a:rPr lang="en-US" sz="2800" dirty="0"/>
              <a:t>Tell them what to remember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 your </a:t>
            </a:r>
            <a:r>
              <a:rPr lang="en-US" dirty="0">
                <a:solidFill>
                  <a:srgbClr val="F38630"/>
                </a:solidFill>
              </a:rPr>
              <a:t>Delivery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930"/>
          <a:stretch/>
        </p:blipFill>
        <p:spPr>
          <a:xfrm>
            <a:off x="4135610" y="2036718"/>
            <a:ext cx="3920779" cy="4171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6731635" y="1259797"/>
            <a:ext cx="1553844" cy="15538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have sound detecting AI?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0">
            <a:off x="3906519" y="1244196"/>
            <a:ext cx="1553844" cy="1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Smarter AI</a:t>
            </a:r>
          </a:p>
          <a:p>
            <a:pPr marL="1143000" lvl="1" indent="-457200"/>
            <a:r>
              <a:rPr lang="en-US" dirty="0"/>
              <a:t>Gives the appearance of intelligence</a:t>
            </a:r>
          </a:p>
          <a:p>
            <a:pPr marL="1143000" lvl="1" indent="-457200"/>
            <a:r>
              <a:rPr lang="en-US" dirty="0"/>
              <a:t>Makes interactions feel </a:t>
            </a:r>
            <a:r>
              <a:rPr lang="en-US" dirty="0">
                <a:solidFill>
                  <a:schemeClr val="accent2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realistic</a:t>
            </a:r>
          </a:p>
          <a:p>
            <a:pPr marL="1143000" lvl="1" indent="-457200"/>
            <a:r>
              <a:rPr lang="en-US" dirty="0"/>
              <a:t>Adds depth to your AI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Player Immersion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Clr>
                <a:srgbClr val="5B9BD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World feels </a:t>
            </a:r>
            <a:r>
              <a:rPr lang="en-US" dirty="0">
                <a:solidFill>
                  <a:schemeClr val="accent2"/>
                </a:solidFill>
              </a:rPr>
              <a:t>more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alive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43000" lvl="1" indent="-457200">
              <a:buClr>
                <a:srgbClr val="5B9BD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Player can use sound to their advantage</a:t>
            </a:r>
          </a:p>
          <a:p>
            <a:pPr marL="1143000" lvl="1" indent="-457200">
              <a:buClr>
                <a:srgbClr val="5B9BD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Because stealth mechanic dude!</a:t>
            </a:r>
          </a:p>
          <a:p>
            <a:pPr marL="1143000" lvl="1" indent="-457200">
              <a:buClr>
                <a:srgbClr val="5B9BD5"/>
              </a:buClr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Why have sound detecting AI?</a:t>
            </a:r>
          </a:p>
        </p:txBody>
      </p:sp>
    </p:spTree>
    <p:extLst>
      <p:ext uri="{BB962C8B-B14F-4D97-AF65-F5344CB8AC3E}">
        <p14:creationId xmlns:p14="http://schemas.microsoft.com/office/powerpoint/2010/main" val="37493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delay, start today…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41980" y="1141971"/>
            <a:ext cx="5908040" cy="5716029"/>
            <a:chOff x="3141980" y="1141971"/>
            <a:chExt cx="5908040" cy="571602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1980" y="1141971"/>
              <a:ext cx="5908040" cy="571602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484879" y="1155843"/>
              <a:ext cx="2425895" cy="1057669"/>
            </a:xfrm>
            <a:prstGeom prst="rect">
              <a:avLst/>
            </a:prstGeom>
            <a:solidFill>
              <a:srgbClr val="DDB488"/>
            </a:solidFill>
            <a:ln>
              <a:solidFill>
                <a:srgbClr val="DDB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Golly gee </a:t>
              </a:r>
              <a:r>
                <a:rPr lang="en-US" b="1" dirty="0" err="1">
                  <a:solidFill>
                    <a:schemeClr val="tx1"/>
                  </a:solidFill>
                </a:rPr>
                <a:t>willikers</a:t>
              </a:r>
              <a:r>
                <a:rPr lang="en-US" b="1" dirty="0">
                  <a:solidFill>
                    <a:schemeClr val="tx1"/>
                  </a:solidFill>
                </a:rPr>
                <a:t> Batman, sound detection is awesome! Lets start…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34125" y="1480639"/>
              <a:ext cx="832925" cy="231956"/>
            </a:xfrm>
            <a:prstGeom prst="rect">
              <a:avLst/>
            </a:prstGeom>
            <a:solidFill>
              <a:srgbClr val="DDB488"/>
            </a:solidFill>
            <a:ln>
              <a:solidFill>
                <a:srgbClr val="DDB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6793" y="1238250"/>
              <a:ext cx="2319557" cy="1009650"/>
            </a:xfrm>
            <a:prstGeom prst="rect">
              <a:avLst/>
            </a:prstGeom>
            <a:solidFill>
              <a:srgbClr val="DDB488"/>
            </a:solidFill>
            <a:ln>
              <a:solidFill>
                <a:srgbClr val="DDB4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We haven’t even discussed the implementation issues yet!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75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0701" y="1684421"/>
            <a:ext cx="6049449" cy="4881384"/>
          </a:xfrm>
        </p:spPr>
        <p:txBody>
          <a:bodyPr>
            <a:normAutofit/>
          </a:bodyPr>
          <a:lstStyle/>
          <a:p>
            <a:r>
              <a:rPr lang="en-US" dirty="0"/>
              <a:t>Ray Casting Sound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Sound Reflection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Sound Diffraction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3 main issues with realistic sound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3445" r="32496" b="63450"/>
          <a:stretch/>
        </p:blipFill>
        <p:spPr>
          <a:xfrm>
            <a:off x="6727901" y="2964433"/>
            <a:ext cx="1547447" cy="134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7204" r="67833" b="-1"/>
          <a:stretch/>
        </p:blipFill>
        <p:spPr>
          <a:xfrm>
            <a:off x="6770465" y="4521383"/>
            <a:ext cx="1461498" cy="194617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628281" y="1151074"/>
            <a:ext cx="1603682" cy="1603682"/>
            <a:chOff x="806627" y="2234376"/>
            <a:chExt cx="1603682" cy="1603682"/>
          </a:xfrm>
        </p:grpSpPr>
        <p:sp>
          <p:nvSpPr>
            <p:cNvPr id="12" name="Oval 11"/>
            <p:cNvSpPr/>
            <p:nvPr/>
          </p:nvSpPr>
          <p:spPr>
            <a:xfrm>
              <a:off x="1495425" y="292417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610754" y="2234376"/>
              <a:ext cx="0" cy="6054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1608468" y="3234554"/>
              <a:ext cx="0" cy="6035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1803159" y="3036217"/>
              <a:ext cx="6071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>
              <a:off x="806627" y="3036217"/>
              <a:ext cx="60764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1724025" y="2469230"/>
              <a:ext cx="451430" cy="45494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724025" y="3173824"/>
              <a:ext cx="451430" cy="429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1041481" y="3173824"/>
              <a:ext cx="447690" cy="429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1041481" y="2469230"/>
              <a:ext cx="447690" cy="4524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73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/>
          <a:p>
            <a:r>
              <a:rPr lang="en-US" dirty="0"/>
              <a:t>Ray casting sound is redundant to do!</a:t>
            </a:r>
          </a:p>
        </p:txBody>
      </p: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1522080" y="1650486"/>
            <a:ext cx="3574622" cy="39906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do more work?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Infinite directions!</a:t>
            </a:r>
          </a:p>
        </p:txBody>
      </p:sp>
      <p:sp>
        <p:nvSpPr>
          <p:cNvPr id="6" name="Oval 5"/>
          <p:cNvSpPr/>
          <p:nvPr/>
        </p:nvSpPr>
        <p:spPr>
          <a:xfrm>
            <a:off x="3195380" y="353377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10709" y="2843976"/>
            <a:ext cx="0" cy="6054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308423" y="3844154"/>
            <a:ext cx="0" cy="6035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03114" y="3645817"/>
            <a:ext cx="607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506582" y="3645817"/>
            <a:ext cx="6076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3423980" y="3078830"/>
            <a:ext cx="451430" cy="454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423980" y="3783424"/>
            <a:ext cx="451430" cy="429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2741436" y="3783424"/>
            <a:ext cx="447690" cy="429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2741436" y="3078830"/>
            <a:ext cx="447690" cy="452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"/>
          <p:cNvSpPr txBox="1">
            <a:spLocks/>
          </p:cNvSpPr>
          <p:nvPr/>
        </p:nvSpPr>
        <p:spPr>
          <a:xfrm>
            <a:off x="6665678" y="1650486"/>
            <a:ext cx="3957114" cy="399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There’s an easier way!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Use pathfinding</a:t>
            </a:r>
          </a:p>
        </p:txBody>
      </p:sp>
      <p:sp>
        <p:nvSpPr>
          <p:cNvPr id="35" name="Oval 34"/>
          <p:cNvSpPr/>
          <p:nvPr/>
        </p:nvSpPr>
        <p:spPr>
          <a:xfrm>
            <a:off x="8529935" y="353377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72635" y="2274216"/>
            <a:ext cx="2743200" cy="2743200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332575" y="272967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V="1">
            <a:off x="8758535" y="2958276"/>
            <a:ext cx="556066" cy="5603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6" grpId="0" animBg="1"/>
      <p:bldP spid="34" grpId="0" uiExpand="1" build="p"/>
      <p:bldP spid="35" grpId="0" animBg="1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-1986171" y="-770133"/>
            <a:ext cx="6411279" cy="64112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-2201697" y="1139385"/>
            <a:ext cx="2677297" cy="505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2201697" y="-960694"/>
            <a:ext cx="6971817" cy="275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 reflection has too much overhead!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01000" y="1824111"/>
            <a:ext cx="3574622" cy="399066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31894" y="1650486"/>
            <a:ext cx="7660106" cy="520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Reflection</a:t>
            </a:r>
          </a:p>
          <a:p>
            <a:pPr marL="1143000" lvl="1" indent="-457200"/>
            <a:r>
              <a:rPr lang="en-US" dirty="0"/>
              <a:t>Cast multiple rays</a:t>
            </a:r>
          </a:p>
          <a:p>
            <a:pPr marL="1143000" lvl="1" indent="-457200"/>
            <a:r>
              <a:rPr lang="en-US" dirty="0"/>
              <a:t>Find normal and compute incident angle</a:t>
            </a:r>
          </a:p>
          <a:p>
            <a:pPr marL="1143000" lvl="1" indent="-457200"/>
            <a:r>
              <a:rPr lang="en-US" dirty="0"/>
              <a:t>Cast secondary rays, if it hits then add to list</a:t>
            </a:r>
          </a:p>
          <a:p>
            <a:pPr marL="1143000" lvl="1" indent="-457200"/>
            <a:r>
              <a:rPr lang="en-US" dirty="0"/>
              <a:t>Find the smallest path from the list</a:t>
            </a:r>
          </a:p>
          <a:p>
            <a:pPr algn="ctr"/>
            <a:endParaRPr lang="en-US" dirty="0"/>
          </a:p>
          <a:p>
            <a:r>
              <a:rPr lang="en-US" dirty="0"/>
              <a:t>Using Pathfinding</a:t>
            </a:r>
          </a:p>
          <a:p>
            <a:pPr marL="1143000" lvl="1" indent="-457200"/>
            <a:r>
              <a:rPr lang="en-US" dirty="0"/>
              <a:t>Easier to compute!</a:t>
            </a:r>
          </a:p>
          <a:p>
            <a:pPr marL="1143000" lvl="1" indent="-457200"/>
            <a:r>
              <a:rPr lang="en-US" dirty="0">
                <a:solidFill>
                  <a:schemeClr val="accent2"/>
                </a:solidFill>
              </a:rPr>
              <a:t>Always</a:t>
            </a:r>
            <a:r>
              <a:rPr lang="en-US" dirty="0"/>
              <a:t> gives the smallest path upfront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2440" y="1824111"/>
            <a:ext cx="3616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72440" y="3153045"/>
            <a:ext cx="2030730" cy="11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 flipV="1">
            <a:off x="4071812" y="1824111"/>
            <a:ext cx="0" cy="3322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V="1">
            <a:off x="2485390" y="3153045"/>
            <a:ext cx="0" cy="1993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58240" y="237427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05162" y="403036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cxnSpLocks/>
            <a:endCxn id="6" idx="3"/>
          </p:cNvCxnSpPr>
          <p:nvPr/>
        </p:nvCxnSpPr>
        <p:spPr>
          <a:xfrm>
            <a:off x="1443960" y="2545462"/>
            <a:ext cx="2631662" cy="1273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3440484" y="3852521"/>
            <a:ext cx="618628" cy="2568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67622" y="3819441"/>
            <a:ext cx="871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/>
          <p:cNvSpPr/>
          <p:nvPr/>
        </p:nvSpPr>
        <p:spPr>
          <a:xfrm rot="14400000">
            <a:off x="3638275" y="3644120"/>
            <a:ext cx="216032" cy="216032"/>
          </a:xfrm>
          <a:prstGeom prst="arc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 rot="12600000">
            <a:off x="3641119" y="3774794"/>
            <a:ext cx="216032" cy="216032"/>
          </a:xfrm>
          <a:prstGeom prst="arc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1"/>
          <p:cNvSpPr txBox="1">
            <a:spLocks/>
          </p:cNvSpPr>
          <p:nvPr/>
        </p:nvSpPr>
        <p:spPr>
          <a:xfrm>
            <a:off x="136732" y="1650485"/>
            <a:ext cx="4288376" cy="520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1433800" y="2582558"/>
            <a:ext cx="1096040" cy="5501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2529840" y="3132725"/>
            <a:ext cx="675322" cy="8976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uiExpand="1" build="p"/>
      <p:bldP spid="27" grpId="0" animBg="1"/>
      <p:bldP spid="28" grpId="0" animBg="1"/>
      <p:bldP spid="57" grpId="0" animBg="1"/>
      <p:bldP spid="57" grpId="1" animBg="1"/>
      <p:bldP spid="58" grpId="0" animBg="1"/>
      <p:bldP spid="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394824" y="1993682"/>
            <a:ext cx="982230" cy="98223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217691" y="1816549"/>
            <a:ext cx="1336496" cy="133649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07845" y="1816548"/>
            <a:ext cx="857526" cy="137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260977" y="2939796"/>
            <a:ext cx="448826" cy="44882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043318" y="2722190"/>
            <a:ext cx="873704" cy="8737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820982" y="2492417"/>
            <a:ext cx="1321254" cy="132125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00131" y="2272992"/>
            <a:ext cx="1757370" cy="175737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" y="3159589"/>
            <a:ext cx="2478816" cy="369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-1986171" y="-770133"/>
            <a:ext cx="6411279" cy="641127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-2201697" y="1139385"/>
            <a:ext cx="2677297" cy="505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-2201697" y="-960694"/>
            <a:ext cx="6971817" cy="2751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46312" y="2235200"/>
            <a:ext cx="2478816" cy="91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01000" y="1824111"/>
            <a:ext cx="3574622" cy="399066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72440" y="1824111"/>
            <a:ext cx="3616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72440" y="3153045"/>
            <a:ext cx="2030730" cy="11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4072828" y="1824112"/>
            <a:ext cx="0" cy="411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485390" y="3153045"/>
            <a:ext cx="0" cy="1993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58240" y="2374278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05162" y="4030363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6732" y="1650485"/>
            <a:ext cx="4288376" cy="520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433800" y="2582558"/>
            <a:ext cx="1096040" cy="5501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the basic property of diffraction!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4072828" y="2733040"/>
            <a:ext cx="0" cy="2413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"/>
          <p:cNvSpPr txBox="1">
            <a:spLocks/>
          </p:cNvSpPr>
          <p:nvPr/>
        </p:nvSpPr>
        <p:spPr>
          <a:xfrm>
            <a:off x="4514231" y="1650486"/>
            <a:ext cx="7677770" cy="520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Diffraction:</a:t>
            </a:r>
          </a:p>
          <a:p>
            <a:pPr marL="1143000" lvl="1" indent="-457200"/>
            <a:r>
              <a:rPr lang="en-US" dirty="0"/>
              <a:t>Sound wraps around edges, making the edge the center of a secondary source</a:t>
            </a:r>
          </a:p>
          <a:p>
            <a:pPr marL="1143000" lvl="1" indent="-457200"/>
            <a:r>
              <a:rPr lang="en-US" dirty="0"/>
              <a:t>Doors can be treated just like edges!</a:t>
            </a:r>
          </a:p>
          <a:p>
            <a:pPr marL="1143000" lvl="1" indent="-457200"/>
            <a:r>
              <a:rPr lang="en-US" dirty="0"/>
              <a:t>Catch:</a:t>
            </a:r>
          </a:p>
          <a:p>
            <a:pPr marL="1600200" lvl="2" indent="-457200"/>
            <a:r>
              <a:rPr lang="en-US" dirty="0"/>
              <a:t>Secondary sources emit a lower intensity</a:t>
            </a:r>
          </a:p>
          <a:p>
            <a:pPr marL="1600200" lvl="2" indent="-457200"/>
            <a:endParaRPr lang="en-US" dirty="0"/>
          </a:p>
          <a:p>
            <a:r>
              <a:rPr lang="en-US" dirty="0"/>
              <a:t>Using Pathfinding</a:t>
            </a:r>
          </a:p>
          <a:p>
            <a:pPr marL="1143000" lvl="1" indent="-457200"/>
            <a:r>
              <a:rPr lang="en-US" dirty="0"/>
              <a:t>Mimics diffraction without the need for creating multiple secondary sources!</a:t>
            </a:r>
          </a:p>
        </p:txBody>
      </p:sp>
      <p:sp>
        <p:nvSpPr>
          <p:cNvPr id="55" name="Oval 54"/>
          <p:cNvSpPr/>
          <p:nvPr/>
        </p:nvSpPr>
        <p:spPr>
          <a:xfrm>
            <a:off x="4185525" y="293097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2529840" y="3132725"/>
            <a:ext cx="675322" cy="8976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1450709" y="2505319"/>
            <a:ext cx="2622119" cy="2028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>
            <a:off x="4088308" y="2708158"/>
            <a:ext cx="150851" cy="2085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1443250" y="2248102"/>
            <a:ext cx="2622120" cy="2567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2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 animBg="1"/>
      <p:bldP spid="33" grpId="0" animBg="1"/>
      <p:bldP spid="42" grpId="0" animBg="1"/>
      <p:bldP spid="43" grpId="0" animBg="1"/>
      <p:bldP spid="44" grpId="0" animBg="1"/>
      <p:bldP spid="56" grpId="0" animBg="1"/>
      <p:bldP spid="14" grpId="0" animBg="1"/>
      <p:bldP spid="15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847</Words>
  <Application>Microsoft Office PowerPoint</Application>
  <PresentationFormat>Widescreen</PresentationFormat>
  <Paragraphs>209</Paragraphs>
  <Slides>22</Slides>
  <Notes>1</Notes>
  <HiddenSlides>8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Office Theme</vt:lpstr>
      <vt:lpstr>Image</vt:lpstr>
      <vt:lpstr>Basic Sound Detection  for Enemy AI</vt:lpstr>
      <vt:lpstr>Basic Sound Detection  for Enemy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Questions/Comments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James Schmidt</cp:lastModifiedBy>
  <cp:revision>75</cp:revision>
  <dcterms:created xsi:type="dcterms:W3CDTF">2017-03-23T22:38:01Z</dcterms:created>
  <dcterms:modified xsi:type="dcterms:W3CDTF">2017-04-16T03:02:28Z</dcterms:modified>
</cp:coreProperties>
</file>