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350D0A-8695-4129-8BBE-1B00E2549ADE}">
  <a:tblStyle styleId="{A2350D0A-8695-4129-8BBE-1B00E2549A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erriweather-bold.fntdata"/><Relationship Id="rId12" Type="http://schemas.openxmlformats.org/officeDocument/2006/relationships/slide" Target="slides/slide6.xml"/><Relationship Id="rId34" Type="http://schemas.openxmlformats.org/officeDocument/2006/relationships/font" Target="fonts/Merriweather-regular.fntdata"/><Relationship Id="rId15" Type="http://schemas.openxmlformats.org/officeDocument/2006/relationships/slide" Target="slides/slide9.xml"/><Relationship Id="rId37" Type="http://schemas.openxmlformats.org/officeDocument/2006/relationships/font" Target="fonts/Merriweather-boldItalic.fntdata"/><Relationship Id="rId14" Type="http://schemas.openxmlformats.org/officeDocument/2006/relationships/slide" Target="slides/slide8.xml"/><Relationship Id="rId36" Type="http://schemas.openxmlformats.org/officeDocument/2006/relationships/font" Target="fonts/Merriweather-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df95a5ca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df95a5ca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df95a5ca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df95a5ca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df95a5ca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df95a5ca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df95a5caa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df95a5caa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df95a5ca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df95a5ca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df95a5ca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df95a5ca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df95a5ca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df95a5ca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dfc4fa1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dfc4fa1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df95a5caa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df95a5caa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df95a5ca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df95a5ca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df95a5ca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df95a5ca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df95a5caa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df95a5caa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df95a5caa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df95a5caa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df95a5caa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df95a5caa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df95a5caa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df95a5caa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df95a5caa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df95a5caa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df95a5caa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df95a5caa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dfbc7d0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dfbc7d0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dfc4fa164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dfc4fa164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df95a5ca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df95a5ca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df95a5ca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df95a5ca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dfc4fa16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dfc4fa16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dfc4fa16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dfc4fa16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dfc4fa16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dfc4fa16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dfc4fa16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dfc4fa16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dfc4fa16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dfc4fa16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id" sz="2900">
                <a:latin typeface="Times New Roman"/>
                <a:ea typeface="Times New Roman"/>
                <a:cs typeface="Times New Roman"/>
                <a:sym typeface="Times New Roman"/>
              </a:rPr>
              <a:t>Pengujian Black Box Testing pada Aplikasi Sistem Manajemen Nasabah Bank</a:t>
            </a:r>
            <a:endParaRPr b="1" sz="2900">
              <a:latin typeface="Times New Roman"/>
              <a:ea typeface="Times New Roman"/>
              <a:cs typeface="Times New Roman"/>
              <a:sym typeface="Times New Roman"/>
            </a:endParaRPr>
          </a:p>
          <a:p>
            <a:pPr indent="0" lvl="0" marL="0" rtl="0" algn="ctr">
              <a:spcBef>
                <a:spcPts val="0"/>
              </a:spcBef>
              <a:spcAft>
                <a:spcPts val="0"/>
              </a:spcAft>
              <a:buNone/>
            </a:pPr>
            <a:r>
              <a:t/>
            </a:r>
            <a:endParaRPr b="1" sz="2900">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UAS Software Testing Quality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Black Box Testing</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solidFill>
                  <a:schemeClr val="accent2"/>
                </a:solidFill>
              </a:rPr>
              <a:t>Menurut Rosa dan Salahuddin (2015:275) “Blackbox testing yaitu menguji perangkat lunak dari segi spesifikasi fungsional tanpa menguji desain dan kode program”</a:t>
            </a:r>
            <a:endParaRPr>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Tipe - Tipe Black Box Testing</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Non-Functional Testing</a:t>
            </a:r>
            <a:endParaRPr/>
          </a:p>
          <a:p>
            <a:pPr indent="-342900" lvl="0" marL="457200" rtl="0" algn="l">
              <a:spcBef>
                <a:spcPts val="0"/>
              </a:spcBef>
              <a:spcAft>
                <a:spcPts val="0"/>
              </a:spcAft>
              <a:buSzPts val="1800"/>
              <a:buChar char="●"/>
            </a:pPr>
            <a:r>
              <a:rPr lang="id"/>
              <a:t>Functional Testing</a:t>
            </a:r>
            <a:endParaRPr/>
          </a:p>
          <a:p>
            <a:pPr indent="-342900" lvl="0" marL="457200" rtl="0" algn="l">
              <a:spcBef>
                <a:spcPts val="0"/>
              </a:spcBef>
              <a:spcAft>
                <a:spcPts val="0"/>
              </a:spcAft>
              <a:buSzPts val="1800"/>
              <a:buChar char="●"/>
            </a:pPr>
            <a:r>
              <a:rPr lang="id"/>
              <a:t>Regression Testing</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Non-Functional Testing</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Tipe pertama black box testing adalah non functional testing. Di sini terjadi pengujian aspek-aspek tambahan yang bersifat non-fungsional dari aplikasi. Tujuannya adalah untuk melihat bagaimana aplikasi merampungkan tugas yang diberikan user.</a:t>
            </a:r>
            <a:endParaRPr/>
          </a:p>
          <a:p>
            <a:pPr indent="0" lvl="0" marL="0" rtl="0" algn="l">
              <a:spcBef>
                <a:spcPts val="1200"/>
              </a:spcBef>
              <a:spcAft>
                <a:spcPts val="1200"/>
              </a:spcAft>
              <a:buNone/>
            </a:pPr>
            <a:r>
              <a:rPr lang="id"/>
              <a:t>Contohnya adalah menguji aplikasi bisa berjalan dan menyesuaikan tampilannya sendiri saat dibuka pada beragam hardware dengan ukuran layar berbeda-beda. Jika aplikasi bisa berjalan lancar dan tampil penuh pada laptop namun terjadi error ketika dibuka di smartphone, maka sudah jelas terjadi error pada sistem.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Functional Testing</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solidFill>
                  <a:schemeClr val="dk1"/>
                </a:solidFill>
                <a:latin typeface="Times New Roman"/>
                <a:ea typeface="Times New Roman"/>
                <a:cs typeface="Times New Roman"/>
                <a:sym typeface="Times New Roman"/>
              </a:rPr>
              <a:t>fokus pengujian black box testing adalah fitur-fitur dan fungsi spesifik, vital dan utama dari aplikasi. Tujuannya untuk memastikan aplikasi bisa menghasilkan output yang sesuai dengan input dari user. Sehingga, terkadang uji functional testing ini dapat dilakukan pada sistem kerja aplikasi secara keseluruhan.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id">
                <a:solidFill>
                  <a:schemeClr val="dk1"/>
                </a:solidFill>
                <a:latin typeface="Times New Roman"/>
                <a:ea typeface="Times New Roman"/>
                <a:cs typeface="Times New Roman"/>
                <a:sym typeface="Times New Roman"/>
              </a:rPr>
              <a:t>Contoh pengecekan functional testing seperti uji coba login dengan password, user name, dan email. Jika tidak terdapat masalah, maka aplikasi sudah berfungsi dengan baik.</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Regression Testing</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solidFill>
                  <a:schemeClr val="dk1"/>
                </a:solidFill>
                <a:latin typeface="Merriweather"/>
                <a:ea typeface="Merriweather"/>
                <a:cs typeface="Merriweather"/>
                <a:sym typeface="Merriweather"/>
              </a:rPr>
              <a:t>Regression testing ini  yang mengetes jika aplikasi mengalami regresi (kemunduran) ketika diupdate atau tidak. Di sini kedua aspek fungsional dan non-fungsional harus dicek oleh developer dan tim penguji. </a:t>
            </a:r>
            <a:endParaRPr>
              <a:solidFill>
                <a:schemeClr val="dk1"/>
              </a:solidFill>
              <a:latin typeface="Merriweather"/>
              <a:ea typeface="Merriweather"/>
              <a:cs typeface="Merriweather"/>
              <a:sym typeface="Merriweather"/>
            </a:endParaRPr>
          </a:p>
          <a:p>
            <a:pPr indent="0" lvl="0" marL="0" rtl="0" algn="l">
              <a:spcBef>
                <a:spcPts val="120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1200"/>
              </a:spcBef>
              <a:spcAft>
                <a:spcPts val="1200"/>
              </a:spcAft>
              <a:buNone/>
            </a:pPr>
            <a:r>
              <a:rPr lang="id">
                <a:solidFill>
                  <a:schemeClr val="dk1"/>
                </a:solidFill>
                <a:latin typeface="Merriweather"/>
                <a:ea typeface="Merriweather"/>
                <a:cs typeface="Merriweather"/>
                <a:sym typeface="Merriweather"/>
              </a:rPr>
              <a:t>Contoh kasus yang sering terjadi pada regression testing adalah adanya fitur-fitur lama yang tidak bisa bekerja optimal pada versi aplikasi terbaru, atau performa aplikasi yang justru lambat setelah diupdate. Jika hal ini terjadi, maka Anda perlu mencabut atau mengganti fitur-fitur yang sudah tidak berfungsi atau error tersebut.</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Kelebihan Black Box Testing</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660400" rtl="0" algn="l">
              <a:spcBef>
                <a:spcPts val="1200"/>
              </a:spcBef>
              <a:spcAft>
                <a:spcPts val="0"/>
              </a:spcAft>
              <a:buClr>
                <a:schemeClr val="dk1"/>
              </a:buClr>
              <a:buSzPts val="1800"/>
              <a:buFont typeface="Times New Roman"/>
              <a:buChar char="●"/>
            </a:pPr>
            <a:r>
              <a:rPr lang="id">
                <a:solidFill>
                  <a:schemeClr val="dk1"/>
                </a:solidFill>
                <a:latin typeface="Times New Roman"/>
                <a:ea typeface="Times New Roman"/>
                <a:cs typeface="Times New Roman"/>
                <a:sym typeface="Times New Roman"/>
              </a:rPr>
              <a:t>Dapat memberikan hasil yang cepat, terutama dalam mengidentifikasi kekurangan dan error aplikasi bahkan dari awal pengujian.</a:t>
            </a:r>
            <a:endParaRPr>
              <a:solidFill>
                <a:schemeClr val="dk1"/>
              </a:solidFill>
              <a:latin typeface="Times New Roman"/>
              <a:ea typeface="Times New Roman"/>
              <a:cs typeface="Times New Roman"/>
              <a:sym typeface="Times New Roman"/>
            </a:endParaRPr>
          </a:p>
          <a:p>
            <a:pPr indent="-342900" lvl="0" marL="660400" rtl="0" algn="l">
              <a:spcBef>
                <a:spcPts val="0"/>
              </a:spcBef>
              <a:spcAft>
                <a:spcPts val="0"/>
              </a:spcAft>
              <a:buClr>
                <a:schemeClr val="dk1"/>
              </a:buClr>
              <a:buSzPts val="1800"/>
              <a:buFont typeface="Times New Roman"/>
              <a:buChar char="●"/>
            </a:pPr>
            <a:r>
              <a:rPr lang="id">
                <a:solidFill>
                  <a:schemeClr val="dk1"/>
                </a:solidFill>
                <a:latin typeface="Times New Roman"/>
                <a:ea typeface="Times New Roman"/>
                <a:cs typeface="Times New Roman"/>
                <a:sym typeface="Times New Roman"/>
              </a:rPr>
              <a:t>Terbukti untuk menguji semua aplikasi, mulai dari yang simpel hingga yang kompleks.</a:t>
            </a:r>
            <a:endParaRPr>
              <a:solidFill>
                <a:schemeClr val="dk1"/>
              </a:solidFill>
              <a:latin typeface="Times New Roman"/>
              <a:ea typeface="Times New Roman"/>
              <a:cs typeface="Times New Roman"/>
              <a:sym typeface="Times New Roman"/>
            </a:endParaRPr>
          </a:p>
          <a:p>
            <a:pPr indent="-342900" lvl="0" marL="660400" rtl="0" algn="l">
              <a:spcBef>
                <a:spcPts val="0"/>
              </a:spcBef>
              <a:spcAft>
                <a:spcPts val="0"/>
              </a:spcAft>
              <a:buClr>
                <a:schemeClr val="dk1"/>
              </a:buClr>
              <a:buSzPts val="1800"/>
              <a:buFont typeface="Times New Roman"/>
              <a:buChar char="●"/>
            </a:pPr>
            <a:r>
              <a:rPr lang="id">
                <a:solidFill>
                  <a:schemeClr val="dk1"/>
                </a:solidFill>
                <a:latin typeface="Times New Roman"/>
                <a:ea typeface="Times New Roman"/>
                <a:cs typeface="Times New Roman"/>
                <a:sym typeface="Times New Roman"/>
              </a:rPr>
              <a:t>tidak perlu menyewa jasa tenaga penguji khusus seperti halnya di white box testing. Yang penting penguji bisa memahami sudut pandang kebutuhan user dan menjalankan aplikasi.</a:t>
            </a:r>
            <a:endParaRPr>
              <a:solidFill>
                <a:schemeClr val="dk1"/>
              </a:solidFill>
              <a:latin typeface="Times New Roman"/>
              <a:ea typeface="Times New Roman"/>
              <a:cs typeface="Times New Roman"/>
              <a:sym typeface="Times New Roman"/>
            </a:endParaRPr>
          </a:p>
          <a:p>
            <a:pPr indent="-342900" lvl="0" marL="660400" rtl="0" algn="l">
              <a:spcBef>
                <a:spcPts val="0"/>
              </a:spcBef>
              <a:spcAft>
                <a:spcPts val="0"/>
              </a:spcAft>
              <a:buClr>
                <a:schemeClr val="dk1"/>
              </a:buClr>
              <a:buSzPts val="1800"/>
              <a:buFont typeface="Times New Roman"/>
              <a:buChar char="●"/>
            </a:pPr>
            <a:r>
              <a:rPr lang="id">
                <a:solidFill>
                  <a:schemeClr val="dk1"/>
                </a:solidFill>
                <a:latin typeface="Times New Roman"/>
                <a:ea typeface="Times New Roman"/>
                <a:cs typeface="Times New Roman"/>
                <a:sym typeface="Times New Roman"/>
              </a:rPr>
              <a:t>Pengujian bisa dilakukan setelah pembuatan aplikasi selesai, sehingga memudahkan developer dan penguji untuk berfokus menyelesaikan tugas masing-masing.</a:t>
            </a:r>
            <a:endParaRPr>
              <a:solidFill>
                <a:schemeClr val="dk1"/>
              </a:solidFill>
              <a:latin typeface="Times New Roman"/>
              <a:ea typeface="Times New Roman"/>
              <a:cs typeface="Times New Roman"/>
              <a:sym typeface="Times New Roman"/>
            </a:endParaRPr>
          </a:p>
          <a:p>
            <a:pPr indent="0" lvl="0" marL="0" rtl="0" algn="l">
              <a:spcBef>
                <a:spcPts val="20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Kekurangan Black Box Testing</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660400" rtl="0" algn="l">
              <a:spcBef>
                <a:spcPts val="1200"/>
              </a:spcBef>
              <a:spcAft>
                <a:spcPts val="0"/>
              </a:spcAft>
              <a:buClr>
                <a:schemeClr val="dk1"/>
              </a:buClr>
              <a:buSzPts val="1800"/>
              <a:buFont typeface="Times New Roman"/>
              <a:buChar char="●"/>
            </a:pPr>
            <a:r>
              <a:rPr lang="id">
                <a:solidFill>
                  <a:schemeClr val="dk1"/>
                </a:solidFill>
                <a:latin typeface="Times New Roman"/>
                <a:ea typeface="Times New Roman"/>
                <a:cs typeface="Times New Roman"/>
                <a:sym typeface="Times New Roman"/>
              </a:rPr>
              <a:t>Masih memiliki potensi ketidaktelitian penguji karena tes dilakukan dalam waktu cepat. pada beberapa kasus, terjadi pelewatan uji input output secara sengaja agar aplikasi bisa lebih cepat dirilis.</a:t>
            </a:r>
            <a:endParaRPr>
              <a:solidFill>
                <a:schemeClr val="dk1"/>
              </a:solidFill>
              <a:latin typeface="Times New Roman"/>
              <a:ea typeface="Times New Roman"/>
              <a:cs typeface="Times New Roman"/>
              <a:sym typeface="Times New Roman"/>
            </a:endParaRPr>
          </a:p>
          <a:p>
            <a:pPr indent="-342900" lvl="0" marL="660400" rtl="0" algn="l">
              <a:spcBef>
                <a:spcPts val="0"/>
              </a:spcBef>
              <a:spcAft>
                <a:spcPts val="0"/>
              </a:spcAft>
              <a:buClr>
                <a:schemeClr val="dk1"/>
              </a:buClr>
              <a:buSzPts val="1800"/>
              <a:buFont typeface="Times New Roman"/>
              <a:buChar char="●"/>
            </a:pPr>
            <a:r>
              <a:rPr lang="id">
                <a:solidFill>
                  <a:schemeClr val="dk1"/>
                </a:solidFill>
                <a:latin typeface="Times New Roman"/>
                <a:ea typeface="Times New Roman"/>
                <a:cs typeface="Times New Roman"/>
                <a:sym typeface="Times New Roman"/>
              </a:rPr>
              <a:t>Penguji yang tidak mempunyai background pengetahuan uji tekniks bisa luput menyadari aspek-aspek yang berpotensi error.</a:t>
            </a:r>
            <a:endParaRPr>
              <a:solidFill>
                <a:schemeClr val="dk1"/>
              </a:solidFill>
              <a:latin typeface="Times New Roman"/>
              <a:ea typeface="Times New Roman"/>
              <a:cs typeface="Times New Roman"/>
              <a:sym typeface="Times New Roman"/>
            </a:endParaRPr>
          </a:p>
          <a:p>
            <a:pPr indent="0" lvl="0" marL="0" rtl="0" algn="l">
              <a:spcBef>
                <a:spcPts val="20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Pengukuran Skala Guttman</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Data yang digunakan dalam perhitungan ini adalah memiliki nilai dua alternatif atau rasio dikotomi hingga memperoleh skala pengukuran yang tegas. Misal: ya atau tidak, setuju atau tidak setuju. Nilai skor dibuat dengan skala tertinggi 1 dan 0 untuk bernilai rendah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a:t>Hasil Pengujian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Login</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66" name="Google Shape;166;p31"/>
          <p:cNvGraphicFramePr/>
          <p:nvPr/>
        </p:nvGraphicFramePr>
        <p:xfrm>
          <a:off x="952500" y="1550113"/>
          <a:ext cx="3000000" cy="3000000"/>
        </p:xfrm>
        <a:graphic>
          <a:graphicData uri="http://schemas.openxmlformats.org/drawingml/2006/table">
            <a:tbl>
              <a:tblPr>
                <a:noFill/>
                <a:tableStyleId>{A2350D0A-8695-4129-8BBE-1B00E2549ADE}</a:tableStyleId>
              </a:tblPr>
              <a:tblGrid>
                <a:gridCol w="2413000"/>
                <a:gridCol w="2413000"/>
                <a:gridCol w="2413000"/>
              </a:tblGrid>
              <a:tr h="381000">
                <a:tc>
                  <a:txBody>
                    <a:bodyPr/>
                    <a:lstStyle/>
                    <a:p>
                      <a:pPr indent="0" lvl="0" marL="0" rtl="0" algn="l">
                        <a:spcBef>
                          <a:spcPts val="0"/>
                        </a:spcBef>
                        <a:spcAft>
                          <a:spcPts val="0"/>
                        </a:spcAft>
                        <a:buNone/>
                      </a:pPr>
                      <a:r>
                        <a:rPr lang="id">
                          <a:solidFill>
                            <a:schemeClr val="dk1"/>
                          </a:solidFill>
                        </a:rPr>
                        <a:t>TEST Case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Expected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Result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id">
                          <a:solidFill>
                            <a:schemeClr val="dk1"/>
                          </a:solidFill>
                        </a:rPr>
                        <a:t>Login Berhasil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Login Berhasil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True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id">
                          <a:solidFill>
                            <a:schemeClr val="dk1"/>
                          </a:solidFill>
                        </a:rPr>
                        <a:t>Login Gagal (Salah Password)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Muncul pop up username dan password salah</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True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id">
                          <a:solidFill>
                            <a:schemeClr val="dk1"/>
                          </a:solidFill>
                        </a:rPr>
                        <a:t>Login Gagal (Username Kosong)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Muncul tulisan password kosong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True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id">
                          <a:solidFill>
                            <a:schemeClr val="dk1"/>
                          </a:solidFill>
                        </a:rPr>
                        <a:t>Login Gagal (Password Kosong)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Muncul tulisan pasword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False</a:t>
                      </a:r>
                      <a:endParaRPr>
                        <a:solidFill>
                          <a:schemeClr val="dk1"/>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Kelompok 2</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id" sz="1600">
                <a:solidFill>
                  <a:schemeClr val="dk1"/>
                </a:solidFill>
              </a:rPr>
              <a:t>Fauzy Ramadhan Sukasno (11180910000075)</a:t>
            </a:r>
            <a:endParaRPr b="1" sz="1600">
              <a:solidFill>
                <a:schemeClr val="dk1"/>
              </a:solidFill>
            </a:endParaRPr>
          </a:p>
          <a:p>
            <a:pPr indent="0" lvl="0" marL="0" rtl="0" algn="l">
              <a:lnSpc>
                <a:spcPct val="115000"/>
              </a:lnSpc>
              <a:spcBef>
                <a:spcPts val="0"/>
              </a:spcBef>
              <a:spcAft>
                <a:spcPts val="0"/>
              </a:spcAft>
              <a:buNone/>
            </a:pPr>
            <a:r>
              <a:rPr b="1" lang="id" sz="1600">
                <a:solidFill>
                  <a:schemeClr val="dk1"/>
                </a:solidFill>
              </a:rPr>
              <a:t>Maulana Iskandar Syah (11180910000051)</a:t>
            </a:r>
            <a:endParaRPr b="1" sz="1600">
              <a:solidFill>
                <a:schemeClr val="dk1"/>
              </a:solidFill>
            </a:endParaRPr>
          </a:p>
          <a:p>
            <a:pPr indent="0" lvl="0" marL="0" rtl="0" algn="l">
              <a:lnSpc>
                <a:spcPct val="115000"/>
              </a:lnSpc>
              <a:spcBef>
                <a:spcPts val="0"/>
              </a:spcBef>
              <a:spcAft>
                <a:spcPts val="0"/>
              </a:spcAft>
              <a:buNone/>
            </a:pPr>
            <a:r>
              <a:rPr b="1" lang="id" sz="1600">
                <a:solidFill>
                  <a:schemeClr val="dk1"/>
                </a:solidFill>
              </a:rPr>
              <a:t>Muhammad Samiaji (11180910000060)</a:t>
            </a:r>
            <a:endParaRPr b="1" sz="1600">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Tambah Akun</a:t>
            </a:r>
            <a:endParaRPr/>
          </a:p>
        </p:txBody>
      </p:sp>
      <p:graphicFrame>
        <p:nvGraphicFramePr>
          <p:cNvPr id="172" name="Google Shape;172;p32"/>
          <p:cNvGraphicFramePr/>
          <p:nvPr/>
        </p:nvGraphicFramePr>
        <p:xfrm>
          <a:off x="508575" y="1256950"/>
          <a:ext cx="3000000" cy="3000000"/>
        </p:xfrm>
        <a:graphic>
          <a:graphicData uri="http://schemas.openxmlformats.org/drawingml/2006/table">
            <a:tbl>
              <a:tblPr>
                <a:noFill/>
                <a:tableStyleId>{A2350D0A-8695-4129-8BBE-1B00E2549ADE}</a:tableStyleId>
              </a:tblPr>
              <a:tblGrid>
                <a:gridCol w="2413000"/>
                <a:gridCol w="2413000"/>
                <a:gridCol w="2413000"/>
              </a:tblGrid>
              <a:tr h="381000">
                <a:tc>
                  <a:txBody>
                    <a:bodyPr/>
                    <a:lstStyle/>
                    <a:p>
                      <a:pPr indent="0" lvl="0" marL="0" rtl="0" algn="l">
                        <a:spcBef>
                          <a:spcPts val="0"/>
                        </a:spcBef>
                        <a:spcAft>
                          <a:spcPts val="0"/>
                        </a:spcAft>
                        <a:buNone/>
                      </a:pPr>
                      <a:r>
                        <a:rPr lang="id">
                          <a:solidFill>
                            <a:schemeClr val="dk1"/>
                          </a:solidFill>
                        </a:rPr>
                        <a:t>Test Case</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a:solidFill>
                            <a:schemeClr val="dk1"/>
                          </a:solidFill>
                        </a:rPr>
                        <a:t>Expected</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a:solidFill>
                            <a:schemeClr val="dk1"/>
                          </a:solidFill>
                        </a:rPr>
                        <a:t>Result</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id">
                          <a:solidFill>
                            <a:schemeClr val="dk1"/>
                          </a:solidFill>
                        </a:rPr>
                        <a:t>Tambah Akun</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Pop up registrasi</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True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id">
                          <a:solidFill>
                            <a:schemeClr val="dk1"/>
                          </a:solidFill>
                        </a:rPr>
                        <a:t>Nama depan Seusai</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Berhasil</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True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id">
                          <a:solidFill>
                            <a:schemeClr val="dk1"/>
                          </a:solidFill>
                        </a:rPr>
                        <a:t>Nama depan kosong</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Pop up nama depan tidak boleh kosong</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True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id">
                          <a:solidFill>
                            <a:schemeClr val="dk1"/>
                          </a:solidFill>
                        </a:rPr>
                        <a:t>Nama Belakang Sesuai</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Berhasil</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True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id">
                          <a:solidFill>
                            <a:schemeClr val="dk1"/>
                          </a:solidFill>
                        </a:rPr>
                        <a:t>Nama belakang kosong</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Pop up nama belakang tidak boleh kosong</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True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id">
                          <a:solidFill>
                            <a:schemeClr val="dk1"/>
                          </a:solidFill>
                        </a:rPr>
                        <a:t>Nomor Rekening sesuai</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Berhasil</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True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Tambah Akun</a:t>
            </a:r>
            <a:endParaRPr/>
          </a:p>
        </p:txBody>
      </p:sp>
      <p:graphicFrame>
        <p:nvGraphicFramePr>
          <p:cNvPr id="178" name="Google Shape;178;p33"/>
          <p:cNvGraphicFramePr/>
          <p:nvPr/>
        </p:nvGraphicFramePr>
        <p:xfrm>
          <a:off x="523875" y="1017725"/>
          <a:ext cx="3000000" cy="3000000"/>
        </p:xfrm>
        <a:graphic>
          <a:graphicData uri="http://schemas.openxmlformats.org/drawingml/2006/table">
            <a:tbl>
              <a:tblPr>
                <a:noFill/>
                <a:tableStyleId>{A2350D0A-8695-4129-8BBE-1B00E2549ADE}</a:tableStyleId>
              </a:tblPr>
              <a:tblGrid>
                <a:gridCol w="2413000"/>
                <a:gridCol w="2413000"/>
                <a:gridCol w="2413000"/>
              </a:tblGrid>
              <a:tr h="381000">
                <a:tc>
                  <a:txBody>
                    <a:bodyPr/>
                    <a:lstStyle/>
                    <a:p>
                      <a:pPr indent="0" lvl="0" marL="0" rtl="0" algn="l">
                        <a:spcBef>
                          <a:spcPts val="0"/>
                        </a:spcBef>
                        <a:spcAft>
                          <a:spcPts val="0"/>
                        </a:spcAft>
                        <a:buNone/>
                      </a:pPr>
                      <a:r>
                        <a:rPr lang="id">
                          <a:solidFill>
                            <a:schemeClr val="dk1"/>
                          </a:solidFill>
                        </a:rPr>
                        <a:t>Test Case</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a:solidFill>
                            <a:schemeClr val="dk1"/>
                          </a:solidFill>
                        </a:rPr>
                        <a:t>Expected</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a:solidFill>
                            <a:schemeClr val="dk1"/>
                          </a:solidFill>
                        </a:rPr>
                        <a:t>Result</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id">
                          <a:solidFill>
                            <a:schemeClr val="dk1"/>
                          </a:solidFill>
                        </a:rPr>
                        <a:t>Nomor rekening kurang dari 10 digit</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Pop up Nomor rekening harus 10 digit</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True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id">
                          <a:solidFill>
                            <a:schemeClr val="dk1"/>
                          </a:solidFill>
                        </a:rPr>
                        <a:t>Nomor Rekening diisi Huruf</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Pop up nomor rekening tidak boleh ada huruf</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False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id">
                          <a:solidFill>
                            <a:schemeClr val="dk1"/>
                          </a:solidFill>
                        </a:rPr>
                        <a:t>Deposti awal seusai</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Berhasil</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True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id">
                          <a:solidFill>
                            <a:schemeClr val="dk1"/>
                          </a:solidFill>
                        </a:rPr>
                        <a:t>Deposit awal Kosong</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Pop up deposit awal harus dimasukan</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True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id">
                          <a:solidFill>
                            <a:schemeClr val="dk1"/>
                          </a:solidFill>
                        </a:rPr>
                        <a:t>Deposti Huruf</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Pop up Deposti tidak boleh huruf</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False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id">
                          <a:solidFill>
                            <a:schemeClr val="dk1"/>
                          </a:solidFill>
                        </a:rPr>
                        <a:t>Deposit bukan angka</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Pop up deposit harus angka</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True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Ascending Descending</a:t>
            </a:r>
            <a:endParaRPr/>
          </a:p>
        </p:txBody>
      </p:sp>
      <p:graphicFrame>
        <p:nvGraphicFramePr>
          <p:cNvPr id="184" name="Google Shape;184;p34"/>
          <p:cNvGraphicFramePr/>
          <p:nvPr/>
        </p:nvGraphicFramePr>
        <p:xfrm>
          <a:off x="830025" y="1090500"/>
          <a:ext cx="3000000" cy="3000000"/>
        </p:xfrm>
        <a:graphic>
          <a:graphicData uri="http://schemas.openxmlformats.org/drawingml/2006/table">
            <a:tbl>
              <a:tblPr>
                <a:noFill/>
                <a:tableStyleId>{A2350D0A-8695-4129-8BBE-1B00E2549ADE}</a:tableStyleId>
              </a:tblPr>
              <a:tblGrid>
                <a:gridCol w="2413000"/>
                <a:gridCol w="2413000"/>
                <a:gridCol w="2413000"/>
              </a:tblGrid>
              <a:tr h="381000">
                <a:tc>
                  <a:txBody>
                    <a:bodyPr/>
                    <a:lstStyle/>
                    <a:p>
                      <a:pPr indent="0" lvl="0" marL="0" rtl="0" algn="ctr">
                        <a:lnSpc>
                          <a:spcPct val="115000"/>
                        </a:lnSpc>
                        <a:spcBef>
                          <a:spcPts val="1200"/>
                        </a:spcBef>
                        <a:spcAft>
                          <a:spcPts val="1200"/>
                        </a:spcAft>
                        <a:buNone/>
                      </a:pPr>
                      <a:r>
                        <a:rPr lang="id">
                          <a:solidFill>
                            <a:schemeClr val="dk1"/>
                          </a:solidFill>
                        </a:rPr>
                        <a:t>Test case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Expected</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Result</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id">
                          <a:solidFill>
                            <a:schemeClr val="dk1"/>
                          </a:solidFill>
                        </a:rPr>
                        <a:t>Test Ascending/Descending kolom nama depan</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Sesusai</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True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id">
                          <a:solidFill>
                            <a:schemeClr val="dk1"/>
                          </a:solidFill>
                        </a:rPr>
                        <a:t>Test Ascending/Descending kolom nama belakang</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Sesuai</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True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id">
                          <a:solidFill>
                            <a:schemeClr val="dk1"/>
                          </a:solidFill>
                        </a:rPr>
                        <a:t>Test Ascending/Descending kolom Nomor Akun</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Sesuai</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True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id">
                          <a:solidFill>
                            <a:schemeClr val="dk1"/>
                          </a:solidFill>
                        </a:rPr>
                        <a:t>Test Ascending/Descending kolom tabungan</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Sesuai</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True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Klik pada Tabel</a:t>
            </a:r>
            <a:endParaRPr/>
          </a:p>
        </p:txBody>
      </p:sp>
      <p:sp>
        <p:nvSpPr>
          <p:cNvPr id="190" name="Google Shape;19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91" name="Google Shape;191;p35"/>
          <p:cNvGraphicFramePr/>
          <p:nvPr/>
        </p:nvGraphicFramePr>
        <p:xfrm>
          <a:off x="952500" y="1748820"/>
          <a:ext cx="3000000" cy="3000000"/>
        </p:xfrm>
        <a:graphic>
          <a:graphicData uri="http://schemas.openxmlformats.org/drawingml/2006/table">
            <a:tbl>
              <a:tblPr>
                <a:noFill/>
                <a:tableStyleId>{A2350D0A-8695-4129-8BBE-1B00E2549ADE}</a:tableStyleId>
              </a:tblPr>
              <a:tblGrid>
                <a:gridCol w="2413000"/>
                <a:gridCol w="2413000"/>
                <a:gridCol w="2413000"/>
              </a:tblGrid>
              <a:tr h="381000">
                <a:tc>
                  <a:txBody>
                    <a:bodyPr/>
                    <a:lstStyle/>
                    <a:p>
                      <a:pPr indent="0" lvl="0" marL="0" rtl="0" algn="l">
                        <a:spcBef>
                          <a:spcPts val="0"/>
                        </a:spcBef>
                        <a:spcAft>
                          <a:spcPts val="0"/>
                        </a:spcAft>
                        <a:buNone/>
                      </a:pPr>
                      <a:r>
                        <a:rPr lang="id">
                          <a:solidFill>
                            <a:schemeClr val="dk1"/>
                          </a:solidFill>
                        </a:rPr>
                        <a:t>Single Klik Pada Baris Akun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Block Baris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True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id">
                          <a:solidFill>
                            <a:schemeClr val="dk1"/>
                          </a:solidFill>
                        </a:rPr>
                        <a:t>Double Klik Pada Baris Akun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Pop up Nama Depan, Nama Belakang, Nomor Rekening, Tipe Akun, Nomor Akun, Tabungan, Bunga, Biaya Transaksi</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True</a:t>
                      </a:r>
                      <a:endParaRPr>
                        <a:solidFill>
                          <a:schemeClr val="dk1"/>
                        </a:solidFill>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Search Fitur</a:t>
            </a:r>
            <a:endParaRPr/>
          </a:p>
        </p:txBody>
      </p:sp>
      <p:graphicFrame>
        <p:nvGraphicFramePr>
          <p:cNvPr id="197" name="Google Shape;197;p36"/>
          <p:cNvGraphicFramePr/>
          <p:nvPr/>
        </p:nvGraphicFramePr>
        <p:xfrm>
          <a:off x="952500" y="1779330"/>
          <a:ext cx="3000000" cy="3000000"/>
        </p:xfrm>
        <a:graphic>
          <a:graphicData uri="http://schemas.openxmlformats.org/drawingml/2006/table">
            <a:tbl>
              <a:tblPr>
                <a:noFill/>
                <a:tableStyleId>{A2350D0A-8695-4129-8BBE-1B00E2549ADE}</a:tableStyleId>
              </a:tblPr>
              <a:tblGrid>
                <a:gridCol w="2413000"/>
                <a:gridCol w="2413000"/>
                <a:gridCol w="2413000"/>
              </a:tblGrid>
              <a:tr h="381000">
                <a:tc>
                  <a:txBody>
                    <a:bodyPr/>
                    <a:lstStyle/>
                    <a:p>
                      <a:pPr indent="0" lvl="0" marL="0" rtl="0" algn="ctr">
                        <a:lnSpc>
                          <a:spcPct val="115000"/>
                        </a:lnSpc>
                        <a:spcBef>
                          <a:spcPts val="1200"/>
                        </a:spcBef>
                        <a:spcAft>
                          <a:spcPts val="1200"/>
                        </a:spcAft>
                        <a:buNone/>
                      </a:pPr>
                      <a:r>
                        <a:rPr lang="id">
                          <a:solidFill>
                            <a:schemeClr val="dk1"/>
                          </a:solidFill>
                        </a:rPr>
                        <a:t>Test case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Expected</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Result</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id">
                          <a:solidFill>
                            <a:schemeClr val="dk1"/>
                          </a:solidFill>
                        </a:rPr>
                        <a:t>Pencarian nama</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Sesuai</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True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id">
                          <a:solidFill>
                            <a:schemeClr val="dk1"/>
                          </a:solidFill>
                        </a:rPr>
                        <a:t>Pencarian nomor akun</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Sesuai</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True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381000">
                <a:tc>
                  <a:txBody>
                    <a:bodyPr/>
                    <a:lstStyle/>
                    <a:p>
                      <a:pPr indent="0" lvl="0" marL="0" rtl="0" algn="ctr">
                        <a:lnSpc>
                          <a:spcPct val="115000"/>
                        </a:lnSpc>
                        <a:spcBef>
                          <a:spcPts val="1200"/>
                        </a:spcBef>
                        <a:spcAft>
                          <a:spcPts val="1200"/>
                        </a:spcAft>
                        <a:buNone/>
                      </a:pPr>
                      <a:r>
                        <a:rPr lang="id">
                          <a:solidFill>
                            <a:schemeClr val="dk1"/>
                          </a:solidFill>
                        </a:rPr>
                        <a:t>Pencarian Nominal</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Sesuai</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True</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Deposit Withdraw Delete</a:t>
            </a:r>
            <a:endParaRPr/>
          </a:p>
        </p:txBody>
      </p:sp>
      <p:sp>
        <p:nvSpPr>
          <p:cNvPr id="203" name="Google Shape;20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04" name="Google Shape;204;p37"/>
          <p:cNvGraphicFramePr/>
          <p:nvPr/>
        </p:nvGraphicFramePr>
        <p:xfrm>
          <a:off x="952500" y="1779330"/>
          <a:ext cx="3000000" cy="3000000"/>
        </p:xfrm>
        <a:graphic>
          <a:graphicData uri="http://schemas.openxmlformats.org/drawingml/2006/table">
            <a:tbl>
              <a:tblPr>
                <a:noFill/>
                <a:tableStyleId>{A2350D0A-8695-4129-8BBE-1B00E2549ADE}</a:tableStyleId>
              </a:tblPr>
              <a:tblGrid>
                <a:gridCol w="2413000"/>
                <a:gridCol w="2413000"/>
                <a:gridCol w="2413000"/>
              </a:tblGrid>
              <a:tr h="381000">
                <a:tc>
                  <a:txBody>
                    <a:bodyPr/>
                    <a:lstStyle/>
                    <a:p>
                      <a:pPr indent="0" lvl="0" marL="0" rtl="0" algn="l">
                        <a:spcBef>
                          <a:spcPts val="0"/>
                        </a:spcBef>
                        <a:spcAft>
                          <a:spcPts val="0"/>
                        </a:spcAft>
                        <a:buNone/>
                      </a:pPr>
                      <a:r>
                        <a:rPr lang="id">
                          <a:solidFill>
                            <a:schemeClr val="dk1"/>
                          </a:solidFill>
                        </a:rPr>
                        <a:t>Test Case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Expected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Result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id">
                          <a:solidFill>
                            <a:schemeClr val="dk1"/>
                          </a:solidFill>
                        </a:rPr>
                        <a:t>Deposit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Bertambah Beserta Bunga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True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id">
                          <a:solidFill>
                            <a:schemeClr val="dk1"/>
                          </a:solidFill>
                        </a:rPr>
                        <a:t>Withdraw</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Berkurang Tabungan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True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id">
                          <a:solidFill>
                            <a:schemeClr val="dk1"/>
                          </a:solidFill>
                        </a:rPr>
                        <a:t>Hapus Akun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Akun TerHapus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d">
                          <a:solidFill>
                            <a:schemeClr val="dk1"/>
                          </a:solidFill>
                        </a:rPr>
                        <a:t>False</a:t>
                      </a:r>
                      <a:endParaRPr>
                        <a:solidFill>
                          <a:schemeClr val="dk1"/>
                        </a:solidFill>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235175" y="368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Keberhasilan aplikasi</a:t>
            </a:r>
            <a:endParaRPr/>
          </a:p>
        </p:txBody>
      </p:sp>
      <p:graphicFrame>
        <p:nvGraphicFramePr>
          <p:cNvPr id="210" name="Google Shape;210;p38"/>
          <p:cNvGraphicFramePr/>
          <p:nvPr/>
        </p:nvGraphicFramePr>
        <p:xfrm>
          <a:off x="141175" y="1539300"/>
          <a:ext cx="3000000" cy="3000000"/>
        </p:xfrm>
        <a:graphic>
          <a:graphicData uri="http://schemas.openxmlformats.org/drawingml/2006/table">
            <a:tbl>
              <a:tblPr>
                <a:noFill/>
                <a:tableStyleId>{A2350D0A-8695-4129-8BBE-1B00E2549ADE}</a:tableStyleId>
              </a:tblPr>
              <a:tblGrid>
                <a:gridCol w="2365850"/>
                <a:gridCol w="2365850"/>
              </a:tblGrid>
              <a:tr h="566450">
                <a:tc>
                  <a:txBody>
                    <a:bodyPr/>
                    <a:lstStyle/>
                    <a:p>
                      <a:pPr indent="0" lvl="0" marL="0" rtl="0" algn="ctr">
                        <a:lnSpc>
                          <a:spcPct val="115000"/>
                        </a:lnSpc>
                        <a:spcBef>
                          <a:spcPts val="1200"/>
                        </a:spcBef>
                        <a:spcAft>
                          <a:spcPts val="1200"/>
                        </a:spcAft>
                        <a:buNone/>
                      </a:pPr>
                      <a:r>
                        <a:rPr lang="id">
                          <a:solidFill>
                            <a:schemeClr val="dk1"/>
                          </a:solidFill>
                        </a:rPr>
                        <a:t>Case berhasil</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23</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566450">
                <a:tc>
                  <a:txBody>
                    <a:bodyPr/>
                    <a:lstStyle/>
                    <a:p>
                      <a:pPr indent="0" lvl="0" marL="0" rtl="0" algn="ctr">
                        <a:lnSpc>
                          <a:spcPct val="115000"/>
                        </a:lnSpc>
                        <a:spcBef>
                          <a:spcPts val="1200"/>
                        </a:spcBef>
                        <a:spcAft>
                          <a:spcPts val="1200"/>
                        </a:spcAft>
                        <a:buNone/>
                      </a:pPr>
                      <a:r>
                        <a:rPr lang="id">
                          <a:solidFill>
                            <a:schemeClr val="dk1"/>
                          </a:solidFill>
                        </a:rPr>
                        <a:t>Case gagal</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4</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r h="566450">
                <a:tc>
                  <a:txBody>
                    <a:bodyPr/>
                    <a:lstStyle/>
                    <a:p>
                      <a:pPr indent="0" lvl="0" marL="0" rtl="0" algn="ctr">
                        <a:lnSpc>
                          <a:spcPct val="115000"/>
                        </a:lnSpc>
                        <a:spcBef>
                          <a:spcPts val="1200"/>
                        </a:spcBef>
                        <a:spcAft>
                          <a:spcPts val="1200"/>
                        </a:spcAft>
                        <a:buNone/>
                      </a:pPr>
                      <a:r>
                        <a:rPr lang="id">
                          <a:solidFill>
                            <a:schemeClr val="dk1"/>
                          </a:solidFill>
                        </a:rPr>
                        <a:t>Presentase Berhasil</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id">
                          <a:solidFill>
                            <a:schemeClr val="dk1"/>
                          </a:solidFill>
                        </a:rPr>
                        <a:t>85%</a:t>
                      </a:r>
                      <a:endParaRPr>
                        <a:solidFill>
                          <a:schemeClr val="dk1"/>
                        </a:solidFill>
                      </a:endParaRPr>
                    </a:p>
                  </a:txBody>
                  <a:tcPr marT="91425" marB="91425" marR="68575" marL="68575">
                    <a:lnL cap="flat" cmpd="sng" w="12675">
                      <a:solidFill>
                        <a:schemeClr val="dk1"/>
                      </a:solidFill>
                      <a:prstDash val="solid"/>
                      <a:round/>
                      <a:headEnd len="sm" w="sm" type="none"/>
                      <a:tailEnd len="sm" w="sm" type="none"/>
                    </a:lnL>
                    <a:lnR cap="flat" cmpd="sng" w="12675">
                      <a:solidFill>
                        <a:schemeClr val="dk1"/>
                      </a:solidFill>
                      <a:prstDash val="solid"/>
                      <a:round/>
                      <a:headEnd len="sm" w="sm" type="none"/>
                      <a:tailEnd len="sm" w="sm" type="none"/>
                    </a:lnR>
                    <a:lnT cap="flat" cmpd="sng" w="12675">
                      <a:solidFill>
                        <a:schemeClr val="dk1"/>
                      </a:solidFill>
                      <a:prstDash val="solid"/>
                      <a:round/>
                      <a:headEnd len="sm" w="sm" type="none"/>
                      <a:tailEnd len="sm" w="sm" type="none"/>
                    </a:lnT>
                    <a:lnB cap="flat" cmpd="sng" w="12675">
                      <a:solidFill>
                        <a:schemeClr val="dk1"/>
                      </a:solidFill>
                      <a:prstDash val="solid"/>
                      <a:round/>
                      <a:headEnd len="sm" w="sm" type="none"/>
                      <a:tailEnd len="sm" w="sm" type="none"/>
                    </a:lnB>
                  </a:tcPr>
                </a:tc>
              </a:tr>
            </a:tbl>
          </a:graphicData>
        </a:graphic>
      </p:graphicFrame>
      <p:pic>
        <p:nvPicPr>
          <p:cNvPr id="211" name="Google Shape;211;p38"/>
          <p:cNvPicPr preferRelativeResize="0"/>
          <p:nvPr/>
        </p:nvPicPr>
        <p:blipFill rotWithShape="1">
          <a:blip r:embed="rId3">
            <a:alphaModFix/>
          </a:blip>
          <a:srcRect b="-10375" l="0" r="-7700" t="0"/>
          <a:stretch/>
        </p:blipFill>
        <p:spPr>
          <a:xfrm>
            <a:off x="4947900" y="1102200"/>
            <a:ext cx="4306206" cy="2571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Kesimpulan</a:t>
            </a:r>
            <a:endParaRPr/>
          </a:p>
        </p:txBody>
      </p:sp>
      <p:sp>
        <p:nvSpPr>
          <p:cNvPr id="217" name="Google Shape;217;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id"/>
              <a:t>Berdasarkan hasil perolehan pengujian dengan menggunakan Black Box Testing ditarik simpulan bahwa:</a:t>
            </a:r>
            <a:endParaRPr/>
          </a:p>
          <a:p>
            <a:pPr indent="0" lvl="0" marL="0" rtl="0" algn="l">
              <a:spcBef>
                <a:spcPts val="1200"/>
              </a:spcBef>
              <a:spcAft>
                <a:spcPts val="0"/>
              </a:spcAft>
              <a:buNone/>
            </a:pPr>
            <a:r>
              <a:rPr lang="id"/>
              <a:t>1.	Data tersimpan pada database sesuai dengan masukan yang diberikan oleh pengguna.</a:t>
            </a:r>
            <a:endParaRPr/>
          </a:p>
          <a:p>
            <a:pPr indent="0" lvl="0" marL="0" rtl="0" algn="l">
              <a:spcBef>
                <a:spcPts val="1200"/>
              </a:spcBef>
              <a:spcAft>
                <a:spcPts val="0"/>
              </a:spcAft>
              <a:buNone/>
            </a:pPr>
            <a:r>
              <a:rPr lang="id"/>
              <a:t>2.	Tidak ditemukan adanya kesalahan pada interface dengan demikian sistem aplikasi telah berjalan sesuai dengan tujuan yang diharapkan.</a:t>
            </a:r>
            <a:endParaRPr/>
          </a:p>
          <a:p>
            <a:pPr indent="0" lvl="0" marL="0" rtl="0" algn="l">
              <a:spcBef>
                <a:spcPts val="1200"/>
              </a:spcBef>
              <a:spcAft>
                <a:spcPts val="0"/>
              </a:spcAft>
              <a:buNone/>
            </a:pPr>
            <a:r>
              <a:rPr lang="id"/>
              <a:t>3.	Perlu dilakukan penyusunan prosedur pengguna aplikasi untuk menjaga kualitas informasi dan layanan yang masuk.</a:t>
            </a:r>
            <a:endParaRPr/>
          </a:p>
          <a:p>
            <a:pPr indent="0" lvl="0" marL="0" rtl="0" algn="l">
              <a:spcBef>
                <a:spcPts val="1200"/>
              </a:spcBef>
              <a:spcAft>
                <a:spcPts val="0"/>
              </a:spcAft>
              <a:buNone/>
            </a:pPr>
            <a:r>
              <a:rPr lang="id"/>
              <a:t>4.	Keamanan data dapat ditingkatkan dengan password dan pengaturan hak.</a:t>
            </a:r>
            <a:endParaRPr/>
          </a:p>
          <a:p>
            <a:pPr indent="0" lvl="0" marL="0" rtl="0" algn="l">
              <a:spcBef>
                <a:spcPts val="1200"/>
              </a:spcBef>
              <a:spcAft>
                <a:spcPts val="1200"/>
              </a:spcAft>
              <a:buNone/>
            </a:pPr>
            <a:r>
              <a:rPr lang="id"/>
              <a:t>5. 	Tingkat keberhasilan pengujian Black Box pada aplikasi adalah 85 %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Outline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Review Jurnal</a:t>
            </a:r>
            <a:endParaRPr/>
          </a:p>
          <a:p>
            <a:pPr indent="0" lvl="0" marL="0" rtl="0" algn="l">
              <a:spcBef>
                <a:spcPts val="1200"/>
              </a:spcBef>
              <a:spcAft>
                <a:spcPts val="0"/>
              </a:spcAft>
              <a:buNone/>
            </a:pPr>
            <a:r>
              <a:rPr lang="id"/>
              <a:t>Latar Belakang</a:t>
            </a:r>
            <a:endParaRPr/>
          </a:p>
          <a:p>
            <a:pPr indent="0" lvl="0" marL="0" rtl="0" algn="l">
              <a:spcBef>
                <a:spcPts val="1200"/>
              </a:spcBef>
              <a:spcAft>
                <a:spcPts val="0"/>
              </a:spcAft>
              <a:buNone/>
            </a:pPr>
            <a:r>
              <a:rPr lang="id"/>
              <a:t>Landasan teori</a:t>
            </a:r>
            <a:endParaRPr/>
          </a:p>
          <a:p>
            <a:pPr indent="0" lvl="0" marL="0" rtl="0" algn="l">
              <a:spcBef>
                <a:spcPts val="1200"/>
              </a:spcBef>
              <a:spcAft>
                <a:spcPts val="0"/>
              </a:spcAft>
              <a:buNone/>
            </a:pPr>
            <a:r>
              <a:rPr lang="id"/>
              <a:t>Metodologi Penelitian</a:t>
            </a:r>
            <a:endParaRPr/>
          </a:p>
          <a:p>
            <a:pPr indent="0" lvl="0" marL="0" rtl="0" algn="l">
              <a:spcBef>
                <a:spcPts val="1200"/>
              </a:spcBef>
              <a:spcAft>
                <a:spcPts val="0"/>
              </a:spcAft>
              <a:buNone/>
            </a:pPr>
            <a:r>
              <a:rPr lang="id"/>
              <a:t>Pengujian dan Hasil</a:t>
            </a:r>
            <a:endParaRPr/>
          </a:p>
          <a:p>
            <a:pPr indent="0" lvl="0" marL="0" rtl="0" algn="l">
              <a:spcBef>
                <a:spcPts val="1200"/>
              </a:spcBef>
              <a:spcAft>
                <a:spcPts val="0"/>
              </a:spcAft>
              <a:buNone/>
            </a:pPr>
            <a:r>
              <a:rPr lang="id"/>
              <a:t>Kesimpulan</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Review Jurnal</a:t>
            </a:r>
            <a:endParaRPr/>
          </a:p>
        </p:txBody>
      </p:sp>
      <p:pic>
        <p:nvPicPr>
          <p:cNvPr id="73" name="Google Shape;73;p16"/>
          <p:cNvPicPr preferRelativeResize="0"/>
          <p:nvPr/>
        </p:nvPicPr>
        <p:blipFill>
          <a:blip r:embed="rId3">
            <a:alphaModFix/>
          </a:blip>
          <a:stretch>
            <a:fillRect/>
          </a:stretch>
        </p:blipFill>
        <p:spPr>
          <a:xfrm>
            <a:off x="311709" y="1017725"/>
            <a:ext cx="7073967" cy="4040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311700" y="291925"/>
            <a:ext cx="8520600" cy="4209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233363" y="604838"/>
            <a:ext cx="8677275" cy="3933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ini udah ada dibawah, hasil review</a:t>
            </a:r>
            <a:endParaRPr/>
          </a:p>
        </p:txBody>
      </p:sp>
      <p:pic>
        <p:nvPicPr>
          <p:cNvPr id="94" name="Google Shape;94;p19"/>
          <p:cNvPicPr preferRelativeResize="0"/>
          <p:nvPr/>
        </p:nvPicPr>
        <p:blipFill>
          <a:blip r:embed="rId3">
            <a:alphaModFix/>
          </a:blip>
          <a:stretch>
            <a:fillRect/>
          </a:stretch>
        </p:blipFill>
        <p:spPr>
          <a:xfrm>
            <a:off x="311700" y="146100"/>
            <a:ext cx="7312124" cy="4711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Latar Belakang</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id"/>
              <a:t>Pengujian perangkat lunak yaitu suatu elemen dalam menentukan kualitas suhu perangkat lunak. Pengujian ini dilakukan dengan desain, coding dan spesifikasi. Pengujian adalah suatu proses pelaksanaan suatu program dengan tujuan menemukan suatu kesalahan. Suatu kasus test yang baik adalah apabila test tersebut mempunyai kemungkinan menemukan sebuah kesalahan yang tidak terungkap. Suatu test yang sukses adalah bila test tersebut membongkar suatu kesalahan yang awalnya tidak ditemukan. Salah satu dari jenis pengujian yang ada adalah Black Box Testing. Proses pengujian ini dilakukan untuk mengetahui tingkat kesalahan yang terjadi pada perangkat lunak. Tujuan pengujian ini adalah guna menemukan kekurangan atau kesalahan pada aplikasi managemen nasabah bank.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Landasan Teori</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Blackbox testing</a:t>
            </a:r>
            <a:endParaRPr/>
          </a:p>
          <a:p>
            <a:pPr indent="-342900" lvl="0" marL="457200" rtl="0" algn="l">
              <a:spcBef>
                <a:spcPts val="0"/>
              </a:spcBef>
              <a:spcAft>
                <a:spcPts val="0"/>
              </a:spcAft>
              <a:buSzPts val="1800"/>
              <a:buChar char="●"/>
            </a:pPr>
            <a:r>
              <a:rPr lang="id"/>
              <a:t>Tipe-tipe Blackbox testing</a:t>
            </a:r>
            <a:endParaRPr/>
          </a:p>
          <a:p>
            <a:pPr indent="-342900" lvl="0" marL="457200" rtl="0" algn="l">
              <a:spcBef>
                <a:spcPts val="0"/>
              </a:spcBef>
              <a:spcAft>
                <a:spcPts val="0"/>
              </a:spcAft>
              <a:buSzPts val="1800"/>
              <a:buChar char="●"/>
            </a:pPr>
            <a:r>
              <a:rPr lang="id"/>
              <a:t>Kelebihan Kekurangan blackbox testing</a:t>
            </a:r>
            <a:endParaRPr/>
          </a:p>
          <a:p>
            <a:pPr indent="-342900" lvl="0" marL="457200" rtl="0" algn="l">
              <a:spcBef>
                <a:spcPts val="0"/>
              </a:spcBef>
              <a:spcAft>
                <a:spcPts val="0"/>
              </a:spcAft>
              <a:buSzPts val="1800"/>
              <a:buChar char="●"/>
            </a:pPr>
            <a:r>
              <a:rPr lang="id"/>
              <a:t>Pengukuran Skala Guttman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