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7010400" cy="9296400"/>
  <p:embeddedFontLst>
    <p:embeddedFont>
      <p:font typeface="Overlock"/>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verlock-bold.fntdata"/><Relationship Id="rId11" Type="http://schemas.openxmlformats.org/officeDocument/2006/relationships/slide" Target="slides/slide6.xml"/><Relationship Id="rId22" Type="http://schemas.openxmlformats.org/officeDocument/2006/relationships/font" Target="fonts/Overlock-boldItalic.fntdata"/><Relationship Id="rId10" Type="http://schemas.openxmlformats.org/officeDocument/2006/relationships/slide" Target="slides/slide5.xml"/><Relationship Id="rId21" Type="http://schemas.openxmlformats.org/officeDocument/2006/relationships/font" Target="fonts/Overlock-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verlock-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7840" cy="466434"/>
          </a:xfrm>
          <a:prstGeom prst="rect">
            <a:avLst/>
          </a:prstGeom>
          <a:noFill/>
          <a:ln>
            <a:noFill/>
          </a:ln>
        </p:spPr>
        <p:txBody>
          <a:bodyPr anchorCtr="0" anchor="t" bIns="46575" lIns="93150" spcFirstLastPara="1" rIns="93150" wrap="square" tIns="4657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938" y="0"/>
            <a:ext cx="3037840" cy="466434"/>
          </a:xfrm>
          <a:prstGeom prst="rect">
            <a:avLst/>
          </a:prstGeom>
          <a:noFill/>
          <a:ln>
            <a:noFill/>
          </a:ln>
        </p:spPr>
        <p:txBody>
          <a:bodyPr anchorCtr="0" anchor="t" bIns="46575" lIns="93150" spcFirstLastPara="1" rIns="93150" wrap="square" tIns="4657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0" y="4473892"/>
            <a:ext cx="5608320" cy="3660458"/>
          </a:xfrm>
          <a:prstGeom prst="rect">
            <a:avLst/>
          </a:prstGeom>
          <a:noFill/>
          <a:ln>
            <a:noFill/>
          </a:ln>
        </p:spPr>
        <p:txBody>
          <a:bodyPr anchorCtr="0" anchor="t" bIns="46575" lIns="93150" spcFirstLastPara="1" rIns="93150" wrap="square" tIns="4657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9"/>
            <a:ext cx="3037840" cy="466433"/>
          </a:xfrm>
          <a:prstGeom prst="rect">
            <a:avLst/>
          </a:prstGeom>
          <a:noFill/>
          <a:ln>
            <a:noFill/>
          </a:ln>
        </p:spPr>
        <p:txBody>
          <a:bodyPr anchorCtr="0" anchor="b" bIns="46575" lIns="93150" spcFirstLastPara="1" rIns="93150" wrap="square" tIns="4657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938" y="8829969"/>
            <a:ext cx="3037840" cy="466433"/>
          </a:xfrm>
          <a:prstGeom prst="rect">
            <a:avLst/>
          </a:prstGeom>
          <a:noFill/>
          <a:ln>
            <a:noFill/>
          </a:ln>
        </p:spPr>
        <p:txBody>
          <a:bodyPr anchorCtr="0" anchor="b" bIns="46575" lIns="93150" spcFirstLastPara="1" rIns="93150"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 name="Shape 19"/>
        <p:cNvGrpSpPr/>
        <p:nvPr/>
      </p:nvGrpSpPr>
      <p:grpSpPr>
        <a:xfrm>
          <a:off x="0" y="0"/>
          <a:ext cx="0" cy="0"/>
          <a:chOff x="0" y="0"/>
          <a:chExt cx="0" cy="0"/>
        </a:xfrm>
      </p:grpSpPr>
      <p:sp>
        <p:nvSpPr>
          <p:cNvPr id="20" name="Google Shape;20;p1: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 name="Google Shape;21;p1:notes"/>
          <p:cNvSpPr txBox="1"/>
          <p:nvPr>
            <p:ph idx="1" type="body"/>
          </p:nvPr>
        </p:nvSpPr>
        <p:spPr>
          <a:xfrm>
            <a:off x="701040" y="4473892"/>
            <a:ext cx="5608320" cy="3660458"/>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2" name="Google Shape;22;p1:notes"/>
          <p:cNvSpPr txBox="1"/>
          <p:nvPr>
            <p:ph idx="12" type="sldNum"/>
          </p:nvPr>
        </p:nvSpPr>
        <p:spPr>
          <a:xfrm>
            <a:off x="3970938" y="8829969"/>
            <a:ext cx="3037840" cy="466433"/>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622eefed0_0_5: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g5622eefed0_0_5:notes"/>
          <p:cNvSpPr txBox="1"/>
          <p:nvPr>
            <p:ph idx="1" type="body"/>
          </p:nvPr>
        </p:nvSpPr>
        <p:spPr>
          <a:xfrm>
            <a:off x="701040" y="4473892"/>
            <a:ext cx="5608200" cy="3660600"/>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Present a getting tutorial; this should cover the basic activities for someone to start using the technology and solving a basic problem using this technology (This might need more that one slides)</a:t>
            </a:r>
            <a:endParaRPr/>
          </a:p>
        </p:txBody>
      </p:sp>
      <p:sp>
        <p:nvSpPr>
          <p:cNvPr id="86" name="Google Shape;86;g5622eefed0_0_5:notes"/>
          <p:cNvSpPr txBox="1"/>
          <p:nvPr>
            <p:ph idx="12" type="sldNum"/>
          </p:nvPr>
        </p:nvSpPr>
        <p:spPr>
          <a:xfrm>
            <a:off x="3970938" y="8829969"/>
            <a:ext cx="3037800" cy="46650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8: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8:notes"/>
          <p:cNvSpPr txBox="1"/>
          <p:nvPr>
            <p:ph idx="1" type="body"/>
          </p:nvPr>
        </p:nvSpPr>
        <p:spPr>
          <a:xfrm>
            <a:off x="701040" y="4473892"/>
            <a:ext cx="5608320" cy="3660458"/>
          </a:xfrm>
          <a:prstGeom prst="rect">
            <a:avLst/>
          </a:prstGeom>
          <a:noFill/>
          <a:ln>
            <a:noFill/>
          </a:ln>
        </p:spPr>
        <p:txBody>
          <a:bodyPr anchorCtr="0" anchor="t" bIns="46575" lIns="93150" spcFirstLastPara="1" rIns="93150" wrap="square" tIns="46575">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Resources for further reading. Provide a list of resources to help your classmates to learn more about this technolgy. </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94" name="Google Shape;94;p8:notes"/>
          <p:cNvSpPr txBox="1"/>
          <p:nvPr>
            <p:ph idx="12" type="sldNum"/>
          </p:nvPr>
        </p:nvSpPr>
        <p:spPr>
          <a:xfrm>
            <a:off x="3970938" y="8829969"/>
            <a:ext cx="3037840" cy="466433"/>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9:notes"/>
          <p:cNvSpPr txBox="1"/>
          <p:nvPr>
            <p:ph idx="1" type="body"/>
          </p:nvPr>
        </p:nvSpPr>
        <p:spPr>
          <a:xfrm>
            <a:off x="701040" y="4473892"/>
            <a:ext cx="5608320" cy="3660458"/>
          </a:xfrm>
          <a:prstGeom prst="rect">
            <a:avLst/>
          </a:prstGeom>
          <a:noFill/>
          <a:ln>
            <a:noFill/>
          </a:ln>
        </p:spPr>
        <p:txBody>
          <a:bodyPr anchorCtr="0" anchor="t" bIns="46575" lIns="93150" spcFirstLastPara="1" rIns="93150" wrap="square" tIns="46575">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Open the floor for your classmates and the instructor to ask question about your presentaiton. </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01" name="Google Shape;101;p9:notes"/>
          <p:cNvSpPr txBox="1"/>
          <p:nvPr>
            <p:ph idx="12" type="sldNum"/>
          </p:nvPr>
        </p:nvSpPr>
        <p:spPr>
          <a:xfrm>
            <a:off x="3970938" y="8829969"/>
            <a:ext cx="3037840" cy="466433"/>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10:notes"/>
          <p:cNvSpPr txBox="1"/>
          <p:nvPr>
            <p:ph idx="1" type="body"/>
          </p:nvPr>
        </p:nvSpPr>
        <p:spPr>
          <a:xfrm>
            <a:off x="701040" y="4473892"/>
            <a:ext cx="5608320" cy="3660458"/>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08" name="Google Shape;108;p10:notes"/>
          <p:cNvSpPr txBox="1"/>
          <p:nvPr>
            <p:ph idx="12" type="sldNum"/>
          </p:nvPr>
        </p:nvSpPr>
        <p:spPr>
          <a:xfrm>
            <a:off x="3970938" y="8829969"/>
            <a:ext cx="3037840" cy="466433"/>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 name="Shape 26"/>
        <p:cNvGrpSpPr/>
        <p:nvPr/>
      </p:nvGrpSpPr>
      <p:grpSpPr>
        <a:xfrm>
          <a:off x="0" y="0"/>
          <a:ext cx="0" cy="0"/>
          <a:chOff x="0" y="0"/>
          <a:chExt cx="0" cy="0"/>
        </a:xfrm>
      </p:grpSpPr>
      <p:sp>
        <p:nvSpPr>
          <p:cNvPr id="27" name="Google Shape;27;p2: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 name="Google Shape;28;p2:notes"/>
          <p:cNvSpPr txBox="1"/>
          <p:nvPr>
            <p:ph idx="1" type="body"/>
          </p:nvPr>
        </p:nvSpPr>
        <p:spPr>
          <a:xfrm>
            <a:off x="701040" y="4473892"/>
            <a:ext cx="5608320" cy="3660458"/>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rPr lang="en-US"/>
              <a:t>Provide any information need to orient the audience what topic you are about to present. </a:t>
            </a:r>
            <a:endParaRPr/>
          </a:p>
        </p:txBody>
      </p:sp>
      <p:sp>
        <p:nvSpPr>
          <p:cNvPr id="29" name="Google Shape;29;p2:notes"/>
          <p:cNvSpPr txBox="1"/>
          <p:nvPr>
            <p:ph idx="12" type="sldNum"/>
          </p:nvPr>
        </p:nvSpPr>
        <p:spPr>
          <a:xfrm>
            <a:off x="3970938" y="8829969"/>
            <a:ext cx="3037840" cy="466433"/>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p3: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 name="Google Shape;35;p3:notes"/>
          <p:cNvSpPr txBox="1"/>
          <p:nvPr>
            <p:ph idx="1" type="body"/>
          </p:nvPr>
        </p:nvSpPr>
        <p:spPr>
          <a:xfrm>
            <a:off x="701040" y="4473892"/>
            <a:ext cx="5608320" cy="3660458"/>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rPr lang="en-US"/>
              <a:t>Motivate. what problem does this technology tries to solve; What is its purpose</a:t>
            </a:r>
            <a:endParaRPr/>
          </a:p>
        </p:txBody>
      </p:sp>
      <p:sp>
        <p:nvSpPr>
          <p:cNvPr id="36" name="Google Shape;36;p3:notes"/>
          <p:cNvSpPr txBox="1"/>
          <p:nvPr>
            <p:ph idx="12" type="sldNum"/>
          </p:nvPr>
        </p:nvSpPr>
        <p:spPr>
          <a:xfrm>
            <a:off x="3970938" y="8829969"/>
            <a:ext cx="3037840" cy="466433"/>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p4: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 name="Google Shape;42;p4:notes"/>
          <p:cNvSpPr txBox="1"/>
          <p:nvPr>
            <p:ph idx="1" type="body"/>
          </p:nvPr>
        </p:nvSpPr>
        <p:spPr>
          <a:xfrm>
            <a:off x="701040" y="4473892"/>
            <a:ext cx="5608320" cy="3660458"/>
          </a:xfrm>
          <a:prstGeom prst="rect">
            <a:avLst/>
          </a:prstGeom>
          <a:noFill/>
          <a:ln>
            <a:noFill/>
          </a:ln>
        </p:spPr>
        <p:txBody>
          <a:bodyPr anchorCtr="0" anchor="t" bIns="46575" lIns="93150" spcFirstLastPara="1" rIns="93150" wrap="square" tIns="46575">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Identify possible use cases, examples, problems someone could consider using this technology.</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43" name="Google Shape;43;p4:notes"/>
          <p:cNvSpPr txBox="1"/>
          <p:nvPr>
            <p:ph idx="12" type="sldNum"/>
          </p:nvPr>
        </p:nvSpPr>
        <p:spPr>
          <a:xfrm>
            <a:off x="3970938" y="8829969"/>
            <a:ext cx="3037840" cy="466433"/>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5: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5:notes"/>
          <p:cNvSpPr txBox="1"/>
          <p:nvPr>
            <p:ph idx="1" type="body"/>
          </p:nvPr>
        </p:nvSpPr>
        <p:spPr>
          <a:xfrm>
            <a:off x="701040" y="4473892"/>
            <a:ext cx="5608320" cy="3660458"/>
          </a:xfrm>
          <a:prstGeom prst="rect">
            <a:avLst/>
          </a:prstGeom>
          <a:noFill/>
          <a:ln>
            <a:noFill/>
          </a:ln>
        </p:spPr>
        <p:txBody>
          <a:bodyPr anchorCtr="0" anchor="t" bIns="46575" lIns="93150" spcFirstLastPara="1" rIns="93150" wrap="square" tIns="46575">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Introduce any background, key concepts and terminology needed for the audience to understand the technology your are presenting. </a:t>
            </a:r>
            <a:endParaRPr sz="1200">
              <a:solidFill>
                <a:schemeClr val="dk1"/>
              </a:solidFill>
              <a:latin typeface="Calibri"/>
              <a:ea typeface="Calibri"/>
              <a:cs typeface="Calibri"/>
              <a:sym typeface="Calibri"/>
            </a:endParaRPr>
          </a:p>
        </p:txBody>
      </p:sp>
      <p:sp>
        <p:nvSpPr>
          <p:cNvPr id="50" name="Google Shape;50;p5:notes"/>
          <p:cNvSpPr txBox="1"/>
          <p:nvPr>
            <p:ph idx="12" type="sldNum"/>
          </p:nvPr>
        </p:nvSpPr>
        <p:spPr>
          <a:xfrm>
            <a:off x="3970938" y="8829969"/>
            <a:ext cx="3037840" cy="466433"/>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6: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 name="Google Shape;56;p6:notes"/>
          <p:cNvSpPr txBox="1"/>
          <p:nvPr>
            <p:ph idx="1" type="body"/>
          </p:nvPr>
        </p:nvSpPr>
        <p:spPr>
          <a:xfrm>
            <a:off x="701040" y="4473892"/>
            <a:ext cx="5608320" cy="3660458"/>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Present a getting tutorial; this should cover the basic activities for someone to start using the technology and solving a basic problem using this technology (This might need more that one slides)</a:t>
            </a:r>
            <a:endParaRPr/>
          </a:p>
        </p:txBody>
      </p:sp>
      <p:sp>
        <p:nvSpPr>
          <p:cNvPr id="57" name="Google Shape;57;p6:notes"/>
          <p:cNvSpPr txBox="1"/>
          <p:nvPr>
            <p:ph idx="12" type="sldNum"/>
          </p:nvPr>
        </p:nvSpPr>
        <p:spPr>
          <a:xfrm>
            <a:off x="3970938" y="8829969"/>
            <a:ext cx="3037840" cy="466433"/>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598b47a5d_0_19: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g5598b47a5d_0_19:notes"/>
          <p:cNvSpPr txBox="1"/>
          <p:nvPr>
            <p:ph idx="1" type="body"/>
          </p:nvPr>
        </p:nvSpPr>
        <p:spPr>
          <a:xfrm>
            <a:off x="701040" y="4473892"/>
            <a:ext cx="5608200" cy="3660600"/>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Present a getting tutorial; this should cover the basic activities for someone to start using the technology and solving a basic problem using this technology (This might need more that one slides)</a:t>
            </a:r>
            <a:endParaRPr/>
          </a:p>
        </p:txBody>
      </p:sp>
      <p:sp>
        <p:nvSpPr>
          <p:cNvPr id="64" name="Google Shape;64;g5598b47a5d_0_19:notes"/>
          <p:cNvSpPr txBox="1"/>
          <p:nvPr>
            <p:ph idx="12" type="sldNum"/>
          </p:nvPr>
        </p:nvSpPr>
        <p:spPr>
          <a:xfrm>
            <a:off x="3970938" y="8829969"/>
            <a:ext cx="3037800" cy="46650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598b47a5d_0_25: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g5598b47a5d_0_25:notes"/>
          <p:cNvSpPr txBox="1"/>
          <p:nvPr>
            <p:ph idx="1" type="body"/>
          </p:nvPr>
        </p:nvSpPr>
        <p:spPr>
          <a:xfrm>
            <a:off x="701040" y="4473892"/>
            <a:ext cx="5608200" cy="3660600"/>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Present a getting tutorial; this should cover the basic activities for someone to start using the technology and solving a basic problem using this technology (This might need more that one slides)</a:t>
            </a:r>
            <a:endParaRPr/>
          </a:p>
        </p:txBody>
      </p:sp>
      <p:sp>
        <p:nvSpPr>
          <p:cNvPr id="71" name="Google Shape;71;g5598b47a5d_0_25:notes"/>
          <p:cNvSpPr txBox="1"/>
          <p:nvPr>
            <p:ph idx="12" type="sldNum"/>
          </p:nvPr>
        </p:nvSpPr>
        <p:spPr>
          <a:xfrm>
            <a:off x="3970938" y="8829969"/>
            <a:ext cx="3037800" cy="46650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7: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p7:notes"/>
          <p:cNvSpPr txBox="1"/>
          <p:nvPr>
            <p:ph idx="1" type="body"/>
          </p:nvPr>
        </p:nvSpPr>
        <p:spPr>
          <a:xfrm>
            <a:off x="701040" y="4473892"/>
            <a:ext cx="5608320" cy="3660458"/>
          </a:xfrm>
          <a:prstGeom prst="rect">
            <a:avLst/>
          </a:prstGeom>
          <a:noFill/>
          <a:ln>
            <a:noFill/>
          </a:ln>
        </p:spPr>
        <p:txBody>
          <a:bodyPr anchorCtr="0" anchor="t" bIns="46575" lIns="93150" spcFirstLastPara="1" rIns="93150" wrap="square" tIns="46575">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Demonstrate a </a:t>
            </a:r>
            <a:r>
              <a:rPr b="1" lang="en-US" sz="1200">
                <a:solidFill>
                  <a:schemeClr val="dk1"/>
                </a:solidFill>
                <a:latin typeface="Calibri"/>
                <a:ea typeface="Calibri"/>
                <a:cs typeface="Calibri"/>
                <a:sym typeface="Calibri"/>
              </a:rPr>
              <a:t>non-trivial use case/application</a:t>
            </a:r>
            <a:r>
              <a:rPr lang="en-US" sz="1200">
                <a:solidFill>
                  <a:schemeClr val="dk1"/>
                </a:solidFill>
                <a:latin typeface="Calibri"/>
                <a:ea typeface="Calibri"/>
                <a:cs typeface="Calibri"/>
                <a:sym typeface="Calibri"/>
              </a:rPr>
              <a:t> of the technology that you coded/prepared. This should be a custom example you coded yourself. Possibly this can be an example demonstrating how you could use this technology in your team’s project. You might need more that one slide for this section. </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78" name="Google Shape;78;p7:notes"/>
          <p:cNvSpPr txBox="1"/>
          <p:nvPr>
            <p:ph idx="12" type="sldNum"/>
          </p:nvPr>
        </p:nvSpPr>
        <p:spPr>
          <a:xfrm>
            <a:off x="3970938" y="8829969"/>
            <a:ext cx="3037840" cy="466433"/>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Custom Layout">
  <p:cSld name="2_Custom Layout">
    <p:spTree>
      <p:nvGrpSpPr>
        <p:cNvPr id="13" name="Shape 13"/>
        <p:cNvGrpSpPr/>
        <p:nvPr/>
      </p:nvGrpSpPr>
      <p:grpSpPr>
        <a:xfrm>
          <a:off x="0" y="0"/>
          <a:ext cx="0" cy="0"/>
          <a:chOff x="0" y="0"/>
          <a:chExt cx="0" cy="0"/>
        </a:xfrm>
      </p:grpSpPr>
      <p:sp>
        <p:nvSpPr>
          <p:cNvPr id="14" name="Google Shape;14;p2"/>
          <p:cNvSpPr/>
          <p:nvPr/>
        </p:nvSpPr>
        <p:spPr>
          <a:xfrm>
            <a:off x="0" y="0"/>
            <a:ext cx="12192000" cy="935665"/>
          </a:xfrm>
          <a:prstGeom prst="rect">
            <a:avLst/>
          </a:prstGeom>
          <a:solidFill>
            <a:srgbClr val="0070C0">
              <a:alpha val="8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00" u="none" cap="none" strike="noStrike">
              <a:solidFill>
                <a:srgbClr val="0070C0"/>
              </a:solidFill>
              <a:latin typeface="Calibri"/>
              <a:ea typeface="Calibri"/>
              <a:cs typeface="Calibri"/>
              <a:sym typeface="Calibri"/>
            </a:endParaRPr>
          </a:p>
        </p:txBody>
      </p:sp>
      <p:sp>
        <p:nvSpPr>
          <p:cNvPr id="15" name="Google Shape;15;p2"/>
          <p:cNvSpPr txBox="1"/>
          <p:nvPr>
            <p:ph type="title"/>
          </p:nvPr>
        </p:nvSpPr>
        <p:spPr>
          <a:xfrm>
            <a:off x="411018" y="1103093"/>
            <a:ext cx="11369963" cy="673979"/>
          </a:xfrm>
          <a:prstGeom prst="rect">
            <a:avLst/>
          </a:prstGeom>
          <a:noFill/>
          <a:ln>
            <a:noFill/>
          </a:ln>
        </p:spPr>
        <p:txBody>
          <a:bodyPr anchorCtr="0" anchor="b" bIns="45700" lIns="91425" spcFirstLastPara="1" rIns="91425" wrap="square" tIns="45700"/>
          <a:lstStyle>
            <a:lvl1pPr lvl="0" algn="ctr">
              <a:lnSpc>
                <a:spcPct val="85000"/>
              </a:lnSpc>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nvSpPr>
        <p:spPr>
          <a:xfrm>
            <a:off x="7247467" y="270866"/>
            <a:ext cx="4788589"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2400" u="none" cap="none" strike="noStrike">
                <a:solidFill>
                  <a:schemeClr val="lt1"/>
                </a:solidFill>
                <a:latin typeface="Calibri"/>
                <a:ea typeface="Calibri"/>
                <a:cs typeface="Calibri"/>
                <a:sym typeface="Calibri"/>
              </a:rPr>
              <a:t>CUS1166 – Technology Presentation</a:t>
            </a:r>
            <a:endParaRPr b="0" i="0" sz="2400" u="none" cap="none" strike="noStrike">
              <a:solidFill>
                <a:schemeClr val="lt1"/>
              </a:solidFill>
              <a:latin typeface="Calibri"/>
              <a:ea typeface="Calibri"/>
              <a:cs typeface="Calibri"/>
              <a:sym typeface="Calibri"/>
            </a:endParaRPr>
          </a:p>
        </p:txBody>
      </p:sp>
      <p:sp>
        <p:nvSpPr>
          <p:cNvPr id="17" name="Google Shape;17;p2"/>
          <p:cNvSpPr/>
          <p:nvPr/>
        </p:nvSpPr>
        <p:spPr>
          <a:xfrm>
            <a:off x="-1" y="6390167"/>
            <a:ext cx="12192000" cy="935665"/>
          </a:xfrm>
          <a:prstGeom prst="rect">
            <a:avLst/>
          </a:prstGeom>
          <a:solidFill>
            <a:srgbClr val="0070C0">
              <a:alpha val="8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00" u="none" cap="none" strike="noStrike">
              <a:solidFill>
                <a:srgbClr val="0070C0"/>
              </a:solidFill>
              <a:latin typeface="Calibri"/>
              <a:ea typeface="Calibri"/>
              <a:cs typeface="Calibri"/>
              <a:sym typeface="Calibri"/>
            </a:endParaRPr>
          </a:p>
        </p:txBody>
      </p:sp>
      <p:sp>
        <p:nvSpPr>
          <p:cNvPr id="18" name="Google Shape;18;p2"/>
          <p:cNvSpPr txBox="1"/>
          <p:nvPr/>
        </p:nvSpPr>
        <p:spPr>
          <a:xfrm>
            <a:off x="7506586" y="6390167"/>
            <a:ext cx="4529470"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2400" u="none" cap="none" strike="noStrike">
                <a:solidFill>
                  <a:schemeClr val="lt1"/>
                </a:solidFill>
                <a:latin typeface="Calibri"/>
                <a:ea typeface="Calibri"/>
                <a:cs typeface="Calibri"/>
                <a:sym typeface="Calibri"/>
              </a:rPr>
              <a:t>Dr. Christoforos Christoforou</a:t>
            </a:r>
            <a:endParaRPr b="0" i="0" sz="2400" u="none" cap="none" strike="noStrik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50985" y="286607"/>
            <a:ext cx="11369963" cy="673979"/>
          </a:xfrm>
          <a:prstGeom prst="rect">
            <a:avLst/>
          </a:prstGeom>
          <a:noFill/>
          <a:ln>
            <a:noFill/>
          </a:ln>
        </p:spPr>
        <p:txBody>
          <a:bodyPr anchorCtr="0" anchor="b" bIns="45700" lIns="91425" spcFirstLastPara="1" rIns="91425" wrap="square" tIns="45700"/>
          <a:lstStyle>
            <a:lvl1pPr lvl="0" marR="0" rtl="0" algn="ctr">
              <a:lnSpc>
                <a:spcPct val="85000"/>
              </a:lnSpc>
              <a:spcBef>
                <a:spcPts val="0"/>
              </a:spcBef>
              <a:spcAft>
                <a:spcPts val="0"/>
              </a:spcAft>
              <a:buClr>
                <a:schemeClr val="dk1"/>
              </a:buClr>
              <a:buSzPts val="4400"/>
              <a:buFont typeface="Overlock"/>
              <a:buNone/>
              <a:defRPr b="0" i="0" sz="4400" u="none" cap="none" strike="noStrike">
                <a:solidFill>
                  <a:schemeClr val="dk1"/>
                </a:solidFill>
                <a:latin typeface="Overlock"/>
                <a:ea typeface="Overlock"/>
                <a:cs typeface="Overlock"/>
                <a:sym typeface="Overlo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50983" y="1219203"/>
            <a:ext cx="11406908" cy="5209309"/>
          </a:xfrm>
          <a:prstGeom prst="rect">
            <a:avLst/>
          </a:prstGeom>
          <a:noFill/>
          <a:ln>
            <a:noFill/>
          </a:ln>
        </p:spPr>
        <p:txBody>
          <a:bodyPr anchorCtr="0" anchor="t" bIns="45700" lIns="91425" spcFirstLastPara="1" rIns="91425" wrap="square" tIns="45700"/>
          <a:lstStyle>
            <a:lvl1pPr indent="-350520" lvl="0" marL="457200" marR="0" rtl="0" algn="l">
              <a:lnSpc>
                <a:spcPct val="100000"/>
              </a:lnSpc>
              <a:spcBef>
                <a:spcPts val="600"/>
              </a:spcBef>
              <a:spcAft>
                <a:spcPts val="0"/>
              </a:spcAft>
              <a:buClr>
                <a:srgbClr val="0000CC"/>
              </a:buClr>
              <a:buSzPts val="1920"/>
              <a:buFont typeface="Noto Sans Symbols"/>
              <a:buChar char="❑"/>
              <a:defRPr b="0" i="0" sz="2400" u="none" cap="none" strike="noStrike">
                <a:solidFill>
                  <a:schemeClr val="dk1"/>
                </a:solidFill>
                <a:latin typeface="Calibri"/>
                <a:ea typeface="Calibri"/>
                <a:cs typeface="Calibri"/>
                <a:sym typeface="Calibri"/>
              </a:defRPr>
            </a:lvl1pPr>
            <a:lvl2pPr indent="-350519" lvl="1" marL="914400" marR="0" rtl="0" algn="l">
              <a:lnSpc>
                <a:spcPct val="100000"/>
              </a:lnSpc>
              <a:spcBef>
                <a:spcPts val="600"/>
              </a:spcBef>
              <a:spcAft>
                <a:spcPts val="0"/>
              </a:spcAft>
              <a:buClr>
                <a:srgbClr val="BD582C"/>
              </a:buClr>
              <a:buSzPts val="1920"/>
              <a:buFont typeface="Noto Sans Symbols"/>
              <a:buChar char="❑"/>
              <a:defRPr b="0" i="0" sz="2400" u="none" cap="none" strike="noStrike">
                <a:solidFill>
                  <a:schemeClr val="dk1"/>
                </a:solidFill>
                <a:latin typeface="Calibri"/>
                <a:ea typeface="Calibri"/>
                <a:cs typeface="Calibri"/>
                <a:sym typeface="Calibri"/>
              </a:defRPr>
            </a:lvl2pPr>
            <a:lvl3pPr indent="-350519" lvl="2" marL="1371600" marR="0" rtl="0" algn="l">
              <a:lnSpc>
                <a:spcPct val="100000"/>
              </a:lnSpc>
              <a:spcBef>
                <a:spcPts val="600"/>
              </a:spcBef>
              <a:spcAft>
                <a:spcPts val="0"/>
              </a:spcAft>
              <a:buClr>
                <a:srgbClr val="008080"/>
              </a:buClr>
              <a:buSzPts val="1920"/>
              <a:buFont typeface="Noto Sans Symbols"/>
              <a:buChar char="❑"/>
              <a:defRPr b="0" i="0" sz="2400" u="none" cap="none" strike="noStrike">
                <a:solidFill>
                  <a:schemeClr val="dk1"/>
                </a:solidFill>
                <a:latin typeface="Calibri"/>
                <a:ea typeface="Calibri"/>
                <a:cs typeface="Calibri"/>
                <a:sym typeface="Calibri"/>
              </a:defRPr>
            </a:lvl3pPr>
            <a:lvl4pPr indent="-350519" lvl="3" marL="1828800" marR="0" rtl="0" algn="l">
              <a:lnSpc>
                <a:spcPct val="100000"/>
              </a:lnSpc>
              <a:spcBef>
                <a:spcPts val="600"/>
              </a:spcBef>
              <a:spcAft>
                <a:spcPts val="0"/>
              </a:spcAft>
              <a:buClr>
                <a:srgbClr val="FF0000"/>
              </a:buClr>
              <a:buSzPts val="1920"/>
              <a:buFont typeface="Noto Sans Symbols"/>
              <a:buChar char="❑"/>
              <a:defRPr b="0" i="0" sz="2400" u="none" cap="none" strike="noStrike">
                <a:solidFill>
                  <a:schemeClr val="dk1"/>
                </a:solidFill>
                <a:latin typeface="Calibri"/>
                <a:ea typeface="Calibri"/>
                <a:cs typeface="Calibri"/>
                <a:sym typeface="Calibri"/>
              </a:defRPr>
            </a:lvl4pPr>
            <a:lvl5pPr indent="-350520" lvl="4" marL="2286000" marR="0" rtl="0" algn="l">
              <a:lnSpc>
                <a:spcPct val="100000"/>
              </a:lnSpc>
              <a:spcBef>
                <a:spcPts val="600"/>
              </a:spcBef>
              <a:spcAft>
                <a:spcPts val="0"/>
              </a:spcAft>
              <a:buClr>
                <a:srgbClr val="7030A0"/>
              </a:buClr>
              <a:buSzPts val="1920"/>
              <a:buFont typeface="Noto Sans Symbols"/>
              <a:buChar char="❑"/>
              <a:defRPr b="0" i="0" sz="2400" u="none" cap="none" strike="noStrike">
                <a:solidFill>
                  <a:schemeClr val="dk1"/>
                </a:solidFill>
                <a:latin typeface="Calibri"/>
                <a:ea typeface="Calibri"/>
                <a:cs typeface="Calibri"/>
                <a:sym typeface="Calibri"/>
              </a:defRPr>
            </a:lvl5pPr>
            <a:lvl6pPr indent="-323850" lvl="5" marL="2743200" marR="0" rtl="0" algn="l">
              <a:lnSpc>
                <a:spcPct val="90000"/>
              </a:lnSpc>
              <a:spcBef>
                <a:spcPts val="200"/>
              </a:spcBef>
              <a:spcAft>
                <a:spcPts val="0"/>
              </a:spcAft>
              <a:buClr>
                <a:schemeClr val="accent1"/>
              </a:buClr>
              <a:buSzPts val="1500"/>
              <a:buFont typeface="Calibri"/>
              <a:buChar char="◦"/>
              <a:defRPr b="0" i="0" sz="1500" u="none" cap="none" strike="noStrike">
                <a:solidFill>
                  <a:srgbClr val="3F3F3F"/>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accent1"/>
              </a:buClr>
              <a:buSzPts val="1500"/>
              <a:buFont typeface="Calibri"/>
              <a:buChar char="◦"/>
              <a:defRPr b="0" i="0" sz="1500" u="none" cap="none" strike="noStrike">
                <a:solidFill>
                  <a:srgbClr val="3F3F3F"/>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accent1"/>
              </a:buClr>
              <a:buSzPts val="1500"/>
              <a:buFont typeface="Calibri"/>
              <a:buChar char="◦"/>
              <a:defRPr b="0" i="0" sz="1500" u="none" cap="none" strike="noStrike">
                <a:solidFill>
                  <a:srgbClr val="3F3F3F"/>
                </a:solidFill>
                <a:latin typeface="Calibri"/>
                <a:ea typeface="Calibri"/>
                <a:cs typeface="Calibri"/>
                <a:sym typeface="Calibri"/>
              </a:defRPr>
            </a:lvl8pPr>
            <a:lvl9pPr indent="-323850" lvl="8" marL="4114800" marR="0" rtl="0" algn="l">
              <a:lnSpc>
                <a:spcPct val="90000"/>
              </a:lnSpc>
              <a:spcBef>
                <a:spcPts val="400"/>
              </a:spcBef>
              <a:spcAft>
                <a:spcPts val="400"/>
              </a:spcAft>
              <a:buClr>
                <a:schemeClr val="accent1"/>
              </a:buClr>
              <a:buSzPts val="1500"/>
              <a:buFont typeface="Calibri"/>
              <a:buChar char="◦"/>
              <a:defRPr b="0" i="0" sz="1500" u="none" cap="none" strike="noStrike">
                <a:solidFill>
                  <a:srgbClr val="3F3F3F"/>
                </a:solidFill>
                <a:latin typeface="Calibri"/>
                <a:ea typeface="Calibri"/>
                <a:cs typeface="Calibri"/>
                <a:sym typeface="Calibri"/>
              </a:defRPr>
            </a:lvl9pPr>
          </a:lstStyle>
          <a:p/>
        </p:txBody>
      </p:sp>
      <p:sp>
        <p:nvSpPr>
          <p:cNvPr id="12" name="Google Shape;12;p1"/>
          <p:cNvSpPr txBox="1"/>
          <p:nvPr/>
        </p:nvSpPr>
        <p:spPr>
          <a:xfrm>
            <a:off x="0" y="6565686"/>
            <a:ext cx="1066800" cy="2738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600" u="none" cap="none" strike="noStrike">
                <a:solidFill>
                  <a:schemeClr val="dk1"/>
                </a:solidFill>
                <a:latin typeface="Calibri"/>
                <a:ea typeface="Calibri"/>
                <a:cs typeface="Calibri"/>
                <a:sym typeface="Calibri"/>
              </a:rPr>
              <a:t>‹#›</a:t>
            </a:fld>
            <a:endParaRPr b="0" i="0" sz="16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pythonhosted.org/Flask-Mail/" TargetMode="External"/><Relationship Id="rId4" Type="http://schemas.openxmlformats.org/officeDocument/2006/relationships/hyperlink" Target="https://www.twilio.com/blog/2017/01/how-to-set-environment-variables.html" TargetMode="External"/><Relationship Id="rId5" Type="http://schemas.openxmlformats.org/officeDocument/2006/relationships/hyperlink" Target="https://pythonprogramming.net/flask-email-tutoria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flask.pocoo.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127.0.0.1:511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 name="Shape 23"/>
        <p:cNvGrpSpPr/>
        <p:nvPr/>
      </p:nvGrpSpPr>
      <p:grpSpPr>
        <a:xfrm>
          <a:off x="0" y="0"/>
          <a:ext cx="0" cy="0"/>
          <a:chOff x="0" y="0"/>
          <a:chExt cx="0" cy="0"/>
        </a:xfrm>
      </p:grpSpPr>
      <p:sp>
        <p:nvSpPr>
          <p:cNvPr id="24" name="Google Shape;24;p3"/>
          <p:cNvSpPr txBox="1"/>
          <p:nvPr>
            <p:ph type="title"/>
          </p:nvPr>
        </p:nvSpPr>
        <p:spPr>
          <a:xfrm>
            <a:off x="428947" y="2378204"/>
            <a:ext cx="11369963" cy="673979"/>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chemeClr val="dk1"/>
              </a:buClr>
              <a:buSzPts val="3959"/>
              <a:buFont typeface="Calibri"/>
              <a:buNone/>
            </a:pPr>
            <a:r>
              <a:rPr lang="en-US" sz="3959"/>
              <a:t>CUS1166 – Software Engineering </a:t>
            </a:r>
            <a:br>
              <a:rPr lang="en-US" sz="3959"/>
            </a:br>
            <a:br>
              <a:rPr lang="en-US" sz="3959"/>
            </a:br>
            <a:r>
              <a:rPr lang="en-US" sz="3959"/>
              <a:t>Technology Presentation </a:t>
            </a:r>
            <a:endParaRPr sz="3959"/>
          </a:p>
        </p:txBody>
      </p:sp>
      <p:sp>
        <p:nvSpPr>
          <p:cNvPr id="25" name="Google Shape;25;p3"/>
          <p:cNvSpPr txBox="1"/>
          <p:nvPr/>
        </p:nvSpPr>
        <p:spPr>
          <a:xfrm>
            <a:off x="428947" y="3526365"/>
            <a:ext cx="11369963" cy="246205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SzPts val="2240"/>
              <a:buFont typeface="Noto Sans Symbols"/>
              <a:buNone/>
            </a:pPr>
            <a:r>
              <a:rPr b="1" lang="en-US" sz="2800">
                <a:solidFill>
                  <a:schemeClr val="dk1"/>
                </a:solidFill>
                <a:latin typeface="Calibri"/>
                <a:ea typeface="Calibri"/>
                <a:cs typeface="Calibri"/>
                <a:sym typeface="Calibri"/>
              </a:rPr>
              <a:t>Flask-Mail</a:t>
            </a:r>
            <a:endParaRPr/>
          </a:p>
          <a:p>
            <a:pPr indent="0" lvl="0" marL="0" marR="0" rtl="0" algn="ctr">
              <a:lnSpc>
                <a:spcPct val="100000"/>
              </a:lnSpc>
              <a:spcBef>
                <a:spcPts val="600"/>
              </a:spcBef>
              <a:spcAft>
                <a:spcPts val="0"/>
              </a:spcAft>
              <a:buClr>
                <a:srgbClr val="0000CC"/>
              </a:buClr>
              <a:buSzPts val="2240"/>
              <a:buFont typeface="Noto Sans Symbols"/>
              <a:buNone/>
            </a:pPr>
            <a:r>
              <a:rPr lang="en-US" sz="2800">
                <a:solidFill>
                  <a:schemeClr val="dk1"/>
                </a:solidFill>
                <a:latin typeface="Calibri"/>
                <a:ea typeface="Calibri"/>
                <a:cs typeface="Calibri"/>
                <a:sym typeface="Calibri"/>
              </a:rPr>
              <a:t>Alan Jiang</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600"/>
              </a:spcBef>
              <a:spcAft>
                <a:spcPts val="0"/>
              </a:spcAft>
              <a:buClr>
                <a:srgbClr val="0000CC"/>
              </a:buClr>
              <a:buSzPts val="2240"/>
              <a:buFont typeface="Noto Sans Symbols"/>
              <a:buNone/>
            </a:pPr>
            <a:r>
              <a:rPr lang="en-US" sz="2800">
                <a:solidFill>
                  <a:schemeClr val="dk1"/>
                </a:solidFill>
                <a:latin typeface="Calibri"/>
                <a:ea typeface="Calibri"/>
                <a:cs typeface="Calibri"/>
                <a:sym typeface="Calibri"/>
              </a:rPr>
              <a:t>April 10th, 2019</a:t>
            </a:r>
            <a:endParaRPr/>
          </a:p>
          <a:p>
            <a:pPr indent="0" lvl="0" marL="0" marR="0" rtl="0" algn="l">
              <a:lnSpc>
                <a:spcPct val="100000"/>
              </a:lnSpc>
              <a:spcBef>
                <a:spcPts val="600"/>
              </a:spcBef>
              <a:spcAft>
                <a:spcPts val="0"/>
              </a:spcAft>
              <a:buClr>
                <a:srgbClr val="0000CC"/>
              </a:buClr>
              <a:buSzPts val="2240"/>
              <a:buFont typeface="Noto Sans Symbols"/>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2"/>
          <p:cNvSpPr txBox="1"/>
          <p:nvPr/>
        </p:nvSpPr>
        <p:spPr>
          <a:xfrm>
            <a:off x="251012" y="254929"/>
            <a:ext cx="7853100" cy="461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400">
                <a:solidFill>
                  <a:schemeClr val="lt1"/>
                </a:solidFill>
                <a:latin typeface="Calibri"/>
                <a:ea typeface="Calibri"/>
                <a:cs typeface="Calibri"/>
                <a:sym typeface="Calibri"/>
              </a:rPr>
              <a:t>Non-Trivial Application (cont.)</a:t>
            </a:r>
            <a:endParaRPr sz="2400">
              <a:solidFill>
                <a:schemeClr val="lt1"/>
              </a:solidFill>
              <a:latin typeface="Calibri"/>
              <a:ea typeface="Calibri"/>
              <a:cs typeface="Calibri"/>
              <a:sym typeface="Calibri"/>
            </a:endParaRPr>
          </a:p>
        </p:txBody>
      </p:sp>
      <p:pic>
        <p:nvPicPr>
          <p:cNvPr id="89" name="Google Shape;89;p12"/>
          <p:cNvPicPr preferRelativeResize="0"/>
          <p:nvPr/>
        </p:nvPicPr>
        <p:blipFill>
          <a:blip r:embed="rId3">
            <a:alphaModFix/>
          </a:blip>
          <a:stretch>
            <a:fillRect/>
          </a:stretch>
        </p:blipFill>
        <p:spPr>
          <a:xfrm>
            <a:off x="425575" y="1788250"/>
            <a:ext cx="4281575" cy="3281500"/>
          </a:xfrm>
          <a:prstGeom prst="rect">
            <a:avLst/>
          </a:prstGeom>
          <a:noFill/>
          <a:ln>
            <a:noFill/>
          </a:ln>
        </p:spPr>
      </p:pic>
      <p:sp>
        <p:nvSpPr>
          <p:cNvPr id="90" name="Google Shape;90;p12"/>
          <p:cNvSpPr txBox="1"/>
          <p:nvPr/>
        </p:nvSpPr>
        <p:spPr>
          <a:xfrm>
            <a:off x="5403175" y="2418600"/>
            <a:ext cx="5918700" cy="20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If successful, you should be redirected to the same page and the flashed message should appear: Email sent!</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Check your outbox/inbox. It can take a minute or two to appear.</a:t>
            </a:r>
            <a:endParaRPr sz="24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3"/>
          <p:cNvSpPr txBox="1"/>
          <p:nvPr/>
        </p:nvSpPr>
        <p:spPr>
          <a:xfrm>
            <a:off x="251012" y="254929"/>
            <a:ext cx="785308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Resources</a:t>
            </a:r>
            <a:endParaRPr sz="2400">
              <a:solidFill>
                <a:schemeClr val="lt1"/>
              </a:solidFill>
              <a:latin typeface="Calibri"/>
              <a:ea typeface="Calibri"/>
              <a:cs typeface="Calibri"/>
              <a:sym typeface="Calibri"/>
            </a:endParaRPr>
          </a:p>
        </p:txBody>
      </p:sp>
      <p:sp>
        <p:nvSpPr>
          <p:cNvPr id="97" name="Google Shape;97;p13"/>
          <p:cNvSpPr txBox="1"/>
          <p:nvPr/>
        </p:nvSpPr>
        <p:spPr>
          <a:xfrm>
            <a:off x="1096950" y="1877250"/>
            <a:ext cx="9998100" cy="31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Documentation:</a:t>
            </a:r>
            <a:endParaRPr sz="2400">
              <a:latin typeface="Calibri"/>
              <a:ea typeface="Calibri"/>
              <a:cs typeface="Calibri"/>
              <a:sym typeface="Calibri"/>
            </a:endParaRPr>
          </a:p>
          <a:p>
            <a:pPr indent="0" lvl="0" marL="0" rtl="0" algn="l">
              <a:spcBef>
                <a:spcPts val="0"/>
              </a:spcBef>
              <a:spcAft>
                <a:spcPts val="0"/>
              </a:spcAft>
              <a:buNone/>
            </a:pPr>
            <a:r>
              <a:rPr lang="en-US" sz="2400" u="sng">
                <a:solidFill>
                  <a:schemeClr val="hlink"/>
                </a:solidFill>
                <a:latin typeface="Calibri"/>
                <a:ea typeface="Calibri"/>
                <a:cs typeface="Calibri"/>
                <a:sym typeface="Calibri"/>
                <a:hlinkClick r:id="rId3"/>
              </a:rPr>
              <a:t>https://pythonhosted.org/Flask-Mail/</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Useful links:</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Set environment variable for email address/password</a:t>
            </a:r>
            <a:endParaRPr sz="2400">
              <a:latin typeface="Calibri"/>
              <a:ea typeface="Calibri"/>
              <a:cs typeface="Calibri"/>
              <a:sym typeface="Calibri"/>
            </a:endParaRPr>
          </a:p>
          <a:p>
            <a:pPr indent="0" lvl="0" marL="0" rtl="0" algn="l">
              <a:spcBef>
                <a:spcPts val="0"/>
              </a:spcBef>
              <a:spcAft>
                <a:spcPts val="0"/>
              </a:spcAft>
              <a:buNone/>
            </a:pPr>
            <a:r>
              <a:rPr lang="en-US" sz="2400" u="sng">
                <a:solidFill>
                  <a:schemeClr val="hlink"/>
                </a:solidFill>
                <a:latin typeface="Calibri"/>
                <a:ea typeface="Calibri"/>
                <a:cs typeface="Calibri"/>
                <a:sym typeface="Calibri"/>
                <a:hlinkClick r:id="rId4"/>
              </a:rPr>
              <a:t>https://www.twilio.com/blog/2017/01/how-to-set-environment-variables.html</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Another tutorial</a:t>
            </a:r>
            <a:endParaRPr sz="2400">
              <a:latin typeface="Calibri"/>
              <a:ea typeface="Calibri"/>
              <a:cs typeface="Calibri"/>
              <a:sym typeface="Calibri"/>
            </a:endParaRPr>
          </a:p>
          <a:p>
            <a:pPr indent="0" lvl="0" marL="0" rtl="0" algn="l">
              <a:spcBef>
                <a:spcPts val="0"/>
              </a:spcBef>
              <a:spcAft>
                <a:spcPts val="0"/>
              </a:spcAft>
              <a:buNone/>
            </a:pPr>
            <a:r>
              <a:rPr lang="en-US" sz="2400" u="sng">
                <a:solidFill>
                  <a:schemeClr val="hlink"/>
                </a:solidFill>
                <a:latin typeface="Calibri"/>
                <a:ea typeface="Calibri"/>
                <a:cs typeface="Calibri"/>
                <a:sym typeface="Calibri"/>
                <a:hlinkClick r:id="rId5"/>
              </a:rPr>
              <a:t>https://pythonprogramming.net/flask-email-tutorial/</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4"/>
          <p:cNvSpPr txBox="1"/>
          <p:nvPr/>
        </p:nvSpPr>
        <p:spPr>
          <a:xfrm>
            <a:off x="251012" y="254929"/>
            <a:ext cx="785308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Q&amp;A</a:t>
            </a:r>
            <a:endParaRPr sz="2400">
              <a:solidFill>
                <a:schemeClr val="lt1"/>
              </a:solidFill>
              <a:latin typeface="Calibri"/>
              <a:ea typeface="Calibri"/>
              <a:cs typeface="Calibri"/>
              <a:sym typeface="Calibri"/>
            </a:endParaRPr>
          </a:p>
        </p:txBody>
      </p:sp>
      <p:sp>
        <p:nvSpPr>
          <p:cNvPr id="104" name="Google Shape;104;p14"/>
          <p:cNvSpPr txBox="1"/>
          <p:nvPr/>
        </p:nvSpPr>
        <p:spPr>
          <a:xfrm>
            <a:off x="4128150" y="3158850"/>
            <a:ext cx="39357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Feel free to ask any questions!</a:t>
            </a:r>
            <a:endParaRPr sz="24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nvSpPr>
        <p:spPr>
          <a:xfrm>
            <a:off x="3991285" y="2859736"/>
            <a:ext cx="4428565" cy="894497"/>
          </a:xfrm>
          <a:prstGeom prst="rect">
            <a:avLst/>
          </a:prstGeom>
          <a:noFill/>
          <a:ln>
            <a:noFill/>
          </a:ln>
        </p:spPr>
        <p:txBody>
          <a:bodyPr anchorCtr="0" anchor="t" bIns="45700" lIns="91425" spcFirstLastPara="1" rIns="91425" wrap="square" tIns="45700">
            <a:noAutofit/>
          </a:bodyPr>
          <a:lstStyle/>
          <a:p>
            <a:pPr indent="-219384" lvl="0" marL="341305" marR="0" rtl="0" algn="l">
              <a:lnSpc>
                <a:spcPct val="100000"/>
              </a:lnSpc>
              <a:spcBef>
                <a:spcPts val="0"/>
              </a:spcBef>
              <a:spcAft>
                <a:spcPts val="0"/>
              </a:spcAft>
              <a:buClr>
                <a:srgbClr val="0000CC"/>
              </a:buClr>
              <a:buSzPts val="1920"/>
              <a:buFont typeface="Noto Sans Symbols"/>
              <a:buNone/>
            </a:pPr>
            <a:r>
              <a:t/>
            </a:r>
            <a:endParaRPr sz="2400">
              <a:solidFill>
                <a:schemeClr val="dk1"/>
              </a:solidFill>
              <a:latin typeface="Calibri"/>
              <a:ea typeface="Calibri"/>
              <a:cs typeface="Calibri"/>
              <a:sym typeface="Calibri"/>
            </a:endParaRPr>
          </a:p>
        </p:txBody>
      </p:sp>
      <p:sp>
        <p:nvSpPr>
          <p:cNvPr id="111" name="Google Shape;111;p15"/>
          <p:cNvSpPr txBox="1"/>
          <p:nvPr/>
        </p:nvSpPr>
        <p:spPr>
          <a:xfrm>
            <a:off x="5091953" y="3438439"/>
            <a:ext cx="4428600" cy="89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CC"/>
              </a:buClr>
              <a:buSzPts val="1920"/>
              <a:buFont typeface="Noto Sans Symbols"/>
              <a:buNone/>
            </a:pPr>
            <a:r>
              <a:rPr b="1" lang="en-US" sz="2400">
                <a:solidFill>
                  <a:schemeClr val="dk1"/>
                </a:solidFill>
                <a:latin typeface="Calibri"/>
                <a:ea typeface="Calibri"/>
                <a:cs typeface="Calibri"/>
                <a:sym typeface="Calibri"/>
              </a:rPr>
              <a:t>Thank you!!!</a:t>
            </a:r>
            <a:endParaRPr b="1"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4"/>
          <p:cNvSpPr txBox="1"/>
          <p:nvPr/>
        </p:nvSpPr>
        <p:spPr>
          <a:xfrm>
            <a:off x="251012" y="254929"/>
            <a:ext cx="785308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lt1"/>
                </a:solidFill>
                <a:latin typeface="Calibri"/>
                <a:ea typeface="Calibri"/>
                <a:cs typeface="Calibri"/>
                <a:sym typeface="Calibri"/>
              </a:rPr>
              <a:t>Overview</a:t>
            </a:r>
            <a:endParaRPr sz="2400">
              <a:solidFill>
                <a:schemeClr val="lt1"/>
              </a:solidFill>
              <a:latin typeface="Calibri"/>
              <a:ea typeface="Calibri"/>
              <a:cs typeface="Calibri"/>
              <a:sym typeface="Calibri"/>
            </a:endParaRPr>
          </a:p>
        </p:txBody>
      </p:sp>
      <p:pic>
        <p:nvPicPr>
          <p:cNvPr id="32" name="Google Shape;32;p4"/>
          <p:cNvPicPr preferRelativeResize="0"/>
          <p:nvPr/>
        </p:nvPicPr>
        <p:blipFill>
          <a:blip r:embed="rId3">
            <a:alphaModFix/>
          </a:blip>
          <a:stretch>
            <a:fillRect/>
          </a:stretch>
        </p:blipFill>
        <p:spPr>
          <a:xfrm>
            <a:off x="1956012" y="2648775"/>
            <a:ext cx="8279976" cy="1560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5"/>
          <p:cNvSpPr txBox="1"/>
          <p:nvPr/>
        </p:nvSpPr>
        <p:spPr>
          <a:xfrm>
            <a:off x="251012" y="254929"/>
            <a:ext cx="785308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Purpose/Goal of Technology</a:t>
            </a:r>
            <a:endParaRPr sz="2400">
              <a:solidFill>
                <a:schemeClr val="lt1"/>
              </a:solidFill>
              <a:latin typeface="Calibri"/>
              <a:ea typeface="Calibri"/>
              <a:cs typeface="Calibri"/>
              <a:sym typeface="Calibri"/>
            </a:endParaRPr>
          </a:p>
        </p:txBody>
      </p:sp>
      <p:sp>
        <p:nvSpPr>
          <p:cNvPr id="39" name="Google Shape;39;p5"/>
          <p:cNvSpPr txBox="1"/>
          <p:nvPr/>
        </p:nvSpPr>
        <p:spPr>
          <a:xfrm>
            <a:off x="1771350" y="2244450"/>
            <a:ext cx="8649300" cy="23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One of the most basic functions in a web application is the ability to send emails to your users.</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US" sz="2400">
                <a:solidFill>
                  <a:schemeClr val="dk1"/>
                </a:solidFill>
                <a:latin typeface="Calibri"/>
                <a:ea typeface="Calibri"/>
                <a:cs typeface="Calibri"/>
                <a:sym typeface="Calibri"/>
              </a:rPr>
              <a:t>The </a:t>
            </a:r>
            <a:r>
              <a:rPr b="1" lang="en-US" sz="2400">
                <a:solidFill>
                  <a:schemeClr val="dk1"/>
                </a:solidFill>
                <a:latin typeface="Calibri"/>
                <a:ea typeface="Calibri"/>
                <a:cs typeface="Calibri"/>
                <a:sym typeface="Calibri"/>
              </a:rPr>
              <a:t>Flask-Mail</a:t>
            </a:r>
            <a:r>
              <a:rPr lang="en-US" sz="2400">
                <a:solidFill>
                  <a:schemeClr val="dk1"/>
                </a:solidFill>
                <a:latin typeface="Calibri"/>
                <a:ea typeface="Calibri"/>
                <a:cs typeface="Calibri"/>
                <a:sym typeface="Calibri"/>
              </a:rPr>
              <a:t> extension provides a simple interface to set up SMTP with your</a:t>
            </a:r>
            <a:r>
              <a:rPr lang="en-US" sz="2400">
                <a:solidFill>
                  <a:schemeClr val="dk1"/>
                </a:solidFill>
                <a:uFill>
                  <a:noFill/>
                </a:uFill>
                <a:latin typeface="Calibri"/>
                <a:ea typeface="Calibri"/>
                <a:cs typeface="Calibri"/>
                <a:sym typeface="Calibri"/>
                <a:hlinkClick r:id="rId3"/>
              </a:rPr>
              <a:t> </a:t>
            </a:r>
            <a:r>
              <a:rPr lang="en-US" sz="2400">
                <a:solidFill>
                  <a:schemeClr val="dk1"/>
                </a:solidFill>
                <a:latin typeface="Calibri"/>
                <a:ea typeface="Calibri"/>
                <a:cs typeface="Calibri"/>
                <a:sym typeface="Calibri"/>
              </a:rPr>
              <a:t>Flask application and to send messages from your views and scripts.</a:t>
            </a:r>
            <a:endParaRPr sz="2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Google Shape;45;p6"/>
          <p:cNvSpPr txBox="1"/>
          <p:nvPr/>
        </p:nvSpPr>
        <p:spPr>
          <a:xfrm>
            <a:off x="166346" y="271862"/>
            <a:ext cx="785308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Use Cases/Examples/ Applications</a:t>
            </a:r>
            <a:endParaRPr sz="2400">
              <a:solidFill>
                <a:schemeClr val="lt1"/>
              </a:solidFill>
              <a:latin typeface="Calibri"/>
              <a:ea typeface="Calibri"/>
              <a:cs typeface="Calibri"/>
              <a:sym typeface="Calibri"/>
            </a:endParaRPr>
          </a:p>
        </p:txBody>
      </p:sp>
      <p:sp>
        <p:nvSpPr>
          <p:cNvPr id="46" name="Google Shape;46;p6"/>
          <p:cNvSpPr txBox="1"/>
          <p:nvPr/>
        </p:nvSpPr>
        <p:spPr>
          <a:xfrm>
            <a:off x="2110200" y="2415000"/>
            <a:ext cx="7971600" cy="2028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Take user input from a form and send via email</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Send files as attachments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Send email notifications to site owner</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Send registration confirmation or password reset links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Generate and send database query results, html blocks, etc</a:t>
            </a:r>
            <a:endParaRPr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7"/>
          <p:cNvSpPr txBox="1"/>
          <p:nvPr/>
        </p:nvSpPr>
        <p:spPr>
          <a:xfrm>
            <a:off x="251012" y="254929"/>
            <a:ext cx="785308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Background – Key Concepts</a:t>
            </a:r>
            <a:endParaRPr sz="2400">
              <a:solidFill>
                <a:schemeClr val="lt1"/>
              </a:solidFill>
              <a:latin typeface="Calibri"/>
              <a:ea typeface="Calibri"/>
              <a:cs typeface="Calibri"/>
              <a:sym typeface="Calibri"/>
            </a:endParaRPr>
          </a:p>
        </p:txBody>
      </p:sp>
      <p:sp>
        <p:nvSpPr>
          <p:cNvPr id="53" name="Google Shape;53;p7"/>
          <p:cNvSpPr txBox="1"/>
          <p:nvPr/>
        </p:nvSpPr>
        <p:spPr>
          <a:xfrm>
            <a:off x="2724600" y="2787150"/>
            <a:ext cx="6742800" cy="1283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Simple Mail Transfer Protocol (SMTP)</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Transmission Control Protocol (TCP)</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Secure Sockets Layer (SSL)</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8"/>
          <p:cNvSpPr txBox="1"/>
          <p:nvPr/>
        </p:nvSpPr>
        <p:spPr>
          <a:xfrm>
            <a:off x="251012" y="254929"/>
            <a:ext cx="785308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Getting Started Tutorial</a:t>
            </a:r>
            <a:endParaRPr sz="2400">
              <a:solidFill>
                <a:schemeClr val="lt1"/>
              </a:solidFill>
              <a:latin typeface="Calibri"/>
              <a:ea typeface="Calibri"/>
              <a:cs typeface="Calibri"/>
              <a:sym typeface="Calibri"/>
            </a:endParaRPr>
          </a:p>
        </p:txBody>
      </p:sp>
      <p:sp>
        <p:nvSpPr>
          <p:cNvPr id="60" name="Google Shape;60;p8"/>
          <p:cNvSpPr txBox="1"/>
          <p:nvPr/>
        </p:nvSpPr>
        <p:spPr>
          <a:xfrm>
            <a:off x="757200" y="2252100"/>
            <a:ext cx="10677600" cy="23538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AutoNum type="arabicPeriod"/>
            </a:pPr>
            <a:r>
              <a:rPr lang="en-US" sz="2400">
                <a:latin typeface="Calibri"/>
                <a:ea typeface="Calibri"/>
                <a:cs typeface="Calibri"/>
                <a:sym typeface="Calibri"/>
              </a:rPr>
              <a:t>Installation</a:t>
            </a:r>
            <a:endParaRPr sz="2400">
              <a:latin typeface="Calibri"/>
              <a:ea typeface="Calibri"/>
              <a:cs typeface="Calibri"/>
              <a:sym typeface="Calibri"/>
            </a:endParaRPr>
          </a:p>
          <a:p>
            <a:pPr indent="0" lvl="0" marL="0" rtl="0" algn="l">
              <a:spcBef>
                <a:spcPts val="0"/>
              </a:spcBef>
              <a:spcAft>
                <a:spcPts val="0"/>
              </a:spcAft>
              <a:buNone/>
            </a:pPr>
            <a:r>
              <a:rPr lang="en-US" sz="2400">
                <a:latin typeface="Courier New"/>
                <a:ea typeface="Courier New"/>
                <a:cs typeface="Courier New"/>
                <a:sym typeface="Courier New"/>
              </a:rPr>
              <a:t>pip install Flask-Mail</a:t>
            </a:r>
            <a:endParaRPr sz="2400">
              <a:latin typeface="Courier New"/>
              <a:ea typeface="Courier New"/>
              <a:cs typeface="Courier New"/>
              <a:sym typeface="Courier New"/>
            </a:endParaRPr>
          </a:p>
          <a:p>
            <a:pPr indent="0" lvl="0" marL="0" rtl="0" algn="l">
              <a:spcBef>
                <a:spcPts val="0"/>
              </a:spcBef>
              <a:spcAft>
                <a:spcPts val="0"/>
              </a:spcAft>
              <a:buNone/>
            </a:pPr>
            <a:r>
              <a:t/>
            </a:r>
            <a:endParaRPr sz="2400">
              <a:latin typeface="Courier New"/>
              <a:ea typeface="Courier New"/>
              <a:cs typeface="Courier New"/>
              <a:sym typeface="Courier New"/>
            </a:endParaRPr>
          </a:p>
          <a:p>
            <a:pPr indent="0" lvl="0" marL="0" rtl="0" algn="l">
              <a:spcBef>
                <a:spcPts val="0"/>
              </a:spcBef>
              <a:spcAft>
                <a:spcPts val="0"/>
              </a:spcAft>
              <a:buNone/>
            </a:pPr>
            <a:r>
              <a:rPr lang="en-US" sz="2400">
                <a:latin typeface="Calibri"/>
                <a:ea typeface="Calibri"/>
                <a:cs typeface="Calibri"/>
                <a:sym typeface="Calibri"/>
              </a:rPr>
              <a:t>Or, if cloning my repository:</a:t>
            </a:r>
            <a:endParaRPr sz="2400">
              <a:latin typeface="Calibri"/>
              <a:ea typeface="Calibri"/>
              <a:cs typeface="Calibri"/>
              <a:sym typeface="Calibri"/>
            </a:endParaRPr>
          </a:p>
          <a:p>
            <a:pPr indent="0" lvl="0" marL="0" rtl="0" algn="l">
              <a:spcBef>
                <a:spcPts val="0"/>
              </a:spcBef>
              <a:spcAft>
                <a:spcPts val="0"/>
              </a:spcAft>
              <a:buNone/>
            </a:pPr>
            <a:r>
              <a:rPr lang="en-US" sz="2400">
                <a:latin typeface="Courier New"/>
                <a:ea typeface="Courier New"/>
                <a:cs typeface="Courier New"/>
                <a:sym typeface="Courier New"/>
              </a:rPr>
              <a:t>git clone https://github.com/ajiang13/Flask-mail_demo.git</a:t>
            </a:r>
            <a:endParaRPr sz="2400">
              <a:latin typeface="Courier New"/>
              <a:ea typeface="Courier New"/>
              <a:cs typeface="Courier New"/>
              <a:sym typeface="Courier New"/>
            </a:endParaRPr>
          </a:p>
          <a:p>
            <a:pPr indent="0" lvl="0" marL="0" rtl="0" algn="l">
              <a:spcBef>
                <a:spcPts val="0"/>
              </a:spcBef>
              <a:spcAft>
                <a:spcPts val="0"/>
              </a:spcAft>
              <a:buNone/>
            </a:pPr>
            <a:r>
              <a:rPr lang="en-US" sz="2400">
                <a:latin typeface="Courier New"/>
                <a:ea typeface="Courier New"/>
                <a:cs typeface="Courier New"/>
                <a:sym typeface="Courier New"/>
              </a:rPr>
              <a:t>pip install -r requirements.txt</a:t>
            </a:r>
            <a:endParaRPr sz="24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9"/>
          <p:cNvSpPr txBox="1"/>
          <p:nvPr/>
        </p:nvSpPr>
        <p:spPr>
          <a:xfrm>
            <a:off x="251012" y="254929"/>
            <a:ext cx="7853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Getting Started Tutorial (cont.)</a:t>
            </a:r>
            <a:endParaRPr sz="2400">
              <a:solidFill>
                <a:schemeClr val="lt1"/>
              </a:solidFill>
              <a:latin typeface="Calibri"/>
              <a:ea typeface="Calibri"/>
              <a:cs typeface="Calibri"/>
              <a:sym typeface="Calibri"/>
            </a:endParaRPr>
          </a:p>
        </p:txBody>
      </p:sp>
      <p:sp>
        <p:nvSpPr>
          <p:cNvPr id="67" name="Google Shape;67;p9"/>
          <p:cNvSpPr txBox="1"/>
          <p:nvPr/>
        </p:nvSpPr>
        <p:spPr>
          <a:xfrm>
            <a:off x="728250" y="2394450"/>
            <a:ext cx="10735500" cy="20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2.	Configuration</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Before continuing, you should consider creating environment variables to store your email address and password, to avoid hard-coding your login credentials. See link in Resources slide for guide.</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Alternatively, you can set your login credentials in a config file (and add to .gitignore).</a:t>
            </a:r>
            <a:endParaRPr sz="24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0"/>
          <p:cNvSpPr txBox="1"/>
          <p:nvPr/>
        </p:nvSpPr>
        <p:spPr>
          <a:xfrm>
            <a:off x="251012" y="254929"/>
            <a:ext cx="7853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Getting Started Tutorial (cont.)</a:t>
            </a:r>
            <a:endParaRPr sz="2400">
              <a:solidFill>
                <a:schemeClr val="lt1"/>
              </a:solidFill>
              <a:latin typeface="Calibri"/>
              <a:ea typeface="Calibri"/>
              <a:cs typeface="Calibri"/>
              <a:sym typeface="Calibri"/>
            </a:endParaRPr>
          </a:p>
        </p:txBody>
      </p:sp>
      <p:sp>
        <p:nvSpPr>
          <p:cNvPr id="74" name="Google Shape;74;p10"/>
          <p:cNvSpPr txBox="1"/>
          <p:nvPr/>
        </p:nvSpPr>
        <p:spPr>
          <a:xfrm>
            <a:off x="2124300" y="1161150"/>
            <a:ext cx="7943400" cy="45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2.	Configuration (cont.)</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We’ll be using these settings for Gmail:</a:t>
            </a:r>
            <a:endParaRPr sz="2400">
              <a:latin typeface="Calibri"/>
              <a:ea typeface="Calibri"/>
              <a:cs typeface="Calibri"/>
              <a:sym typeface="Calibri"/>
            </a:endParaRPr>
          </a:p>
          <a:p>
            <a:pPr indent="0" lvl="0" marL="0" rtl="0" algn="l">
              <a:spcBef>
                <a:spcPts val="0"/>
              </a:spcBef>
              <a:spcAft>
                <a:spcPts val="0"/>
              </a:spcAft>
              <a:buNone/>
            </a:pPr>
            <a:r>
              <a:rPr lang="en-US" sz="2400">
                <a:latin typeface="Courier New"/>
                <a:ea typeface="Courier New"/>
                <a:cs typeface="Courier New"/>
                <a:sym typeface="Courier New"/>
              </a:rPr>
              <a:t>MAIL_SERVER='smtp.gmail.com'</a:t>
            </a:r>
            <a:endParaRPr sz="2400">
              <a:latin typeface="Courier New"/>
              <a:ea typeface="Courier New"/>
              <a:cs typeface="Courier New"/>
              <a:sym typeface="Courier New"/>
            </a:endParaRPr>
          </a:p>
          <a:p>
            <a:pPr indent="0" lvl="0" marL="0" rtl="0" algn="l">
              <a:spcBef>
                <a:spcPts val="0"/>
              </a:spcBef>
              <a:spcAft>
                <a:spcPts val="0"/>
              </a:spcAft>
              <a:buNone/>
            </a:pPr>
            <a:r>
              <a:rPr lang="en-US" sz="2400">
                <a:latin typeface="Courier New"/>
                <a:ea typeface="Courier New"/>
                <a:cs typeface="Courier New"/>
                <a:sym typeface="Courier New"/>
              </a:rPr>
              <a:t>MAIL_PORT=465</a:t>
            </a:r>
            <a:endParaRPr sz="2400">
              <a:latin typeface="Courier New"/>
              <a:ea typeface="Courier New"/>
              <a:cs typeface="Courier New"/>
              <a:sym typeface="Courier New"/>
            </a:endParaRPr>
          </a:p>
          <a:p>
            <a:pPr indent="0" lvl="0" marL="0" rtl="0" algn="l">
              <a:spcBef>
                <a:spcPts val="0"/>
              </a:spcBef>
              <a:spcAft>
                <a:spcPts val="0"/>
              </a:spcAft>
              <a:buNone/>
            </a:pPr>
            <a:r>
              <a:rPr lang="en-US" sz="2400">
                <a:latin typeface="Courier New"/>
                <a:ea typeface="Courier New"/>
                <a:cs typeface="Courier New"/>
                <a:sym typeface="Courier New"/>
              </a:rPr>
              <a:t>MAIL_USE_TLS=False</a:t>
            </a:r>
            <a:endParaRPr sz="2400">
              <a:latin typeface="Courier New"/>
              <a:ea typeface="Courier New"/>
              <a:cs typeface="Courier New"/>
              <a:sym typeface="Courier New"/>
            </a:endParaRPr>
          </a:p>
          <a:p>
            <a:pPr indent="0" lvl="0" marL="0" rtl="0" algn="l">
              <a:spcBef>
                <a:spcPts val="0"/>
              </a:spcBef>
              <a:spcAft>
                <a:spcPts val="0"/>
              </a:spcAft>
              <a:buNone/>
            </a:pPr>
            <a:r>
              <a:rPr lang="en-US" sz="2400">
                <a:latin typeface="Courier New"/>
                <a:ea typeface="Courier New"/>
                <a:cs typeface="Courier New"/>
                <a:sym typeface="Courier New"/>
              </a:rPr>
              <a:t>MAIL_USE_SSL=True</a:t>
            </a:r>
            <a:endParaRPr sz="2400">
              <a:latin typeface="Courier New"/>
              <a:ea typeface="Courier New"/>
              <a:cs typeface="Courier New"/>
              <a:sym typeface="Courier New"/>
            </a:endParaRPr>
          </a:p>
          <a:p>
            <a:pPr indent="0" lvl="0" marL="0" rtl="0" algn="l">
              <a:spcBef>
                <a:spcPts val="0"/>
              </a:spcBef>
              <a:spcAft>
                <a:spcPts val="0"/>
              </a:spcAft>
              <a:buNone/>
            </a:pPr>
            <a:r>
              <a:rPr lang="en-US" sz="2400">
                <a:latin typeface="Courier New"/>
                <a:ea typeface="Courier New"/>
                <a:cs typeface="Courier New"/>
                <a:sym typeface="Courier New"/>
              </a:rPr>
              <a:t>MAIL_USERNAME='example@gmail.com'</a:t>
            </a:r>
            <a:endParaRPr sz="2400">
              <a:latin typeface="Courier New"/>
              <a:ea typeface="Courier New"/>
              <a:cs typeface="Courier New"/>
              <a:sym typeface="Courier New"/>
            </a:endParaRPr>
          </a:p>
          <a:p>
            <a:pPr indent="0" lvl="0" marL="0" rtl="0" algn="l">
              <a:spcBef>
                <a:spcPts val="0"/>
              </a:spcBef>
              <a:spcAft>
                <a:spcPts val="0"/>
              </a:spcAft>
              <a:buNone/>
            </a:pPr>
            <a:r>
              <a:rPr lang="en-US" sz="2400">
                <a:latin typeface="Courier New"/>
                <a:ea typeface="Courier New"/>
                <a:cs typeface="Courier New"/>
                <a:sym typeface="Courier New"/>
              </a:rPr>
              <a:t>MAIL_PASSWORD='your password'</a:t>
            </a:r>
            <a:endParaRPr sz="2400">
              <a:latin typeface="Courier New"/>
              <a:ea typeface="Courier New"/>
              <a:cs typeface="Courier New"/>
              <a:sym typeface="Courier New"/>
            </a:endParaRPr>
          </a:p>
          <a:p>
            <a:pPr indent="0" lvl="0" marL="0" rtl="0" algn="l">
              <a:spcBef>
                <a:spcPts val="0"/>
              </a:spcBef>
              <a:spcAft>
                <a:spcPts val="0"/>
              </a:spcAft>
              <a:buNone/>
            </a:pPr>
            <a:r>
              <a:t/>
            </a:r>
            <a:endParaRPr sz="2400">
              <a:latin typeface="Courier New"/>
              <a:ea typeface="Courier New"/>
              <a:cs typeface="Courier New"/>
              <a:sym typeface="Courier New"/>
            </a:endParaRPr>
          </a:p>
          <a:p>
            <a:pPr indent="0" lvl="0" marL="0" rtl="0" algn="l">
              <a:spcBef>
                <a:spcPts val="0"/>
              </a:spcBef>
              <a:spcAft>
                <a:spcPts val="0"/>
              </a:spcAft>
              <a:buNone/>
            </a:pPr>
            <a:r>
              <a:rPr lang="en-US" sz="2400">
                <a:latin typeface="Calibri"/>
                <a:ea typeface="Calibri"/>
                <a:cs typeface="Calibri"/>
                <a:sym typeface="Calibri"/>
              </a:rPr>
              <a:t>In </a:t>
            </a:r>
            <a:r>
              <a:rPr lang="en-US" sz="2400">
                <a:latin typeface="Courier New"/>
                <a:ea typeface="Courier New"/>
                <a:cs typeface="Courier New"/>
                <a:sym typeface="Courier New"/>
              </a:rPr>
              <a:t>app.py</a:t>
            </a:r>
            <a:r>
              <a:rPr lang="en-US" sz="2400">
                <a:latin typeface="Calibri"/>
                <a:ea typeface="Calibri"/>
                <a:cs typeface="Calibri"/>
                <a:sym typeface="Calibri"/>
              </a:rPr>
              <a:t> line 43:</a:t>
            </a:r>
            <a:endParaRPr sz="2400">
              <a:latin typeface="Calibri"/>
              <a:ea typeface="Calibri"/>
              <a:cs typeface="Calibri"/>
              <a:sym typeface="Calibri"/>
            </a:endParaRPr>
          </a:p>
          <a:p>
            <a:pPr indent="0" lvl="0" marL="0" rtl="0" algn="l">
              <a:spcBef>
                <a:spcPts val="0"/>
              </a:spcBef>
              <a:spcAft>
                <a:spcPts val="0"/>
              </a:spcAft>
              <a:buNone/>
            </a:pPr>
            <a:r>
              <a:rPr lang="en-US" sz="2400">
                <a:latin typeface="Courier New"/>
                <a:ea typeface="Courier New"/>
                <a:cs typeface="Courier New"/>
                <a:sym typeface="Courier New"/>
              </a:rPr>
              <a:t>"&lt;path you're uploading from&gt;"</a:t>
            </a:r>
            <a:endParaRPr sz="2400">
              <a:latin typeface="Courier New"/>
              <a:ea typeface="Courier New"/>
              <a:cs typeface="Courier New"/>
              <a:sym typeface="Courier New"/>
            </a:endParaRPr>
          </a:p>
          <a:p>
            <a:pPr indent="0" lvl="0" marL="0" rtl="0" algn="l">
              <a:spcBef>
                <a:spcPts val="0"/>
              </a:spcBef>
              <a:spcAft>
                <a:spcPts val="0"/>
              </a:spcAft>
              <a:buNone/>
            </a:pPr>
            <a:r>
              <a:rPr lang="en-US" sz="2400">
                <a:latin typeface="Calibri"/>
                <a:ea typeface="Calibri"/>
                <a:cs typeface="Calibri"/>
                <a:sym typeface="Calibri"/>
              </a:rPr>
              <a:t>Change this to the path for the folder you want to upload from</a:t>
            </a:r>
            <a:endParaRPr sz="24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1"/>
          <p:cNvSpPr txBox="1"/>
          <p:nvPr/>
        </p:nvSpPr>
        <p:spPr>
          <a:xfrm>
            <a:off x="251012" y="254929"/>
            <a:ext cx="785308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Non-Trivial Application </a:t>
            </a:r>
            <a:endParaRPr sz="2400">
              <a:solidFill>
                <a:schemeClr val="lt1"/>
              </a:solidFill>
              <a:latin typeface="Calibri"/>
              <a:ea typeface="Calibri"/>
              <a:cs typeface="Calibri"/>
              <a:sym typeface="Calibri"/>
            </a:endParaRPr>
          </a:p>
        </p:txBody>
      </p:sp>
      <p:pic>
        <p:nvPicPr>
          <p:cNvPr id="81" name="Google Shape;81;p11"/>
          <p:cNvPicPr preferRelativeResize="0"/>
          <p:nvPr/>
        </p:nvPicPr>
        <p:blipFill>
          <a:blip r:embed="rId3">
            <a:alphaModFix/>
          </a:blip>
          <a:stretch>
            <a:fillRect/>
          </a:stretch>
        </p:blipFill>
        <p:spPr>
          <a:xfrm>
            <a:off x="567650" y="1903363"/>
            <a:ext cx="4629000" cy="3051275"/>
          </a:xfrm>
          <a:prstGeom prst="rect">
            <a:avLst/>
          </a:prstGeom>
          <a:noFill/>
          <a:ln>
            <a:noFill/>
          </a:ln>
        </p:spPr>
      </p:pic>
      <p:sp>
        <p:nvSpPr>
          <p:cNvPr id="82" name="Google Shape;82;p11"/>
          <p:cNvSpPr txBox="1"/>
          <p:nvPr/>
        </p:nvSpPr>
        <p:spPr>
          <a:xfrm>
            <a:off x="5752275" y="1524000"/>
            <a:ext cx="5894400" cy="38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Compose email based on user input and send. Supports attachments.</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Try it:</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python app.py</a:t>
            </a:r>
            <a:endParaRPr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In any browser, navigate to </a:t>
            </a:r>
            <a:r>
              <a:rPr lang="en-US" sz="2400" u="sng">
                <a:solidFill>
                  <a:schemeClr val="hlink"/>
                </a:solidFill>
                <a:latin typeface="Courier New"/>
                <a:ea typeface="Courier New"/>
                <a:cs typeface="Courier New"/>
                <a:sym typeface="Courier New"/>
                <a:hlinkClick r:id="rId4"/>
              </a:rPr>
              <a:t>http://127.0.0.1:5110/</a:t>
            </a:r>
            <a:endParaRPr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Fill out the form and attach file if desired.</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Click Send email (and wait a few seconds).</a:t>
            </a:r>
            <a:endParaRPr sz="2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