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8" r:id="rId4"/>
    <p:sldId id="327" r:id="rId5"/>
    <p:sldId id="328" r:id="rId6"/>
    <p:sldId id="329" r:id="rId7"/>
    <p:sldId id="330" r:id="rId8"/>
    <p:sldId id="331" r:id="rId9"/>
    <p:sldId id="332" r:id="rId10"/>
    <p:sldId id="338" r:id="rId11"/>
    <p:sldId id="335" r:id="rId12"/>
    <p:sldId id="336" r:id="rId13"/>
    <p:sldId id="339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50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342900" algn="ctr" defTabSz="584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50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685800" algn="ctr" defTabSz="584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50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028700" algn="ctr" defTabSz="584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50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371600" algn="ctr" defTabSz="584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50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714500" algn="ctr" defTabSz="584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50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057400" algn="ctr" defTabSz="584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50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2400300" algn="ctr" defTabSz="584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50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2743200" algn="ctr" defTabSz="584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50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qijiao" initials="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8T14:24:21.114" idx="1">
    <p:pos x="14735" y="1207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1pPr>
    <a:lvl2pPr indent="228600" defTabSz="584200" latinLnBrk="0">
      <a:defRPr sz="30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2pPr>
    <a:lvl3pPr indent="457200" defTabSz="584200" latinLnBrk="0">
      <a:defRPr sz="30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3pPr>
    <a:lvl4pPr indent="685800" defTabSz="584200" latinLnBrk="0">
      <a:defRPr sz="30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4pPr>
    <a:lvl5pPr indent="914400" defTabSz="584200" latinLnBrk="0">
      <a:defRPr sz="30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5pPr>
    <a:lvl6pPr indent="1143000" defTabSz="584200" latinLnBrk="0">
      <a:defRPr sz="30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6pPr>
    <a:lvl7pPr indent="1371600" defTabSz="584200" latinLnBrk="0">
      <a:defRPr sz="30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7pPr>
    <a:lvl8pPr indent="1600200" defTabSz="584200" latinLnBrk="0">
      <a:defRPr sz="30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8pPr>
    <a:lvl9pPr indent="1828800" defTabSz="584200" latinLnBrk="0">
      <a:defRPr sz="30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Quot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幻灯片编号"/>
          <p:cNvSpPr txBox="1"/>
          <p:nvPr>
            <p:ph type="sldNum" sz="quarter" idx="2"/>
          </p:nvPr>
        </p:nvSpPr>
        <p:spPr>
          <a:xfrm>
            <a:off x="20447922" y="13019484"/>
            <a:ext cx="353344" cy="358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02" name="文本"/>
          <p:cNvSpPr txBox="1"/>
          <p:nvPr>
            <p:ph type="body" sz="quarter" idx="13"/>
          </p:nvPr>
        </p:nvSpPr>
        <p:spPr>
          <a:xfrm>
            <a:off x="3451302" y="6342062"/>
            <a:ext cx="17481396" cy="1031876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i="1">
                <a:solidFill>
                  <a:srgbClr val="6A2569"/>
                </a:solidFill>
              </a:defRPr>
            </a:p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010950" y="5503846"/>
            <a:ext cx="22169040" cy="2678907"/>
          </a:xfrm>
          <a:prstGeom prst="rect">
            <a:avLst/>
          </a:prstGeom>
        </p:spPr>
        <p:txBody>
          <a:bodyPr lIns="71437" tIns="71437" rIns="71437" bIns="71437"/>
          <a:lstStyle>
            <a:lvl1pPr algn="ctr">
              <a:lnSpc>
                <a:spcPct val="60000"/>
              </a:lnSpc>
              <a:defRPr sz="11800" spc="-590"/>
            </a:lvl1pPr>
          </a:lstStyle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5969704" y="9155889"/>
            <a:ext cx="12251532" cy="3232548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spcBef>
                <a:spcPts val="0"/>
              </a:spcBef>
              <a:defRPr i="1"/>
            </a:lvl1pPr>
            <a:lvl2pPr algn="ctr">
              <a:lnSpc>
                <a:spcPct val="90000"/>
              </a:lnSpc>
              <a:spcBef>
                <a:spcPts val="0"/>
              </a:spcBef>
              <a:defRPr sz="5000" i="1"/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000" i="1"/>
            </a:lvl3pPr>
            <a:lvl4pPr marL="0" indent="0" algn="ctr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000" i="1"/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0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线条"/>
          <p:cNvSpPr/>
          <p:nvPr/>
        </p:nvSpPr>
        <p:spPr>
          <a:xfrm>
            <a:off x="4674899" y="5458974"/>
            <a:ext cx="14841142" cy="3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457200">
              <a:lnSpc>
                <a:spcPct val="100000"/>
              </a:lnSpc>
              <a:defRPr sz="1600" i="0"/>
            </a:pPr>
          </a:p>
        </p:txBody>
      </p:sp>
      <p:sp>
        <p:nvSpPr>
          <p:cNvPr id="24" name="线条"/>
          <p:cNvSpPr/>
          <p:nvPr/>
        </p:nvSpPr>
        <p:spPr>
          <a:xfrm>
            <a:off x="4666925" y="8227177"/>
            <a:ext cx="14857090" cy="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457200">
              <a:lnSpc>
                <a:spcPct val="100000"/>
              </a:lnSpc>
              <a:defRPr sz="1600" i="0"/>
            </a:pPr>
          </a:p>
        </p:txBody>
      </p:sp>
      <p:sp>
        <p:nvSpPr>
          <p:cNvPr id="25" name="Double-click to edit"/>
          <p:cNvSpPr txBox="1"/>
          <p:nvPr>
            <p:ph type="body" sz="quarter" idx="13" hasCustomPrompt="1"/>
          </p:nvPr>
        </p:nvSpPr>
        <p:spPr>
          <a:xfrm>
            <a:off x="7722100" y="3174586"/>
            <a:ext cx="8746741" cy="1226345"/>
          </a:xfrm>
          <a:prstGeom prst="rect">
            <a:avLst/>
          </a:prstGeom>
          <a:solidFill>
            <a:srgbClr val="6A2569"/>
          </a:solidFill>
        </p:spPr>
        <p:txBody>
          <a:bodyPr wrap="none" lIns="232171" tIns="232171" rIns="232171" bIns="232171" anchor="ctr">
            <a:sp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b="1" i="1" spc="950">
                <a:solidFill>
                  <a:srgbClr val="FFFFFF"/>
                </a:solidFill>
              </a:defRPr>
            </a:lvl1pPr>
          </a:lstStyle>
          <a:p>
            <a:r>
              <a:t>Double-click to edit</a:t>
            </a:r>
          </a:p>
        </p:txBody>
      </p:sp>
      <p:pic>
        <p:nvPicPr>
          <p:cNvPr id="26" name="TWschool_logo_greyscale print.png" descr="TWschool_logo_greyscale pri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181" y="1247235"/>
            <a:ext cx="5791201" cy="11075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" name="幻灯片编号"/>
          <p:cNvSpPr txBox="1"/>
          <p:nvPr>
            <p:ph type="sldNum" sz="quarter" idx="2"/>
          </p:nvPr>
        </p:nvSpPr>
        <p:spPr>
          <a:xfrm>
            <a:off x="11946483" y="13019484"/>
            <a:ext cx="473175" cy="498476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000000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 Al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文本"/>
          <p:cNvSpPr txBox="1"/>
          <p:nvPr>
            <p:ph type="title" hasCustomPrompt="1"/>
          </p:nvPr>
        </p:nvSpPr>
        <p:spPr>
          <a:xfrm>
            <a:off x="1022286" y="2687835"/>
            <a:ext cx="22339428" cy="7947423"/>
          </a:xfrm>
          <a:prstGeom prst="rect">
            <a:avLst/>
          </a:prstGeom>
        </p:spPr>
        <p:txBody>
          <a:bodyPr anchor="b"/>
          <a:lstStyle>
            <a:lvl1pPr>
              <a:lnSpc>
                <a:spcPct val="60000"/>
              </a:lnSpc>
              <a:defRPr sz="13400" spc="-670"/>
            </a:lvl1pPr>
          </a:lstStyle>
          <a:p>
            <a:r>
              <a:t>标题文本</a:t>
            </a:r>
          </a:p>
        </p:txBody>
      </p:sp>
      <p:sp>
        <p:nvSpPr>
          <p:cNvPr id="35" name="正文级别 1…"/>
          <p:cNvSpPr txBox="1"/>
          <p:nvPr>
            <p:ph type="body" sz="quarter" idx="1" hasCustomPrompt="1"/>
          </p:nvPr>
        </p:nvSpPr>
        <p:spPr>
          <a:xfrm>
            <a:off x="1013356" y="11304984"/>
            <a:ext cx="22357288" cy="160734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i="1"/>
            </a:lvl1pPr>
            <a:lvl2pPr>
              <a:lnSpc>
                <a:spcPct val="90000"/>
              </a:lnSpc>
              <a:spcBef>
                <a:spcPts val="0"/>
              </a:spcBef>
              <a:defRPr sz="5000" i="1"/>
            </a:lvl2pPr>
            <a:lvl3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000" i="1"/>
            </a:lvl3pPr>
            <a:lvl4pPr marL="882015" indent="-882015">
              <a:lnSpc>
                <a:spcPct val="90000"/>
              </a:lnSpc>
              <a:spcBef>
                <a:spcPts val="0"/>
              </a:spcBef>
              <a:buClrTx/>
              <a:buSzPct val="100000"/>
              <a:defRPr sz="5000" i="1"/>
            </a:lvl4pPr>
            <a:lvl5pPr marL="1134110" indent="-1134110">
              <a:lnSpc>
                <a:spcPct val="90000"/>
              </a:lnSpc>
              <a:spcBef>
                <a:spcPts val="0"/>
              </a:spcBef>
              <a:buClrTx/>
              <a:buSzPct val="100000"/>
              <a:defRPr sz="50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/>
          <p:nvPr>
            <p:ph type="sldNum" sz="quarter" idx="2"/>
          </p:nvPr>
        </p:nvSpPr>
        <p:spPr>
          <a:xfrm>
            <a:off x="23069897" y="13019484"/>
            <a:ext cx="353344" cy="358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7" name="线条"/>
          <p:cNvSpPr/>
          <p:nvPr/>
        </p:nvSpPr>
        <p:spPr>
          <a:xfrm flipV="1">
            <a:off x="1013357" y="10893995"/>
            <a:ext cx="2235728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457200">
              <a:lnSpc>
                <a:spcPct val="100000"/>
              </a:lnSpc>
              <a:defRPr sz="1600" i="0"/>
            </a:pPr>
          </a:p>
        </p:txBody>
      </p:sp>
      <p:pic>
        <p:nvPicPr>
          <p:cNvPr id="38" name="TWschool_logo_greyscale print.png" descr="TWschool_logo_greyscale pri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86" y="993235"/>
            <a:ext cx="5791201" cy="110752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 Alt Reverse - Purple">
    <p:bg>
      <p:bgPr>
        <a:solidFill>
          <a:srgbClr val="6A2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文本"/>
          <p:cNvSpPr txBox="1"/>
          <p:nvPr>
            <p:ph type="title" hasCustomPrompt="1"/>
          </p:nvPr>
        </p:nvSpPr>
        <p:spPr>
          <a:xfrm>
            <a:off x="1022286" y="2687835"/>
            <a:ext cx="22339428" cy="7947423"/>
          </a:xfrm>
          <a:prstGeom prst="rect">
            <a:avLst/>
          </a:prstGeom>
        </p:spPr>
        <p:txBody>
          <a:bodyPr anchor="b"/>
          <a:lstStyle>
            <a:lvl1pPr>
              <a:lnSpc>
                <a:spcPct val="60000"/>
              </a:lnSpc>
              <a:defRPr sz="13400" spc="-67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6" name="正文级别 1…"/>
          <p:cNvSpPr txBox="1"/>
          <p:nvPr>
            <p:ph type="body" sz="quarter" idx="1" hasCustomPrompt="1"/>
          </p:nvPr>
        </p:nvSpPr>
        <p:spPr>
          <a:xfrm>
            <a:off x="1013356" y="11304984"/>
            <a:ext cx="22357286" cy="160734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4200" i="1">
                <a:solidFill>
                  <a:srgbClr val="FFFFFF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4200" i="1">
                <a:solidFill>
                  <a:srgbClr val="FFFFFF"/>
                </a:solidFill>
              </a:defRPr>
            </a:lvl2pPr>
            <a:lvl3pPr marL="390525" indent="-390525">
              <a:lnSpc>
                <a:spcPct val="90000"/>
              </a:lnSpc>
              <a:spcBef>
                <a:spcPts val="0"/>
              </a:spcBef>
              <a:buClrTx/>
              <a:buSzPct val="100000"/>
              <a:defRPr sz="4200" i="1">
                <a:solidFill>
                  <a:srgbClr val="FFFFFF"/>
                </a:solidFill>
              </a:defRPr>
            </a:lvl3pPr>
            <a:lvl4pPr marL="564515" indent="-564515">
              <a:lnSpc>
                <a:spcPct val="90000"/>
              </a:lnSpc>
              <a:spcBef>
                <a:spcPts val="0"/>
              </a:spcBef>
              <a:buClrTx/>
              <a:buSzPct val="100000"/>
              <a:defRPr sz="4200" i="1">
                <a:solidFill>
                  <a:srgbClr val="FFFFFF"/>
                </a:solidFill>
              </a:defRPr>
            </a:lvl4pPr>
            <a:lvl5pPr marL="725805" indent="-725805">
              <a:lnSpc>
                <a:spcPct val="90000"/>
              </a:lnSpc>
              <a:spcBef>
                <a:spcPts val="0"/>
              </a:spcBef>
              <a:buClrTx/>
              <a:buSzPct val="100000"/>
              <a:defRPr sz="4200" i="1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" name="幻灯片编号"/>
          <p:cNvSpPr txBox="1"/>
          <p:nvPr>
            <p:ph type="sldNum" sz="quarter" idx="2"/>
          </p:nvPr>
        </p:nvSpPr>
        <p:spPr>
          <a:xfrm>
            <a:off x="22999693" y="13019484"/>
            <a:ext cx="353344" cy="358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8" name="线条"/>
          <p:cNvSpPr/>
          <p:nvPr/>
        </p:nvSpPr>
        <p:spPr>
          <a:xfrm flipV="1">
            <a:off x="1013357" y="10893995"/>
            <a:ext cx="2235728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457200">
              <a:lnSpc>
                <a:spcPct val="100000"/>
              </a:lnSpc>
              <a:defRPr sz="1600" i="0"/>
            </a:pPr>
          </a:p>
        </p:txBody>
      </p:sp>
      <p:pic>
        <p:nvPicPr>
          <p:cNvPr id="49" name="TWschool_logo_white print.png" descr="TWschool_logo_white pri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16" y="985438"/>
            <a:ext cx="5791201" cy="110752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Quot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文级别 1…"/>
          <p:cNvSpPr txBox="1"/>
          <p:nvPr>
            <p:ph type="body" idx="1" hasCustomPrompt="1"/>
          </p:nvPr>
        </p:nvSpPr>
        <p:spPr>
          <a:xfrm>
            <a:off x="4914304" y="982265"/>
            <a:ext cx="14555392" cy="11733610"/>
          </a:xfrm>
          <a:prstGeom prst="rect">
            <a:avLst/>
          </a:prstGeom>
        </p:spPr>
        <p:txBody>
          <a:bodyPr anchor="ctr"/>
          <a:lstStyle>
            <a:lvl1pPr>
              <a:defRPr sz="4000"/>
            </a:lvl1pPr>
            <a:lvl2pPr>
              <a:defRPr sz="3600"/>
            </a:lvl2pPr>
            <a:lvl3pPr marL="439420" indent="-439420">
              <a:buClrTx/>
              <a:buSzPct val="100000"/>
              <a:defRPr sz="3600"/>
            </a:lvl3pPr>
            <a:lvl4pPr marL="741045" indent="-423545">
              <a:buClrTx/>
              <a:buSzPct val="100000"/>
              <a:defRPr sz="2400"/>
            </a:lvl4pPr>
            <a:lvl5pPr marL="1043305" indent="-408305">
              <a:buClrTx/>
              <a:buSzPct val="100000"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幻灯片编号"/>
          <p:cNvSpPr txBox="1"/>
          <p:nvPr>
            <p:ph type="sldNum" sz="quarter" idx="2"/>
          </p:nvPr>
        </p:nvSpPr>
        <p:spPr>
          <a:xfrm>
            <a:off x="20447922" y="13019484"/>
            <a:ext cx="353344" cy="358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Quot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幻灯片编号"/>
          <p:cNvSpPr txBox="1"/>
          <p:nvPr>
            <p:ph type="sldNum" sz="quarter" idx="2"/>
          </p:nvPr>
        </p:nvSpPr>
        <p:spPr>
          <a:xfrm>
            <a:off x="20447922" y="13019484"/>
            <a:ext cx="353344" cy="358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65" name="文本"/>
          <p:cNvSpPr txBox="1"/>
          <p:nvPr/>
        </p:nvSpPr>
        <p:spPr>
          <a:xfrm>
            <a:off x="3451302" y="6342062"/>
            <a:ext cx="17481396" cy="1031876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spAutoFit/>
          </a:bodyPr>
          <a:lstStyle/>
          <a:p>
            <a:pPr>
              <a:defRPr>
                <a:solidFill>
                  <a:srgbClr val="6A2569"/>
                </a:solidFill>
              </a:defRPr>
            </a:p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Blank with Titl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 hasCustomPrompt="1"/>
          </p:nvPr>
        </p:nvSpPr>
        <p:spPr>
          <a:xfrm>
            <a:off x="1086473" y="669726"/>
            <a:ext cx="22071926" cy="1375173"/>
          </a:xfrm>
          <a:prstGeom prst="rect">
            <a:avLst/>
          </a:prstGeom>
        </p:spPr>
        <p:txBody>
          <a:bodyPr/>
          <a:lstStyle>
            <a:lvl1pPr algn="ctr">
              <a:defRPr sz="7400" spc="-296"/>
            </a:lvl1pPr>
          </a:lstStyle>
          <a:p>
            <a:r>
              <a:t>标题文本</a:t>
            </a:r>
          </a:p>
        </p:txBody>
      </p:sp>
      <p:sp>
        <p:nvSpPr>
          <p:cNvPr id="73" name="幻灯片编号"/>
          <p:cNvSpPr txBox="1"/>
          <p:nvPr>
            <p:ph type="sldNum" sz="quarter" idx="2"/>
          </p:nvPr>
        </p:nvSpPr>
        <p:spPr>
          <a:xfrm>
            <a:off x="23247604" y="13479552"/>
            <a:ext cx="353344" cy="358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4" name="线条"/>
          <p:cNvSpPr/>
          <p:nvPr/>
        </p:nvSpPr>
        <p:spPr>
          <a:xfrm>
            <a:off x="5809105" y="2214337"/>
            <a:ext cx="12626662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457200">
              <a:lnSpc>
                <a:spcPct val="100000"/>
              </a:lnSpc>
              <a:defRPr sz="1600" i="0"/>
            </a:pPr>
          </a:p>
        </p:txBody>
      </p:sp>
      <p:sp>
        <p:nvSpPr>
          <p:cNvPr id="75" name="线条"/>
          <p:cNvSpPr/>
          <p:nvPr/>
        </p:nvSpPr>
        <p:spPr>
          <a:xfrm flipV="1">
            <a:off x="5809131" y="516862"/>
            <a:ext cx="12626610" cy="6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457200">
              <a:lnSpc>
                <a:spcPct val="100000"/>
              </a:lnSpc>
              <a:defRPr sz="1600" i="0"/>
            </a:pPr>
          </a:p>
        </p:txBody>
      </p:sp>
      <p:pic>
        <p:nvPicPr>
          <p:cNvPr id="76" name="TWschool_logo_greyscale print.png" descr="TWschool_logo_greyscale pri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0601" y="13025891"/>
            <a:ext cx="2730102" cy="52211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Blank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/>
          <p:nvPr>
            <p:ph type="sldNum" sz="quarter" idx="2"/>
          </p:nvPr>
        </p:nvSpPr>
        <p:spPr>
          <a:xfrm>
            <a:off x="20448968" y="13019484"/>
            <a:ext cx="353344" cy="358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Closing - Purple">
    <p:bg>
      <p:bgPr>
        <a:solidFill>
          <a:srgbClr val="6A2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线条"/>
          <p:cNvSpPr/>
          <p:nvPr/>
        </p:nvSpPr>
        <p:spPr>
          <a:xfrm>
            <a:off x="7066329" y="4643217"/>
            <a:ext cx="10269202" cy="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457200">
              <a:lnSpc>
                <a:spcPct val="100000"/>
              </a:lnSpc>
              <a:defRPr sz="1600" i="0"/>
            </a:pPr>
          </a:p>
        </p:txBody>
      </p:sp>
      <p:pic>
        <p:nvPicPr>
          <p:cNvPr id="91" name="TWschool_logo_white print.png" descr="TWschool_logo_white pri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921" y="11647485"/>
            <a:ext cx="5791201" cy="11075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2" name="Double-click to edit"/>
          <p:cNvSpPr txBox="1"/>
          <p:nvPr>
            <p:ph type="body" sz="quarter" idx="13" hasCustomPrompt="1"/>
          </p:nvPr>
        </p:nvSpPr>
        <p:spPr>
          <a:xfrm>
            <a:off x="7072951" y="4661296"/>
            <a:ext cx="10269142" cy="1397001"/>
          </a:xfrm>
          <a:prstGeom prst="rect">
            <a:avLst/>
          </a:prstGeom>
          <a:solidFill>
            <a:srgbClr val="6A2569"/>
          </a:solidFill>
          <a:effectLst>
            <a:outerShdw blurRad="12700" dist="25400" dir="5400000" rotWithShape="0">
              <a:srgbClr val="FFFFFF"/>
            </a:outerShdw>
          </a:effectLst>
        </p:spPr>
        <p:txBody>
          <a:bodyPr lIns="357187" tIns="357187" rIns="357187" bIns="357187">
            <a:sp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800" i="1">
                <a:solidFill>
                  <a:srgbClr val="FFFFFF"/>
                </a:solidFill>
              </a:defRPr>
            </a:lvl1pPr>
          </a:lstStyle>
          <a:p>
            <a:r>
              <a:t>Double-click to edit</a:t>
            </a:r>
          </a:p>
        </p:txBody>
      </p:sp>
      <p:sp>
        <p:nvSpPr>
          <p:cNvPr id="93" name="标题文本"/>
          <p:cNvSpPr txBox="1"/>
          <p:nvPr>
            <p:ph type="title" hasCustomPrompt="1"/>
          </p:nvPr>
        </p:nvSpPr>
        <p:spPr>
          <a:xfrm>
            <a:off x="3807023" y="1401960"/>
            <a:ext cx="16769954" cy="2678908"/>
          </a:xfrm>
          <a:prstGeom prst="rect">
            <a:avLst/>
          </a:prstGeom>
        </p:spPr>
        <p:txBody>
          <a:bodyPr lIns="71437" tIns="71437" rIns="71437" bIns="71437"/>
          <a:lstStyle>
            <a:lvl1pPr algn="ctr">
              <a:lnSpc>
                <a:spcPct val="60000"/>
              </a:lnSpc>
              <a:defRPr sz="11800" spc="-59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xfrm>
            <a:off x="11946483" y="13019484"/>
            <a:ext cx="473175" cy="498476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000000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86936" y="381198"/>
            <a:ext cx="22024094" cy="101798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93748" y="2000250"/>
            <a:ext cx="22010472" cy="1073348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2pPr>
              <a:defRPr sz="4000"/>
            </a:lvl2pPr>
            <a:lvl3pPr marL="423545" indent="-423545">
              <a:buClr>
                <a:srgbClr val="6A2569"/>
              </a:buClr>
              <a:buSzPct val="200000"/>
              <a:defRPr sz="3200"/>
            </a:lvl3pPr>
            <a:lvl4pPr marL="779145" indent="-461645">
              <a:buClr>
                <a:srgbClr val="6A2569"/>
              </a:buClr>
              <a:buSzPct val="120000"/>
              <a:defRPr sz="3200"/>
            </a:lvl4pPr>
            <a:lvl5pPr marL="1096645" indent="-461645">
              <a:buClr>
                <a:srgbClr val="6A2569"/>
              </a:buClr>
              <a:buSzPct val="120000"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3022049" y="13019484"/>
            <a:ext cx="353343" cy="358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r">
              <a:lnSpc>
                <a:spcPct val="100000"/>
              </a:lnSpc>
              <a:defRPr sz="1400">
                <a:solidFill>
                  <a:srgbClr val="929396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线条"/>
          <p:cNvSpPr/>
          <p:nvPr/>
        </p:nvSpPr>
        <p:spPr>
          <a:xfrm flipV="1">
            <a:off x="1032071" y="1678328"/>
            <a:ext cx="22319858" cy="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457200">
              <a:lnSpc>
                <a:spcPct val="100000"/>
              </a:lnSpc>
              <a:defRPr sz="1600" i="0"/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58420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defRPr sz="5000" b="1" i="0" u="none" strike="noStrike" cap="all" spc="-200" baseline="0">
          <a:ln>
            <a:noFill/>
          </a:ln>
          <a:solidFill>
            <a:srgbClr val="6A2569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58420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defRPr sz="5000" b="1" i="0" u="none" strike="noStrike" cap="all" spc="-200" baseline="0">
          <a:ln>
            <a:noFill/>
          </a:ln>
          <a:solidFill>
            <a:srgbClr val="6A2569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58420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defRPr sz="5000" b="1" i="0" u="none" strike="noStrike" cap="all" spc="-200" baseline="0">
          <a:ln>
            <a:noFill/>
          </a:ln>
          <a:solidFill>
            <a:srgbClr val="6A2569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58420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defRPr sz="5000" b="1" i="0" u="none" strike="noStrike" cap="all" spc="-200" baseline="0">
          <a:ln>
            <a:noFill/>
          </a:ln>
          <a:solidFill>
            <a:srgbClr val="6A2569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58420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defRPr sz="5000" b="1" i="0" u="none" strike="noStrike" cap="all" spc="-200" baseline="0">
          <a:ln>
            <a:noFill/>
          </a:ln>
          <a:solidFill>
            <a:srgbClr val="6A2569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58420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defRPr sz="5000" b="1" i="0" u="none" strike="noStrike" cap="all" spc="-200" baseline="0">
          <a:ln>
            <a:noFill/>
          </a:ln>
          <a:solidFill>
            <a:srgbClr val="6A2569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58420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defRPr sz="5000" b="1" i="0" u="none" strike="noStrike" cap="all" spc="-200" baseline="0">
          <a:ln>
            <a:noFill/>
          </a:ln>
          <a:solidFill>
            <a:srgbClr val="6A2569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58420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defRPr sz="5000" b="1" i="0" u="none" strike="noStrike" cap="all" spc="-200" baseline="0">
          <a:ln>
            <a:noFill/>
          </a:ln>
          <a:solidFill>
            <a:srgbClr val="6A2569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58420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defRPr sz="5000" b="1" i="0" u="none" strike="noStrike" cap="all" spc="-200" baseline="0">
          <a:ln>
            <a:noFill/>
          </a:ln>
          <a:solidFill>
            <a:srgbClr val="6A2569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584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584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610870" marR="0" indent="-610870" algn="l" defTabSz="584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199515" marR="0" indent="-882015" algn="l" defTabSz="584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769110" marR="0" indent="-1134110" algn="l" defTabSz="584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086610" marR="0" indent="-1134110" algn="l" defTabSz="584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404110" marR="0" indent="-1134110" algn="l" defTabSz="584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2721610" marR="0" indent="-1134110" algn="l" defTabSz="584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039110" marR="0" indent="-1134110" algn="l" defTabSz="5842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团队协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cap="none"/>
              <a:t>Class</a:t>
            </a:r>
            <a:br>
              <a:rPr lang="en-US" cap="none"/>
            </a:br>
            <a:endParaRPr lang="en-US" cap="none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cap="none">
                <a:solidFill>
                  <a:srgbClr val="6A2569"/>
                </a:solidFill>
                <a:uFillTx/>
              </a:rPr>
              <a:t>Class</a:t>
            </a:r>
            <a:r>
              <a:rPr lang="zh-CN" altLang="en-US" cap="none">
                <a:solidFill>
                  <a:srgbClr val="6A2569"/>
                </a:solidFill>
                <a:uFillTx/>
              </a:rPr>
              <a:t>的继承</a:t>
            </a:r>
            <a:endParaRPr lang="zh-CN" altLang="en-US" cap="none">
              <a:solidFill>
                <a:srgbClr val="6A2569"/>
              </a:solidFill>
              <a:uFillTx/>
            </a:endParaRPr>
          </a:p>
        </p:txBody>
      </p:sp>
      <p:sp>
        <p:nvSpPr>
          <p:cNvPr id="118" name="正文"/>
          <p:cNvSpPr txBox="1"/>
          <p:nvPr>
            <p:ph type="body" idx="1"/>
          </p:nvPr>
        </p:nvSpPr>
        <p:spPr>
          <a:xfrm>
            <a:off x="987425" y="1960245"/>
            <a:ext cx="22388830" cy="11059160"/>
          </a:xfrm>
          <a:prstGeom prst="rect">
            <a:avLst/>
          </a:prstGeom>
        </p:spPr>
        <p:txBody>
          <a:bodyPr/>
          <a:lstStyle/>
          <a:p>
            <a:r>
              <a:rPr lang="en-US" altLang="zh-CN" sz="4800">
                <a:ea typeface="SimSun" charset="0"/>
              </a:rPr>
              <a:t>class Apple extends Fruit {</a:t>
            </a:r>
            <a:endParaRPr lang="en-US" altLang="zh-CN" sz="4800">
              <a:ea typeface="SimSun" charset="0"/>
            </a:endParaRPr>
          </a:p>
          <a:p>
            <a:r>
              <a:rPr lang="en-US" altLang="zh-CN" sz="4800">
                <a:ea typeface="SimSun" charset="0"/>
              </a:rPr>
              <a:t>  constructor(name, color, shape) {</a:t>
            </a:r>
            <a:endParaRPr lang="en-US" altLang="zh-CN" sz="4800">
              <a:ea typeface="SimSun" charset="0"/>
            </a:endParaRPr>
          </a:p>
          <a:p>
            <a:r>
              <a:rPr lang="en-US" altLang="zh-CN" sz="4800">
                <a:ea typeface="SimSun" charset="0"/>
              </a:rPr>
              <a:t>    </a:t>
            </a:r>
            <a:r>
              <a:rPr lang="en-US" altLang="zh-CN" sz="4800">
                <a:solidFill>
                  <a:schemeClr val="accent1">
                    <a:lumMod val="60000"/>
                    <a:lumOff val="40000"/>
                  </a:schemeClr>
                </a:solidFill>
                <a:ea typeface="SimSun" charset="0"/>
              </a:rPr>
              <a:t>super</a:t>
            </a:r>
            <a:r>
              <a:rPr lang="en-US" altLang="zh-CN" sz="4800">
                <a:ea typeface="SimSun" charset="0"/>
              </a:rPr>
              <a:t>(name, color);</a:t>
            </a:r>
            <a:endParaRPr lang="en-US" altLang="zh-CN" sz="4800">
              <a:ea typeface="SimSun" charset="0"/>
            </a:endParaRPr>
          </a:p>
          <a:p>
            <a:r>
              <a:rPr lang="en-US" altLang="zh-CN" sz="4800">
                <a:ea typeface="SimSun" charset="0"/>
              </a:rPr>
              <a:t>    this.shape = shape;</a:t>
            </a:r>
            <a:endParaRPr lang="en-US" altLang="zh-CN" sz="4800">
              <a:ea typeface="SimSun" charset="0"/>
            </a:endParaRPr>
          </a:p>
          <a:p>
            <a:r>
              <a:rPr lang="en-US" altLang="zh-CN" sz="4800">
                <a:ea typeface="SimSun" charset="0"/>
              </a:rPr>
              <a:t>  }</a:t>
            </a:r>
            <a:endParaRPr lang="en-US" altLang="zh-CN" sz="4800">
              <a:ea typeface="SimSun" charset="0"/>
            </a:endParaRPr>
          </a:p>
          <a:p>
            <a:endParaRPr lang="en-US" altLang="zh-CN" sz="4800">
              <a:ea typeface="SimSun" charset="0"/>
            </a:endParaRPr>
          </a:p>
          <a:p>
            <a:r>
              <a:rPr lang="en-US" altLang="zh-CN" sz="4800">
                <a:ea typeface="SimSun" charset="0"/>
              </a:rPr>
              <a:t>  toString() {</a:t>
            </a:r>
            <a:endParaRPr lang="en-US" altLang="zh-CN" sz="4800">
              <a:ea typeface="SimSun" charset="0"/>
            </a:endParaRPr>
          </a:p>
          <a:p>
            <a:r>
              <a:rPr lang="en-US" altLang="zh-CN" sz="4800">
                <a:ea typeface="SimSun" charset="0"/>
              </a:rPr>
              <a:t>    return this.shape + ' ' + super.toString();</a:t>
            </a:r>
            <a:endParaRPr lang="en-US" altLang="zh-CN" sz="4800">
              <a:ea typeface="SimSun" charset="0"/>
            </a:endParaRPr>
          </a:p>
          <a:p>
            <a:r>
              <a:rPr lang="en-US" altLang="zh-CN" sz="4800">
                <a:ea typeface="SimSun" charset="0"/>
              </a:rPr>
              <a:t>  }</a:t>
            </a:r>
            <a:endParaRPr lang="en-US" altLang="zh-CN" sz="4800">
              <a:ea typeface="SimSun" charset="0"/>
            </a:endParaRPr>
          </a:p>
          <a:p>
            <a:r>
              <a:rPr lang="en-US" altLang="zh-CN" sz="4800">
                <a:ea typeface="SimSun" charset="0"/>
              </a:rPr>
              <a:t>}</a:t>
            </a:r>
            <a:endParaRPr lang="en-US" altLang="zh-CN" sz="4800">
              <a:ea typeface="SimSun" charset="0"/>
            </a:endParaRPr>
          </a:p>
          <a:p>
            <a:endParaRPr lang="en-US" altLang="zh-CN" sz="4800">
              <a:ea typeface="SimSun" charset="0"/>
            </a:endParaRPr>
          </a:p>
          <a:p>
            <a:r>
              <a:rPr lang="en-US" altLang="zh-CN" sz="4800">
                <a:ea typeface="SimSun" charset="0"/>
              </a:rPr>
              <a:t>const apple = new Apple('apple','red','circle')</a:t>
            </a:r>
            <a:endParaRPr lang="en-US" altLang="zh-CN" sz="4800">
              <a:ea typeface="SimSun" charset="0"/>
            </a:endParaRP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23120932" y="13019484"/>
            <a:ext cx="254460" cy="358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cap="none">
                <a:solidFill>
                  <a:srgbClr val="6A2569"/>
                </a:solidFill>
                <a:uFillTx/>
              </a:rPr>
              <a:t>类的 prototype 属性和__proto__属性</a:t>
            </a:r>
            <a:endParaRPr lang="zh-CN" altLang="en-US" cap="none">
              <a:solidFill>
                <a:srgbClr val="6A2569"/>
              </a:solidFill>
              <a:uFillTx/>
            </a:endParaRPr>
          </a:p>
        </p:txBody>
      </p:sp>
      <p:sp>
        <p:nvSpPr>
          <p:cNvPr id="118" name="正文"/>
          <p:cNvSpPr txBox="1"/>
          <p:nvPr>
            <p:ph type="body" idx="1"/>
          </p:nvPr>
        </p:nvSpPr>
        <p:spPr>
          <a:xfrm>
            <a:off x="320675" y="1715135"/>
            <a:ext cx="23743285" cy="10769600"/>
          </a:xfrm>
          <a:prstGeom prst="rect">
            <a:avLst/>
          </a:prstGeom>
        </p:spPr>
        <p:txBody>
          <a:bodyPr/>
          <a:lstStyle/>
          <a:p>
            <a:endParaRPr lang="en-US" altLang="zh-CN" sz="4800">
              <a:ea typeface="SimSun" charset="0"/>
            </a:endParaRPr>
          </a:p>
          <a:p>
            <a:endParaRPr lang="en-US" altLang="zh-CN" sz="4800">
              <a:ea typeface="SimSun" charset="0"/>
            </a:endParaRPr>
          </a:p>
          <a:p>
            <a:r>
              <a:rPr lang="en-US" altLang="zh-CN" sz="4800">
                <a:ea typeface="SimSun" charset="0"/>
              </a:rPr>
              <a:t>Class 作为构造函数的语法糖，同时有prototype属性和__proto__属性，因此同时存在两条继承链。</a:t>
            </a:r>
            <a:endParaRPr lang="en-US" altLang="zh-CN" sz="4800">
              <a:ea typeface="SimSun" charset="0"/>
            </a:endParaRPr>
          </a:p>
          <a:p>
            <a:endParaRPr lang="en-US" altLang="zh-CN" sz="4800">
              <a:ea typeface="SimSun" charset="0"/>
            </a:endParaRPr>
          </a:p>
          <a:p>
            <a:r>
              <a:rPr lang="en-US" altLang="zh-CN" sz="4800">
                <a:ea typeface="SimSun" charset="0"/>
              </a:rPr>
              <a:t>（1）子类的__proto__属性，表示构造函数的继承，总是指向父类。</a:t>
            </a:r>
            <a:endParaRPr lang="en-US" altLang="zh-CN" sz="4800">
              <a:ea typeface="SimSun" charset="0"/>
            </a:endParaRPr>
          </a:p>
          <a:p>
            <a:r>
              <a:rPr lang="en-US" altLang="zh-CN" sz="4800">
                <a:ea typeface="SimSun" charset="0"/>
              </a:rPr>
              <a:t>         Apple.__proto__ === Fruit</a:t>
            </a:r>
            <a:endParaRPr lang="en-US" altLang="zh-CN" sz="4800">
              <a:ea typeface="SimSun" charset="0"/>
            </a:endParaRPr>
          </a:p>
          <a:p>
            <a:endParaRPr lang="en-US" altLang="zh-CN" sz="4800">
              <a:ea typeface="SimSun" charset="0"/>
            </a:endParaRPr>
          </a:p>
          <a:p>
            <a:r>
              <a:rPr lang="en-US" altLang="zh-CN" sz="4800">
                <a:ea typeface="SimSun" charset="0"/>
              </a:rPr>
              <a:t>（2）子类prototype属性的__proto__属性，表示方法的继承，总是指向父类的prototype属性。</a:t>
            </a:r>
            <a:endParaRPr lang="en-US" altLang="zh-CN" sz="4800">
              <a:ea typeface="SimSun" charset="0"/>
            </a:endParaRPr>
          </a:p>
          <a:p>
            <a:r>
              <a:rPr lang="en-US" altLang="zh-CN" sz="4800">
                <a:ea typeface="SimSun" charset="0"/>
              </a:rPr>
              <a:t>        Apple.prototype.__proto__ === Fruit.prototype</a:t>
            </a:r>
            <a:endParaRPr lang="en-US" altLang="zh-CN" sz="4800">
              <a:ea typeface="SimSun" charset="0"/>
            </a:endParaRPr>
          </a:p>
          <a:p>
            <a:endParaRPr lang="en-US" altLang="zh-CN" sz="4800">
              <a:ea typeface="SimSun" charset="0"/>
            </a:endParaRP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23120932" y="13019484"/>
            <a:ext cx="254460" cy="358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cap="none">
                <a:solidFill>
                  <a:srgbClr val="6A2569"/>
                </a:solidFill>
                <a:uFillTx/>
              </a:rPr>
              <a:t>Q &amp; A</a:t>
            </a:r>
            <a:endParaRPr lang="en-US" altLang="zh-CN" cap="none">
              <a:solidFill>
                <a:srgbClr val="6A2569"/>
              </a:solidFill>
              <a:uFillTx/>
            </a:endParaRPr>
          </a:p>
        </p:txBody>
      </p:sp>
      <p:sp>
        <p:nvSpPr>
          <p:cNvPr id="118" name="正文"/>
          <p:cNvSpPr txBox="1"/>
          <p:nvPr>
            <p:ph type="body" idx="1"/>
          </p:nvPr>
        </p:nvSpPr>
        <p:spPr>
          <a:xfrm>
            <a:off x="986790" y="1885950"/>
            <a:ext cx="22133560" cy="1064641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8800">
                <a:ea typeface="SimSun" charset="0"/>
              </a:rPr>
              <a:t>  </a:t>
            </a:r>
            <a:endParaRPr lang="en-US" altLang="zh-CN" sz="8800">
              <a:ea typeface="SimSun" charset="0"/>
            </a:endParaRPr>
          </a:p>
          <a:p>
            <a:pPr algn="ctr"/>
            <a:r>
              <a:rPr lang="en-US" altLang="zh-CN" sz="8800">
                <a:ea typeface="SimSun" charset="0"/>
              </a:rPr>
              <a:t>THANK   YOU  !    </a:t>
            </a:r>
            <a:endParaRPr lang="en-US" altLang="zh-CN" sz="8800">
              <a:ea typeface="SimSun" charset="0"/>
            </a:endParaRPr>
          </a:p>
          <a:p>
            <a:pPr algn="ctr"/>
            <a:r>
              <a:rPr lang="en-US" altLang="zh-CN" sz="8800">
                <a:ea typeface="SimSun" charset="0"/>
              </a:rPr>
              <a:t>    </a:t>
            </a:r>
            <a:endParaRPr lang="en-US" altLang="zh-CN" sz="8800">
              <a:ea typeface="SimSun" charset="0"/>
            </a:endParaRPr>
          </a:p>
          <a:p>
            <a:pPr algn="ctr"/>
            <a:r>
              <a:rPr lang="en-US" altLang="zh-CN" sz="8800">
                <a:ea typeface="SimSun" charset="0"/>
              </a:rPr>
              <a:t> Q &amp; A</a:t>
            </a:r>
            <a:endParaRPr lang="en-US" altLang="zh-CN" sz="8800">
              <a:ea typeface="SimSun" charset="0"/>
            </a:endParaRP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23120932" y="13019484"/>
            <a:ext cx="254460" cy="358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cap="none">
                <a:solidFill>
                  <a:srgbClr val="6A2569"/>
                </a:solidFill>
                <a:uFillTx/>
              </a:rPr>
              <a:t>Class</a:t>
            </a:r>
            <a:endParaRPr lang="en-US" cap="none">
              <a:solidFill>
                <a:srgbClr val="6A2569"/>
              </a:solidFill>
              <a:uFillTx/>
            </a:endParaRPr>
          </a:p>
        </p:txBody>
      </p:sp>
      <p:sp>
        <p:nvSpPr>
          <p:cNvPr id="118" name="正文"/>
          <p:cNvSpPr txBox="1"/>
          <p:nvPr>
            <p:ph type="body" idx="1"/>
          </p:nvPr>
        </p:nvSpPr>
        <p:spPr>
          <a:xfrm>
            <a:off x="7101840" y="3015615"/>
            <a:ext cx="10179685" cy="7136130"/>
          </a:xfrm>
          <a:prstGeom prst="rect">
            <a:avLst/>
          </a:prstGeom>
        </p:spPr>
        <p:txBody>
          <a:bodyPr/>
          <a:lstStyle/>
          <a:p/>
          <a:p/>
          <a:p>
            <a:r>
              <a:rPr lang="zh-CN" sz="6000"/>
              <a:t>什么是对象</a:t>
            </a:r>
            <a:r>
              <a:rPr lang="zh-CN"/>
              <a:t>？</a:t>
            </a:r>
            <a:endParaRPr lang="zh-CN"/>
          </a:p>
          <a:p>
            <a:pPr algn="l"/>
            <a:r>
              <a:rPr lang="zh-CN" altLang="en-US" sz="6000">
                <a:ea typeface="SimSun" charset="0"/>
              </a:rPr>
              <a:t>什么是类？</a:t>
            </a:r>
            <a:endParaRPr lang="zh-CN" altLang="en-US" sz="6000">
              <a:ea typeface="SimSun" charset="0"/>
            </a:endParaRPr>
          </a:p>
          <a:p>
            <a:pPr algn="l"/>
            <a:r>
              <a:rPr lang="zh-CN" altLang="en-US" sz="6000">
                <a:ea typeface="SimSun" charset="0"/>
              </a:rPr>
              <a:t>类和对象之间的关系是什么？</a:t>
            </a:r>
            <a:endParaRPr lang="zh-CN" altLang="en-US" sz="6000">
              <a:ea typeface="SimSun" charset="0"/>
            </a:endParaRP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23120932" y="13019484"/>
            <a:ext cx="254460" cy="358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cap="none">
                <a:solidFill>
                  <a:srgbClr val="6A2569"/>
                </a:solidFill>
                <a:uFillTx/>
              </a:rPr>
              <a:t>对象</a:t>
            </a:r>
            <a:endParaRPr lang="zh-CN" altLang="en-US" cap="none">
              <a:solidFill>
                <a:srgbClr val="6A2569"/>
              </a:solidFill>
              <a:uFillTx/>
            </a:endParaRPr>
          </a:p>
        </p:txBody>
      </p:sp>
      <p:sp>
        <p:nvSpPr>
          <p:cNvPr id="118" name="正文"/>
          <p:cNvSpPr txBox="1"/>
          <p:nvPr>
            <p:ph type="body" idx="1"/>
          </p:nvPr>
        </p:nvSpPr>
        <p:spPr>
          <a:xfrm>
            <a:off x="986790" y="1868805"/>
            <a:ext cx="23084790" cy="11510010"/>
          </a:xfrm>
          <a:prstGeom prst="rect">
            <a:avLst/>
          </a:prstGeom>
        </p:spPr>
        <p:txBody>
          <a:bodyPr/>
          <a:lstStyle/>
          <a:p/>
          <a:p/>
          <a:p/>
          <a:p>
            <a:r>
              <a:rPr lang="zh-CN" altLang="en-US" sz="6000">
                <a:ea typeface="SimSun" charset="0"/>
              </a:rPr>
              <a:t>    对具象的抽象：</a:t>
            </a:r>
            <a:endParaRPr lang="zh-CN" altLang="en-US" sz="6000">
              <a:ea typeface="SimSun" charset="0"/>
            </a:endParaRPr>
          </a:p>
          <a:p>
            <a:endParaRPr lang="zh-CN" altLang="en-US" sz="6000">
              <a:ea typeface="SimSun" charset="0"/>
            </a:endParaRPr>
          </a:p>
          <a:p>
            <a:r>
              <a:rPr lang="zh-CN" altLang="en-US" sz="6000">
                <a:ea typeface="SimSun" charset="0"/>
              </a:rPr>
              <a:t>       </a:t>
            </a:r>
            <a:r>
              <a:rPr lang="zh-CN" altLang="en-US" sz="4800">
                <a:ea typeface="SimSun" charset="0"/>
              </a:rPr>
              <a:t>状态  </a:t>
            </a:r>
            <a:r>
              <a:rPr lang="en-US" altLang="zh-CN" sz="4800">
                <a:ea typeface="SimSun" charset="0"/>
              </a:rPr>
              <a:t>state</a:t>
            </a:r>
            <a:endParaRPr lang="en-US" altLang="zh-CN" sz="4800">
              <a:ea typeface="SimSun" charset="0"/>
            </a:endParaRPr>
          </a:p>
          <a:p>
            <a:r>
              <a:rPr lang="zh-CN" altLang="en-US" sz="4800">
                <a:ea typeface="SimSun" charset="0"/>
              </a:rPr>
              <a:t>       行为 </a:t>
            </a:r>
            <a:r>
              <a:rPr lang="en-US" altLang="zh-CN" sz="4800">
                <a:ea typeface="SimSun" charset="0"/>
              </a:rPr>
              <a:t>behavior</a:t>
            </a:r>
            <a:endParaRPr lang="en-US" altLang="zh-CN" sz="4800">
              <a:ea typeface="SimSun" charset="0"/>
            </a:endParaRP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23120932" y="13019484"/>
            <a:ext cx="254460" cy="358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635" y="4843145"/>
            <a:ext cx="14652625" cy="55606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cap="none">
                <a:solidFill>
                  <a:srgbClr val="6A2569"/>
                </a:solidFill>
                <a:uFillTx/>
              </a:rPr>
              <a:t>类</a:t>
            </a:r>
            <a:endParaRPr lang="zh-CN" altLang="en-US" cap="none">
              <a:solidFill>
                <a:srgbClr val="6A2569"/>
              </a:solidFill>
              <a:uFillTx/>
            </a:endParaRPr>
          </a:p>
        </p:txBody>
      </p:sp>
      <p:sp>
        <p:nvSpPr>
          <p:cNvPr id="118" name="正文"/>
          <p:cNvSpPr txBox="1"/>
          <p:nvPr>
            <p:ph type="body" idx="1"/>
          </p:nvPr>
        </p:nvSpPr>
        <p:spPr>
          <a:xfrm>
            <a:off x="986790" y="1929130"/>
            <a:ext cx="22388830" cy="10907395"/>
          </a:xfrm>
          <a:prstGeom prst="rect">
            <a:avLst/>
          </a:prstGeom>
        </p:spPr>
        <p:txBody>
          <a:bodyPr/>
          <a:lstStyle/>
          <a:p/>
          <a:p>
            <a:endParaRPr lang="zh-CN" altLang="en-US" sz="6000">
              <a:ea typeface="SimSun" charset="0"/>
            </a:endParaRPr>
          </a:p>
          <a:p>
            <a:endParaRPr lang="zh-CN" altLang="en-US" sz="6000">
              <a:ea typeface="SimSun" charset="0"/>
            </a:endParaRPr>
          </a:p>
          <a:p>
            <a:r>
              <a:rPr lang="zh-CN" altLang="en-US" sz="6000">
                <a:ea typeface="SimSun" charset="0"/>
              </a:rPr>
              <a:t>    抽象的抽象：</a:t>
            </a:r>
            <a:endParaRPr lang="zh-CN" altLang="en-US" sz="6000">
              <a:ea typeface="SimSun" charset="0"/>
            </a:endParaRPr>
          </a:p>
          <a:p>
            <a:endParaRPr lang="zh-CN" altLang="en-US" sz="6000">
              <a:ea typeface="SimSun" charset="0"/>
            </a:endParaRPr>
          </a:p>
          <a:p>
            <a:r>
              <a:rPr lang="zh-CN" altLang="en-US" sz="6000">
                <a:ea typeface="SimSun" charset="0"/>
              </a:rPr>
              <a:t>    </a:t>
            </a:r>
            <a:r>
              <a:rPr lang="zh-CN" altLang="en-US" sz="4800">
                <a:ea typeface="SimSun" charset="0"/>
              </a:rPr>
              <a:t>属性 </a:t>
            </a:r>
            <a:r>
              <a:rPr lang="en-US" altLang="zh-CN" sz="4800">
                <a:ea typeface="SimSun" charset="0"/>
              </a:rPr>
              <a:t>property</a:t>
            </a:r>
            <a:endParaRPr lang="zh-CN" altLang="en-US" sz="4800">
              <a:ea typeface="SimSun" charset="0"/>
            </a:endParaRPr>
          </a:p>
          <a:p>
            <a:r>
              <a:rPr lang="zh-CN" altLang="en-US" sz="4800">
                <a:ea typeface="SimSun" charset="0"/>
              </a:rPr>
              <a:t>     方法 </a:t>
            </a:r>
            <a:r>
              <a:rPr lang="en-US" altLang="zh-CN" sz="4800">
                <a:ea typeface="SimSun" charset="0"/>
              </a:rPr>
              <a:t>method</a:t>
            </a:r>
            <a:endParaRPr lang="en-US" altLang="zh-CN" sz="4800">
              <a:ea typeface="SimSun" charset="0"/>
            </a:endParaRP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23120932" y="13019484"/>
            <a:ext cx="254460" cy="358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8520" y="2778760"/>
            <a:ext cx="11772265" cy="81584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cap="none">
                <a:solidFill>
                  <a:srgbClr val="6A2569"/>
                </a:solidFill>
                <a:uFillTx/>
              </a:rPr>
              <a:t>通过构造函数生成实例对象</a:t>
            </a:r>
            <a:endParaRPr lang="zh-CN" altLang="en-US" cap="none">
              <a:solidFill>
                <a:srgbClr val="6A2569"/>
              </a:solidFill>
              <a:uFillTx/>
            </a:endParaRPr>
          </a:p>
        </p:txBody>
      </p:sp>
      <p:sp>
        <p:nvSpPr>
          <p:cNvPr id="118" name="正文"/>
          <p:cNvSpPr txBox="1"/>
          <p:nvPr>
            <p:ph type="body" idx="1"/>
          </p:nvPr>
        </p:nvSpPr>
        <p:spPr>
          <a:xfrm>
            <a:off x="5587365" y="1868805"/>
            <a:ext cx="12087225" cy="11150600"/>
          </a:xfrm>
          <a:prstGeom prst="rect">
            <a:avLst/>
          </a:prstGeom>
        </p:spPr>
        <p:txBody>
          <a:bodyPr/>
          <a:lstStyle/>
          <a:p/>
          <a:p>
            <a:r>
              <a:t>function </a:t>
            </a:r>
            <a:r>
              <a:rPr lang="en-US"/>
              <a:t>Fruit</a:t>
            </a:r>
            <a:r>
              <a:t>(</a:t>
            </a:r>
            <a:r>
              <a:rPr lang="en-US"/>
              <a:t>name,color</a:t>
            </a:r>
            <a:r>
              <a:t>) {</a:t>
            </a:r>
          </a:p>
          <a:p>
            <a:r>
              <a:t>  this.</a:t>
            </a:r>
            <a:r>
              <a:rPr lang="en-US"/>
              <a:t>name</a:t>
            </a:r>
            <a:r>
              <a:t>= </a:t>
            </a:r>
            <a:r>
              <a:rPr lang="en-US"/>
              <a:t>name</a:t>
            </a:r>
            <a:endParaRPr lang="en-US"/>
          </a:p>
          <a:p>
            <a:r>
              <a:t>  this.</a:t>
            </a:r>
            <a:r>
              <a:rPr lang="en-US"/>
              <a:t>color</a:t>
            </a:r>
            <a:r>
              <a:t> = </a:t>
            </a:r>
            <a:r>
              <a:rPr lang="en-US"/>
              <a:t>color</a:t>
            </a:r>
            <a:endParaRPr lang="en-US"/>
          </a:p>
          <a:p>
            <a:r>
              <a:t>}</a:t>
            </a:r>
          </a:p>
          <a:p/>
          <a:p>
            <a:r>
              <a:rPr lang="en-US">
                <a:sym typeface="+mn-ea"/>
              </a:rPr>
              <a:t>Fruit</a:t>
            </a:r>
            <a:r>
              <a:t>.prototype.toString = function () {</a:t>
            </a:r>
          </a:p>
          <a:p>
            <a:r>
              <a:t>  return '(' + this.</a:t>
            </a:r>
            <a:r>
              <a:rPr lang="en-US"/>
              <a:t>name</a:t>
            </a:r>
            <a:r>
              <a:t> + ', ' + this.</a:t>
            </a:r>
            <a:r>
              <a:rPr lang="en-US"/>
              <a:t>color</a:t>
            </a:r>
            <a:r>
              <a:t> + ')'</a:t>
            </a:r>
          </a:p>
          <a:p>
            <a:r>
              <a:t>}</a:t>
            </a:r>
          </a:p>
          <a:p/>
          <a:p>
            <a:r>
              <a:t>var </a:t>
            </a:r>
            <a:r>
              <a:rPr lang="en-US"/>
              <a:t>fruit</a:t>
            </a:r>
            <a:r>
              <a:t> = new </a:t>
            </a:r>
            <a:r>
              <a:rPr lang="en-US">
                <a:sym typeface="+mn-ea"/>
              </a:rPr>
              <a:t>Fruit</a:t>
            </a:r>
            <a:r>
              <a:t>(</a:t>
            </a:r>
            <a:r>
              <a:rPr lang="en-US"/>
              <a:t>'apple'</a:t>
            </a:r>
            <a:r>
              <a:t>, </a:t>
            </a:r>
            <a:r>
              <a:rPr lang="en-US"/>
              <a:t>'red'</a:t>
            </a:r>
            <a:r>
              <a:t>)</a:t>
            </a:r>
          </a:p>
          <a:p/>
          <a:p>
            <a:r>
              <a:rPr lang="zh-CN" altLang="en-US" sz="6000">
                <a:ea typeface="SimSun" charset="0"/>
              </a:rPr>
              <a:t>    </a:t>
            </a:r>
            <a:endParaRPr lang="en-US" altLang="zh-CN" sz="4800">
              <a:ea typeface="SimSun" charset="0"/>
            </a:endParaRP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23120932" y="13019484"/>
            <a:ext cx="254460" cy="358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cap="none">
                <a:solidFill>
                  <a:srgbClr val="6A2569"/>
                </a:solidFill>
                <a:uFillTx/>
              </a:rPr>
              <a:t>ES6 Class</a:t>
            </a:r>
            <a:endParaRPr lang="en-US" altLang="zh-CN" cap="none">
              <a:solidFill>
                <a:srgbClr val="6A2569"/>
              </a:solidFill>
              <a:uFillTx/>
            </a:endParaRPr>
          </a:p>
        </p:txBody>
      </p:sp>
      <p:sp>
        <p:nvSpPr>
          <p:cNvPr id="118" name="正文"/>
          <p:cNvSpPr txBox="1"/>
          <p:nvPr>
            <p:ph type="body" idx="1"/>
          </p:nvPr>
        </p:nvSpPr>
        <p:spPr>
          <a:xfrm>
            <a:off x="7245985" y="1899285"/>
            <a:ext cx="10727055" cy="11120120"/>
          </a:xfrm>
          <a:prstGeom prst="rect">
            <a:avLst/>
          </a:prstGeom>
        </p:spPr>
        <p:txBody>
          <a:bodyPr/>
          <a:lstStyle/>
          <a:p/>
          <a:p>
            <a:r>
              <a:t>class </a:t>
            </a:r>
            <a:r>
              <a:rPr lang="en-US"/>
              <a:t>Fruit</a:t>
            </a:r>
            <a:r>
              <a:t>{</a:t>
            </a:r>
          </a:p>
          <a:p>
            <a:r>
              <a:t>  constructor(</a:t>
            </a:r>
            <a:r>
              <a:rPr lang="en-US"/>
              <a:t>name</a:t>
            </a:r>
            <a:r>
              <a:t>, </a:t>
            </a:r>
            <a:r>
              <a:rPr lang="en-US"/>
              <a:t>color</a:t>
            </a:r>
            <a:r>
              <a:t>) {  </a:t>
            </a:r>
          </a:p>
          <a:p>
            <a:r>
              <a:t>    this.</a:t>
            </a:r>
            <a:r>
              <a:rPr lang="en-US"/>
              <a:t>name</a:t>
            </a:r>
            <a:r>
              <a:t> = </a:t>
            </a:r>
            <a:r>
              <a:rPr lang="en-US"/>
              <a:t>name</a:t>
            </a:r>
            <a:r>
              <a:t>;        </a:t>
            </a:r>
          </a:p>
          <a:p>
            <a:r>
              <a:t>    this.</a:t>
            </a:r>
            <a:r>
              <a:rPr lang="en-US"/>
              <a:t>color</a:t>
            </a:r>
            <a:r>
              <a:t> = </a:t>
            </a:r>
            <a:r>
              <a:rPr lang="en-US"/>
              <a:t>color</a:t>
            </a:r>
            <a:r>
              <a:t>;</a:t>
            </a:r>
          </a:p>
          <a:p>
            <a:r>
              <a:t>  }</a:t>
            </a:r>
          </a:p>
          <a:p>
            <a:r>
              <a:t>  toString() {</a:t>
            </a:r>
          </a:p>
          <a:p>
            <a:r>
              <a:t>    return `(${this.</a:t>
            </a:r>
            <a:r>
              <a:rPr lang="en-US"/>
              <a:t>name</a:t>
            </a:r>
            <a:r>
              <a:t>},${this.</a:t>
            </a:r>
            <a:r>
              <a:rPr lang="en-US"/>
              <a:t>color</a:t>
            </a:r>
            <a:r>
              <a:t>})`</a:t>
            </a:r>
          </a:p>
          <a:p>
            <a:r>
              <a:t>  }</a:t>
            </a:r>
          </a:p>
          <a:p>
            <a:r>
              <a:t>}</a:t>
            </a:r>
          </a:p>
          <a:p/>
          <a:p>
            <a:r>
              <a:rPr lang="en-US">
                <a:sym typeface="+mn-ea"/>
              </a:rPr>
              <a:t>const fruit</a:t>
            </a:r>
            <a:r>
              <a:rPr>
                <a:sym typeface="+mn-ea"/>
              </a:rPr>
              <a:t> = new </a:t>
            </a:r>
            <a:r>
              <a:rPr lang="en-US">
                <a:sym typeface="+mn-ea"/>
              </a:rPr>
              <a:t>Fruit</a:t>
            </a:r>
            <a:r>
              <a:rPr>
                <a:sym typeface="+mn-ea"/>
              </a:rPr>
              <a:t>(</a:t>
            </a:r>
            <a:r>
              <a:rPr lang="en-US">
                <a:sym typeface="+mn-ea"/>
              </a:rPr>
              <a:t>'apple'</a:t>
            </a:r>
            <a:r>
              <a:rPr>
                <a:sym typeface="+mn-ea"/>
              </a:rPr>
              <a:t>, </a:t>
            </a:r>
            <a:r>
              <a:rPr lang="en-US">
                <a:sym typeface="+mn-ea"/>
              </a:rPr>
              <a:t>'red'</a:t>
            </a:r>
            <a:r>
              <a:rPr>
                <a:sym typeface="+mn-ea"/>
              </a:rPr>
              <a:t>)</a:t>
            </a:r>
            <a:endParaRPr>
              <a:sym typeface="+mn-ea"/>
            </a:endParaRPr>
          </a:p>
          <a:p/>
          <a:p>
            <a:r>
              <a:rPr lang="zh-CN" altLang="en-US" sz="6000">
                <a:ea typeface="SimSun" charset="0"/>
              </a:rPr>
              <a:t>    </a:t>
            </a:r>
            <a:endParaRPr lang="en-US" altLang="zh-CN" sz="4800">
              <a:ea typeface="SimSun" charset="0"/>
            </a:endParaRP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23120932" y="13019484"/>
            <a:ext cx="254460" cy="358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cap="none">
                <a:solidFill>
                  <a:srgbClr val="6A2569"/>
                </a:solidFill>
                <a:uFillTx/>
              </a:rPr>
              <a:t>对比</a:t>
            </a:r>
            <a:endParaRPr lang="zh-CN" altLang="en-US" cap="none">
              <a:solidFill>
                <a:srgbClr val="6A2569"/>
              </a:solidFill>
              <a:uFillTx/>
            </a:endParaRPr>
          </a:p>
        </p:txBody>
      </p:sp>
      <p:sp>
        <p:nvSpPr>
          <p:cNvPr id="118" name="正文"/>
          <p:cNvSpPr txBox="1"/>
          <p:nvPr>
            <p:ph type="body" idx="1"/>
          </p:nvPr>
        </p:nvSpPr>
        <p:spPr>
          <a:xfrm>
            <a:off x="474345" y="1899920"/>
            <a:ext cx="11720830" cy="11119485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function </a:t>
            </a:r>
            <a:r>
              <a:rPr 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Fruit</a:t>
            </a:r>
            <a:r>
              <a:rPr sz="4800">
                <a:sym typeface="+mn-ea"/>
              </a:rPr>
              <a:t>(</a:t>
            </a:r>
            <a:r>
              <a:rPr lang="en-US" sz="4800">
                <a:sym typeface="+mn-ea"/>
              </a:rPr>
              <a:t>name,color</a:t>
            </a:r>
            <a:r>
              <a:rPr sz="4800">
                <a:sym typeface="+mn-ea"/>
              </a:rPr>
              <a:t>) {   </a:t>
            </a:r>
            <a:r>
              <a:rPr lang="zh-CN" sz="4800">
                <a:sym typeface="+mn-ea"/>
              </a:rPr>
              <a:t>构造函数</a:t>
            </a:r>
            <a:endParaRPr sz="4800">
              <a:sym typeface="+mn-ea"/>
            </a:endParaRPr>
          </a:p>
          <a:p>
            <a:r>
              <a:rPr sz="4800">
                <a:sym typeface="+mn-ea"/>
              </a:rPr>
              <a:t>  this.</a:t>
            </a:r>
            <a:r>
              <a:rPr lang="en-US" sz="4800">
                <a:sym typeface="+mn-ea"/>
              </a:rPr>
              <a:t>name</a:t>
            </a:r>
            <a:r>
              <a:rPr sz="4800">
                <a:sym typeface="+mn-ea"/>
              </a:rPr>
              <a:t>= </a:t>
            </a:r>
            <a:r>
              <a:rPr lang="en-US" sz="4800">
                <a:sym typeface="+mn-ea"/>
              </a:rPr>
              <a:t>name</a:t>
            </a:r>
            <a:endParaRPr lang="en-US" sz="4800">
              <a:sym typeface="+mn-ea"/>
            </a:endParaRPr>
          </a:p>
          <a:p>
            <a:r>
              <a:rPr sz="4800">
                <a:sym typeface="+mn-ea"/>
              </a:rPr>
              <a:t>  this.</a:t>
            </a:r>
            <a:r>
              <a:rPr lang="en-US" sz="4800">
                <a:sym typeface="+mn-ea"/>
              </a:rPr>
              <a:t>color</a:t>
            </a:r>
            <a:r>
              <a:rPr sz="4800">
                <a:sym typeface="+mn-ea"/>
              </a:rPr>
              <a:t> = </a:t>
            </a:r>
            <a:r>
              <a:rPr lang="en-US" sz="4800">
                <a:sym typeface="+mn-ea"/>
              </a:rPr>
              <a:t>color</a:t>
            </a:r>
            <a:endParaRPr lang="en-US" sz="4800">
              <a:sym typeface="+mn-ea"/>
            </a:endParaRPr>
          </a:p>
          <a:p>
            <a:r>
              <a:rPr sz="4800">
                <a:sym typeface="+mn-ea"/>
              </a:rPr>
              <a:t>}</a:t>
            </a:r>
            <a:endParaRPr sz="4800">
              <a:sym typeface="+mn-ea"/>
            </a:endParaRPr>
          </a:p>
          <a:p>
            <a:endParaRPr lang="en-US" altLang="zh-CN" sz="4800">
              <a:ea typeface="SimSun" charset="0"/>
            </a:endParaRPr>
          </a:p>
          <a:p>
            <a:r>
              <a:rPr 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Fruit</a:t>
            </a:r>
            <a:r>
              <a:rPr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.prototype.toString</a:t>
            </a:r>
            <a:r>
              <a:rPr sz="4800">
                <a:sym typeface="+mn-ea"/>
              </a:rPr>
              <a:t> = function () {</a:t>
            </a:r>
            <a:endParaRPr sz="4800">
              <a:sym typeface="+mn-ea"/>
            </a:endParaRPr>
          </a:p>
          <a:p>
            <a:r>
              <a:rPr sz="4800">
                <a:sym typeface="+mn-ea"/>
              </a:rPr>
              <a:t>  return '(' + this.</a:t>
            </a:r>
            <a:r>
              <a:rPr lang="en-US" sz="4800">
                <a:sym typeface="+mn-ea"/>
              </a:rPr>
              <a:t>name</a:t>
            </a:r>
            <a:r>
              <a:rPr sz="4800">
                <a:sym typeface="+mn-ea"/>
              </a:rPr>
              <a:t> + ', ' + this.</a:t>
            </a:r>
            <a:r>
              <a:rPr lang="en-US" sz="4800">
                <a:sym typeface="+mn-ea"/>
              </a:rPr>
              <a:t>color</a:t>
            </a:r>
            <a:r>
              <a:rPr sz="4800">
                <a:sym typeface="+mn-ea"/>
              </a:rPr>
              <a:t> + ')'</a:t>
            </a:r>
            <a:endParaRPr sz="4800">
              <a:sym typeface="+mn-ea"/>
            </a:endParaRPr>
          </a:p>
          <a:p>
            <a:r>
              <a:rPr sz="4800">
                <a:sym typeface="+mn-ea"/>
              </a:rPr>
              <a:t>}</a:t>
            </a:r>
            <a:endParaRPr sz="4800">
              <a:sym typeface="+mn-ea"/>
            </a:endParaRPr>
          </a:p>
          <a:p>
            <a:endParaRPr lang="en-US" altLang="zh-CN" sz="4800">
              <a:ea typeface="SimSun" charset="0"/>
            </a:endParaRPr>
          </a:p>
          <a:p>
            <a:r>
              <a:rPr sz="4800">
                <a:sym typeface="+mn-ea"/>
              </a:rPr>
              <a:t>var </a:t>
            </a:r>
            <a:r>
              <a:rPr lang="en-US" sz="4800">
                <a:sym typeface="+mn-ea"/>
              </a:rPr>
              <a:t>fruit</a:t>
            </a:r>
            <a:r>
              <a:rPr sz="4800">
                <a:sym typeface="+mn-ea"/>
              </a:rPr>
              <a:t> =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new </a:t>
            </a:r>
            <a:r>
              <a:rPr lang="en-US" sz="4800">
                <a:sym typeface="+mn-ea"/>
              </a:rPr>
              <a:t>Fruit</a:t>
            </a:r>
            <a:r>
              <a:rPr sz="4800">
                <a:sym typeface="+mn-ea"/>
              </a:rPr>
              <a:t>(</a:t>
            </a:r>
            <a:r>
              <a:rPr lang="en-US" sz="4800">
                <a:sym typeface="+mn-ea"/>
              </a:rPr>
              <a:t>'apple'</a:t>
            </a:r>
            <a:r>
              <a:rPr sz="4800">
                <a:sym typeface="+mn-ea"/>
              </a:rPr>
              <a:t>, </a:t>
            </a:r>
            <a:r>
              <a:rPr lang="en-US" sz="4800">
                <a:sym typeface="+mn-ea"/>
              </a:rPr>
              <a:t>'red'</a:t>
            </a:r>
            <a:r>
              <a:rPr sz="4800">
                <a:sym typeface="+mn-ea"/>
              </a:rPr>
              <a:t>)</a:t>
            </a:r>
            <a:endParaRPr lang="en-US" altLang="zh-CN" sz="4800">
              <a:ea typeface="SimSun" charset="0"/>
            </a:endParaRP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23120932" y="13019484"/>
            <a:ext cx="254460" cy="358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" name="正文"/>
          <p:cNvSpPr txBox="1"/>
          <p:nvPr/>
        </p:nvSpPr>
        <p:spPr>
          <a:xfrm>
            <a:off x="12619355" y="1899920"/>
            <a:ext cx="10756265" cy="11119485"/>
          </a:xfrm>
          <a:prstGeom prst="rect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miter lim="400000"/>
          </a:ln>
        </p:spPr>
        <p:txBody>
          <a:bodyPr lIns="0" tIns="0" rIns="0" bIns="0"/>
          <a:lstStyle>
            <a:lvl1pPr marL="0" marR="0" indent="0" algn="l" defTabSz="584200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584200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423545" marR="0" indent="-423545" algn="l" defTabSz="584200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A2569"/>
              </a:buClr>
              <a:buSzPct val="200000"/>
              <a:buFontTx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779145" marR="0" indent="-461645" algn="l" defTabSz="584200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A2569"/>
              </a:buClr>
              <a:buSzPct val="120000"/>
              <a:buFontTx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1096645" marR="0" indent="-461645" algn="l" defTabSz="584200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A2569"/>
              </a:buClr>
              <a:buSzPct val="120000"/>
              <a:buFontTx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2086610" marR="0" indent="-1134110" algn="l" defTabSz="584200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2404110" marR="0" indent="-1134110" algn="l" defTabSz="584200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2721610" marR="0" indent="-1134110" algn="l" defTabSz="584200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3039110" marR="0" indent="-1134110" algn="l" defTabSz="584200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class </a:t>
            </a:r>
            <a:r>
              <a:rPr 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Fruit</a:t>
            </a:r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{</a:t>
            </a:r>
            <a:endParaRPr sz="48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 </a:t>
            </a:r>
            <a:r>
              <a:rPr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constructor</a:t>
            </a:r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</a:t>
            </a:r>
            <a:r>
              <a:rPr lang="en-US"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name</a:t>
            </a:r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, </a:t>
            </a:r>
            <a:r>
              <a:rPr lang="en-US"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color</a:t>
            </a:r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) {  </a:t>
            </a:r>
            <a:r>
              <a:rPr lang="zh-CN"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构造方法</a:t>
            </a:r>
            <a:endParaRPr sz="48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   this.</a:t>
            </a:r>
            <a:r>
              <a:rPr lang="en-US"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name</a:t>
            </a:r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= </a:t>
            </a:r>
            <a:r>
              <a:rPr lang="en-US"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name</a:t>
            </a:r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;   </a:t>
            </a:r>
            <a:r>
              <a:rPr lang="zh-CN"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实例对象</a:t>
            </a:r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    </a:t>
            </a:r>
            <a:endParaRPr sz="48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   this.</a:t>
            </a:r>
            <a:r>
              <a:rPr lang="en-US"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color</a:t>
            </a:r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= </a:t>
            </a:r>
            <a:r>
              <a:rPr lang="en-US"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color</a:t>
            </a:r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;</a:t>
            </a:r>
            <a:endParaRPr sz="48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 }</a:t>
            </a:r>
            <a:endParaRPr sz="48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 </a:t>
            </a:r>
            <a:r>
              <a:rPr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toString</a:t>
            </a:r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() {</a:t>
            </a:r>
            <a:endParaRPr sz="48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   return `(${this.</a:t>
            </a:r>
            <a:r>
              <a:rPr lang="en-US"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name</a:t>
            </a:r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},${this.</a:t>
            </a:r>
            <a:r>
              <a:rPr lang="en-US"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color</a:t>
            </a:r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})`</a:t>
            </a:r>
            <a:endParaRPr sz="48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 }</a:t>
            </a:r>
            <a:endParaRPr sz="48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}</a:t>
            </a:r>
            <a:endParaRPr sz="48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endParaRPr lang="en-US" altLang="zh-CN" sz="4800">
              <a:solidFill>
                <a:schemeClr val="tx1">
                  <a:lumMod val="95000"/>
                  <a:lumOff val="5000"/>
                </a:schemeClr>
              </a:solidFill>
              <a:ea typeface="SimSun" charset="0"/>
            </a:endParaRPr>
          </a:p>
          <a:p>
            <a:r>
              <a:rPr lang="en-US"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const fruit</a:t>
            </a:r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=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new </a:t>
            </a:r>
            <a:r>
              <a:rPr lang="en-US"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Fruit</a:t>
            </a:r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</a:t>
            </a:r>
            <a:r>
              <a:rPr lang="en-US"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'apple'</a:t>
            </a:r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, </a:t>
            </a:r>
            <a:r>
              <a:rPr lang="en-US"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'red'</a:t>
            </a:r>
            <a:r>
              <a:rPr sz="48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)</a:t>
            </a:r>
            <a:endParaRPr lang="en-US" altLang="zh-CN" sz="4800">
              <a:solidFill>
                <a:schemeClr val="tx1">
                  <a:lumMod val="95000"/>
                  <a:lumOff val="5000"/>
                </a:schemeClr>
              </a:solidFill>
              <a:ea typeface="SimSun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cap="none">
                <a:solidFill>
                  <a:srgbClr val="6A2569"/>
                </a:solidFill>
                <a:uFillTx/>
              </a:rPr>
              <a:t>Class</a:t>
            </a:r>
            <a:endParaRPr lang="en-US" altLang="zh-CN" cap="none">
              <a:solidFill>
                <a:srgbClr val="6A2569"/>
              </a:solidFill>
              <a:uFillTx/>
            </a:endParaRPr>
          </a:p>
        </p:txBody>
      </p:sp>
      <p:sp>
        <p:nvSpPr>
          <p:cNvPr id="118" name="正文"/>
          <p:cNvSpPr txBox="1"/>
          <p:nvPr>
            <p:ph type="body" idx="1"/>
          </p:nvPr>
        </p:nvSpPr>
        <p:spPr>
          <a:xfrm>
            <a:off x="2781935" y="1960245"/>
            <a:ext cx="16864330" cy="11417300"/>
          </a:xfrm>
          <a:prstGeom prst="rect">
            <a:avLst/>
          </a:prstGeom>
        </p:spPr>
        <p:txBody>
          <a:bodyPr/>
          <a:lstStyle/>
          <a:p>
            <a:r>
              <a:rPr lang="en-US" altLang="zh-CN" sz="4800">
                <a:ea typeface="SimSun" charset="0"/>
              </a:rPr>
              <a:t> class Fruit{</a:t>
            </a:r>
            <a:endParaRPr lang="en-US" altLang="zh-CN" sz="4800">
              <a:ea typeface="SimSun" charset="0"/>
            </a:endParaRPr>
          </a:p>
          <a:p>
            <a:r>
              <a:rPr lang="en-US" altLang="zh-CN" sz="4800">
                <a:ea typeface="SimSun" charset="0"/>
              </a:rPr>
              <a:t>  // ...</a:t>
            </a:r>
            <a:endParaRPr lang="en-US" altLang="zh-CN" sz="4800">
              <a:ea typeface="SimSun" charset="0"/>
            </a:endParaRPr>
          </a:p>
          <a:p>
            <a:r>
              <a:rPr lang="en-US" altLang="zh-CN" sz="4800">
                <a:ea typeface="SimSun" charset="0"/>
              </a:rPr>
              <a:t>}</a:t>
            </a:r>
            <a:endParaRPr lang="en-US" altLang="zh-CN" sz="4800">
              <a:ea typeface="SimSun" charset="0"/>
            </a:endParaRPr>
          </a:p>
          <a:p>
            <a:r>
              <a:rPr lang="en-US" altLang="zh-CN" sz="4800">
                <a:ea typeface="SimSun" charset="0"/>
              </a:rPr>
              <a:t>const fruit = new Fruit();</a:t>
            </a:r>
            <a:endParaRPr lang="en-US" altLang="zh-CN" sz="4800">
              <a:ea typeface="SimSun" charset="0"/>
            </a:endParaRPr>
          </a:p>
          <a:p>
            <a:endParaRPr lang="en-US" altLang="zh-CN" sz="4800">
              <a:ea typeface="SimSun" charset="0"/>
            </a:endParaRPr>
          </a:p>
          <a:p>
            <a:r>
              <a:rPr lang="en-US" altLang="zh-CN" sz="4800">
                <a:ea typeface="SimSun" charset="0"/>
              </a:rPr>
              <a:t>typeof Fruit</a:t>
            </a:r>
            <a:endParaRPr lang="en-US" altLang="zh-CN" sz="4800">
              <a:ea typeface="SimSun" charset="0"/>
            </a:endParaRPr>
          </a:p>
          <a:p>
            <a:endParaRPr lang="en-US" altLang="zh-CN" sz="4800">
              <a:ea typeface="SimSun" charset="0"/>
            </a:endParaRPr>
          </a:p>
          <a:p>
            <a:r>
              <a:rPr lang="en-US" altLang="zh-CN" sz="4800">
                <a:ea typeface="SimSun" charset="0"/>
                <a:sym typeface="+mn-ea"/>
              </a:rPr>
              <a:t>fruit.hasOwnProperty('toString')</a:t>
            </a:r>
            <a:endParaRPr lang="en-US" altLang="zh-CN" sz="4800">
              <a:ea typeface="SimSun" charset="0"/>
            </a:endParaRPr>
          </a:p>
          <a:p>
            <a:r>
              <a:rPr lang="en-US" altLang="zh-CN" sz="4800">
                <a:ea typeface="SimSun" charset="0"/>
                <a:sym typeface="+mn-ea"/>
              </a:rPr>
              <a:t>fruit.__proto__.hasOwnProperty('toString')</a:t>
            </a:r>
            <a:endParaRPr lang="en-US" altLang="zh-CN" sz="4800">
              <a:ea typeface="SimSun" charset="0"/>
              <a:sym typeface="+mn-ea"/>
            </a:endParaRPr>
          </a:p>
          <a:p>
            <a:endParaRPr lang="en-US" altLang="zh-CN" sz="4800">
              <a:ea typeface="SimSun" charset="0"/>
            </a:endParaRPr>
          </a:p>
          <a:p>
            <a:r>
              <a:rPr lang="en-US" altLang="zh-CN" sz="4800">
                <a:ea typeface="SimSun" charset="0"/>
                <a:sym typeface="+mn-ea"/>
              </a:rPr>
              <a:t>Fruit </a:t>
            </a:r>
            <a:r>
              <a:rPr lang="en-US" altLang="zh-CN" sz="4800">
                <a:ea typeface="SimSun" charset="0"/>
              </a:rPr>
              <a:t>=== </a:t>
            </a:r>
            <a:r>
              <a:rPr lang="en-US" altLang="zh-CN" sz="4800">
                <a:ea typeface="SimSun" charset="0"/>
                <a:sym typeface="+mn-ea"/>
              </a:rPr>
              <a:t>Fruit</a:t>
            </a:r>
            <a:r>
              <a:rPr lang="en-US" altLang="zh-CN" sz="4800">
                <a:ea typeface="SimSun" charset="0"/>
              </a:rPr>
              <a:t>.prototype.constructor </a:t>
            </a:r>
            <a:endParaRPr lang="en-US" altLang="zh-CN" sz="4800">
              <a:ea typeface="SimSun" charset="0"/>
            </a:endParaRPr>
          </a:p>
          <a:p>
            <a:endParaRPr lang="en-US" altLang="zh-CN" sz="4800">
              <a:ea typeface="SimSun" charset="0"/>
            </a:endParaRPr>
          </a:p>
          <a:p>
            <a:r>
              <a:rPr lang="en-US" altLang="zh-CN" sz="4800">
                <a:ea typeface="SimSun" charset="0"/>
              </a:rPr>
              <a:t>fruit.constructor === Fruit.prototype.constructor </a:t>
            </a:r>
            <a:endParaRPr lang="en-US" altLang="zh-CN" sz="4800">
              <a:ea typeface="SimSun" charset="0"/>
            </a:endParaRP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23120932" y="13019484"/>
            <a:ext cx="254460" cy="358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cap="none">
                <a:solidFill>
                  <a:srgbClr val="6A2569"/>
                </a:solidFill>
                <a:uFillTx/>
              </a:rPr>
              <a:t>原型继承</a:t>
            </a:r>
            <a:endParaRPr lang="zh-CN" altLang="en-US" cap="none">
              <a:solidFill>
                <a:srgbClr val="6A2569"/>
              </a:solidFill>
              <a:uFillTx/>
            </a:endParaRPr>
          </a:p>
        </p:txBody>
      </p:sp>
      <p:sp>
        <p:nvSpPr>
          <p:cNvPr id="118" name="正文"/>
          <p:cNvSpPr txBox="1"/>
          <p:nvPr>
            <p:ph type="body" idx="1"/>
          </p:nvPr>
        </p:nvSpPr>
        <p:spPr>
          <a:xfrm>
            <a:off x="1151255" y="1960245"/>
            <a:ext cx="21969730" cy="11417300"/>
          </a:xfrm>
          <a:prstGeom prst="rect">
            <a:avLst/>
          </a:prstGeom>
        </p:spPr>
        <p:txBody>
          <a:bodyPr/>
          <a:lstStyle/>
          <a:p>
            <a:r>
              <a:rPr lang="en-US" altLang="zh-CN" sz="4800">
                <a:ea typeface="SimSun" charset="0"/>
              </a:rPr>
              <a:t>每个实例对象（object ）都有一个私有属性（称之为 __proto__）指向它的原型对象（prototype）。该原型对象也有一个自己的原型对象 ，层层向上直到一个对象的原型对象为 null。根据定义，null 没有原型，并作为这个原型链中的最后一个环节</a:t>
            </a:r>
            <a:endParaRPr lang="en-US" altLang="zh-CN" sz="4800">
              <a:ea typeface="SimSun" charset="0"/>
            </a:endParaRPr>
          </a:p>
          <a:p>
            <a:endParaRPr lang="en-US" altLang="zh-CN" sz="4800">
              <a:ea typeface="SimSun" charset="0"/>
            </a:endParaRPr>
          </a:p>
          <a:p>
            <a:endParaRPr lang="en-US" altLang="zh-CN" sz="4800">
              <a:ea typeface="SimSun" charset="0"/>
            </a:endParaRPr>
          </a:p>
          <a:p>
            <a:r>
              <a:rPr lang="en-US" altLang="zh-CN" sz="4800">
                <a:ea typeface="SimSun" charset="0"/>
              </a:rPr>
              <a:t>当访问实例的属性时，JavaScript首先会检查它们是否直接存在于该对象上，如果不存在，则会[[Prototype]]中查找。</a:t>
            </a:r>
            <a:endParaRPr lang="en-US" altLang="zh-CN" sz="4800">
              <a:ea typeface="SimSun" charset="0"/>
            </a:endParaRP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23120932" y="13019484"/>
            <a:ext cx="254460" cy="358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1914</Words>
  <Application>WPS Writer</Application>
  <PresentationFormat/>
  <Paragraphs>162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Helvetica</vt:lpstr>
      <vt:lpstr>Gill Sans</vt:lpstr>
      <vt:lpstr>Lucida Grande</vt:lpstr>
      <vt:lpstr>SimSun</vt:lpstr>
      <vt:lpstr>微软雅黑</vt:lpstr>
      <vt:lpstr>HYQiHeiKW</vt:lpstr>
      <vt:lpstr/>
      <vt:lpstr>Arial Unicode MS</vt:lpstr>
      <vt:lpstr>HYShuSongErKW</vt:lpstr>
      <vt:lpstr>PingFang SC</vt:lpstr>
      <vt:lpstr>SimSun</vt:lpstr>
      <vt:lpstr>Helvetica</vt:lpstr>
      <vt:lpstr>White</vt:lpstr>
      <vt:lpstr>Class </vt:lpstr>
      <vt:lpstr>Class</vt:lpstr>
      <vt:lpstr>对象</vt:lpstr>
      <vt:lpstr>类</vt:lpstr>
      <vt:lpstr>通过构造函数生成实例对象</vt:lpstr>
      <vt:lpstr>ES6 Class</vt:lpstr>
      <vt:lpstr>对比</vt:lpstr>
      <vt:lpstr>Class</vt:lpstr>
      <vt:lpstr>原型继承</vt:lpstr>
      <vt:lpstr>Class的继承</vt:lpstr>
      <vt:lpstr>类的 prototype 属性和__proto__属性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</dc:title>
  <dc:creator/>
  <cp:lastModifiedBy>qiqijiao</cp:lastModifiedBy>
  <cp:revision>2</cp:revision>
  <dcterms:created xsi:type="dcterms:W3CDTF">2019-04-18T10:11:54Z</dcterms:created>
  <dcterms:modified xsi:type="dcterms:W3CDTF">2019-04-18T10:11:54Z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1033-1.0.0.1327</vt:lpwstr>
  </property>
</Properties>
</file>