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62" r:id="rId3"/>
    <p:sldId id="257" r:id="rId4"/>
    <p:sldId id="258" r:id="rId5"/>
    <p:sldId id="261" r:id="rId6"/>
    <p:sldId id="260"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8225"/>
    <a:srgbClr val="FF2549"/>
    <a:srgbClr val="5DD5FF"/>
    <a:srgbClr val="FF0D97"/>
    <a:srgbClr val="0000CC"/>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46081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5299" y="1637072"/>
            <a:ext cx="8015750" cy="183617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07926" y="3554360"/>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938" y="165344"/>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6"/>
            <a:ext cx="8246070" cy="336263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725349"/>
          </a:xfrm>
        </p:spPr>
        <p:txBody>
          <a:bodyPr>
            <a:normAutofit/>
          </a:bodyPr>
          <a:lstStyle>
            <a:lvl1pPr algn="l">
              <a:defRPr sz="3600">
                <a:solidFill>
                  <a:srgbClr val="00363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96613" y="1312606"/>
            <a:ext cx="6304935" cy="3508626"/>
          </a:xfrm>
        </p:spPr>
        <p:txBody>
          <a:bodyPr/>
          <a:lstStyle>
            <a:lvl1pPr>
              <a:defRPr sz="2800">
                <a:solidFill>
                  <a:srgbClr val="003635"/>
                </a:solidFill>
              </a:defRPr>
            </a:lvl1pPr>
            <a:lvl2pPr>
              <a:defRPr>
                <a:solidFill>
                  <a:srgbClr val="003635"/>
                </a:solidFill>
              </a:defRPr>
            </a:lvl2pPr>
            <a:lvl3pPr>
              <a:defRPr>
                <a:solidFill>
                  <a:srgbClr val="003635"/>
                </a:solidFill>
              </a:defRPr>
            </a:lvl3pPr>
            <a:lvl4pPr>
              <a:defRPr>
                <a:solidFill>
                  <a:srgbClr val="003635"/>
                </a:solidFill>
              </a:defRPr>
            </a:lvl4pPr>
            <a:lvl5pPr>
              <a:defRPr>
                <a:solidFill>
                  <a:srgbClr val="00363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124159"/>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11271"/>
            <a:ext cx="4040188" cy="479822"/>
          </a:xfrm>
        </p:spPr>
        <p:txBody>
          <a:bodyPr anchor="b"/>
          <a:lstStyle>
            <a:lvl1pPr marL="0" indent="0" algn="ctr">
              <a:buNone/>
              <a:defRPr sz="2400" b="1">
                <a:solidFill>
                  <a:srgbClr val="0036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83668"/>
            <a:ext cx="4040188" cy="2276294"/>
          </a:xfrm>
        </p:spPr>
        <p:txBody>
          <a:bodyPr/>
          <a:lstStyle>
            <a:lvl1pPr algn="ctr">
              <a:defRPr sz="2400">
                <a:solidFill>
                  <a:srgbClr val="003635"/>
                </a:solidFill>
              </a:defRPr>
            </a:lvl1pPr>
            <a:lvl2pPr algn="ctr">
              <a:defRPr sz="2000">
                <a:solidFill>
                  <a:srgbClr val="003635"/>
                </a:solidFill>
              </a:defRPr>
            </a:lvl2pPr>
            <a:lvl3pPr algn="ctr">
              <a:defRPr sz="1800">
                <a:solidFill>
                  <a:srgbClr val="003635"/>
                </a:solidFill>
              </a:defRPr>
            </a:lvl3pPr>
            <a:lvl4pPr algn="ctr">
              <a:defRPr sz="1600">
                <a:solidFill>
                  <a:srgbClr val="003635"/>
                </a:solidFill>
              </a:defRPr>
            </a:lvl4pPr>
            <a:lvl5pPr algn="ctr">
              <a:defRPr sz="1600">
                <a:solidFill>
                  <a:srgbClr val="003635"/>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11271"/>
            <a:ext cx="4041775" cy="479822"/>
          </a:xfrm>
        </p:spPr>
        <p:txBody>
          <a:bodyPr anchor="b"/>
          <a:lstStyle>
            <a:lvl1pPr marL="0" indent="0" algn="ctr">
              <a:buNone/>
              <a:defRPr sz="2400" b="1">
                <a:solidFill>
                  <a:srgbClr val="0036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83668"/>
            <a:ext cx="4041775" cy="2276294"/>
          </a:xfrm>
        </p:spPr>
        <p:txBody>
          <a:bodyPr/>
          <a:lstStyle>
            <a:lvl1pPr algn="ctr">
              <a:defRPr sz="2400">
                <a:solidFill>
                  <a:srgbClr val="003635"/>
                </a:solidFill>
              </a:defRPr>
            </a:lvl1pPr>
            <a:lvl2pPr algn="ctr">
              <a:defRPr sz="2000">
                <a:solidFill>
                  <a:srgbClr val="003635"/>
                </a:solidFill>
              </a:defRPr>
            </a:lvl2pPr>
            <a:lvl3pPr algn="ctr">
              <a:defRPr sz="1800">
                <a:solidFill>
                  <a:srgbClr val="003635"/>
                </a:solidFill>
              </a:defRPr>
            </a:lvl3pPr>
            <a:lvl4pPr algn="ctr">
              <a:defRPr sz="1600">
                <a:solidFill>
                  <a:srgbClr val="003635"/>
                </a:solidFill>
              </a:defRPr>
            </a:lvl4pPr>
            <a:lvl5pPr algn="ctr">
              <a:defRPr sz="1600">
                <a:solidFill>
                  <a:srgbClr val="003635"/>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3386" y="2020186"/>
            <a:ext cx="3842298" cy="1379313"/>
          </a:xfrm>
        </p:spPr>
        <p:txBody>
          <a:bodyPr>
            <a:normAutofit/>
          </a:bodyPr>
          <a:lstStyle/>
          <a:p>
            <a:r>
              <a:rPr lang="en-US" dirty="0"/>
              <a:t>Supermarket Sales Analysis Report</a:t>
            </a:r>
          </a:p>
        </p:txBody>
      </p:sp>
      <p:sp>
        <p:nvSpPr>
          <p:cNvPr id="3" name="Subtitle 2"/>
          <p:cNvSpPr>
            <a:spLocks noGrp="1"/>
          </p:cNvSpPr>
          <p:nvPr>
            <p:ph type="subTitle" idx="1"/>
          </p:nvPr>
        </p:nvSpPr>
        <p:spPr>
          <a:xfrm>
            <a:off x="6209414" y="3572540"/>
            <a:ext cx="2264735" cy="1201479"/>
          </a:xfrm>
        </p:spPr>
        <p:txBody>
          <a:bodyPr>
            <a:normAutofit/>
          </a:bodyPr>
          <a:lstStyle/>
          <a:p>
            <a:pPr algn="r"/>
            <a:r>
              <a:rPr lang="en-US" sz="1600" dirty="0"/>
              <a:t>Insights from the Sales Data Visualization</a:t>
            </a:r>
          </a:p>
        </p:txBody>
      </p:sp>
      <p:pic>
        <p:nvPicPr>
          <p:cNvPr id="5" name="Picture 4">
            <a:extLst>
              <a:ext uri="{FF2B5EF4-FFF2-40B4-BE49-F238E27FC236}">
                <a16:creationId xmlns:a16="http://schemas.microsoft.com/office/drawing/2014/main" id="{A582FC59-F8A2-4447-9ED9-3BD4D4F456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1747" y="0"/>
            <a:ext cx="992253" cy="923330"/>
          </a:xfrm>
          <a:prstGeom prst="rect">
            <a:avLst/>
          </a:prstGeom>
        </p:spPr>
      </p:pic>
      <p:sp>
        <p:nvSpPr>
          <p:cNvPr id="7" name="TextBox 6">
            <a:extLst>
              <a:ext uri="{FF2B5EF4-FFF2-40B4-BE49-F238E27FC236}">
                <a16:creationId xmlns:a16="http://schemas.microsoft.com/office/drawing/2014/main" id="{751A9C4B-68C8-41B6-B42D-D3FDE2D75DD6}"/>
              </a:ext>
            </a:extLst>
          </p:cNvPr>
          <p:cNvSpPr txBox="1"/>
          <p:nvPr/>
        </p:nvSpPr>
        <p:spPr>
          <a:xfrm>
            <a:off x="6379535" y="4312354"/>
            <a:ext cx="2388900" cy="923330"/>
          </a:xfrm>
          <a:prstGeom prst="rect">
            <a:avLst/>
          </a:prstGeom>
          <a:noFill/>
        </p:spPr>
        <p:txBody>
          <a:bodyPr wrap="square" rtlCol="0">
            <a:spAutoFit/>
          </a:bodyPr>
          <a:lstStyle/>
          <a:p>
            <a:pPr algn="ctr"/>
            <a:r>
              <a:rPr lang="en-US" dirty="0"/>
              <a:t>By</a:t>
            </a:r>
          </a:p>
          <a:p>
            <a:pPr algn="ctr"/>
            <a:r>
              <a:rPr lang="en-US" dirty="0" err="1"/>
              <a:t>Ajibola</a:t>
            </a:r>
            <a:r>
              <a:rPr lang="en-US" dirty="0"/>
              <a:t> Samson Tobi</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106" y="0"/>
            <a:ext cx="3625703" cy="928870"/>
          </a:xfrm>
        </p:spPr>
        <p:txBody>
          <a:bodyPr>
            <a:normAutofit fontScale="90000"/>
          </a:bodyPr>
          <a:lstStyle/>
          <a:p>
            <a:r>
              <a:rPr lang="en-US" dirty="0"/>
              <a:t>Sales Performance by Branch</a:t>
            </a:r>
          </a:p>
        </p:txBody>
      </p:sp>
      <p:sp>
        <p:nvSpPr>
          <p:cNvPr id="3" name="Content Placeholder 2"/>
          <p:cNvSpPr>
            <a:spLocks noGrp="1"/>
          </p:cNvSpPr>
          <p:nvPr>
            <p:ph idx="1"/>
          </p:nvPr>
        </p:nvSpPr>
        <p:spPr>
          <a:xfrm>
            <a:off x="5124892" y="1541721"/>
            <a:ext cx="3952221" cy="3402418"/>
          </a:xfrm>
        </p:spPr>
        <p:txBody>
          <a:bodyPr>
            <a:normAutofit fontScale="70000" lnSpcReduction="20000"/>
          </a:bodyPr>
          <a:lstStyle/>
          <a:p>
            <a:pPr marL="0" indent="0">
              <a:buNone/>
            </a:pPr>
            <a:r>
              <a:rPr lang="en-US" dirty="0"/>
              <a:t>Key points:</a:t>
            </a:r>
          </a:p>
          <a:p>
            <a:pPr algn="just"/>
            <a:r>
              <a:rPr lang="en-US" sz="2400" dirty="0"/>
              <a:t>Branch C shows the highest sales performance compared to Branches A and B.</a:t>
            </a:r>
          </a:p>
          <a:p>
            <a:pPr marL="0" indent="0" algn="just">
              <a:buNone/>
            </a:pPr>
            <a:endParaRPr lang="en-US" sz="2400" dirty="0"/>
          </a:p>
          <a:p>
            <a:pPr algn="just"/>
            <a:r>
              <a:rPr lang="en-US" sz="2400" dirty="0"/>
              <a:t>Significant factors contributing to Branch C’s success includes its strategic location and its mode of receiving payment and also its customer relationship approach because further analysis showed that Branch C has the highest average rating (7.075) from customers.</a:t>
            </a:r>
          </a:p>
          <a:p>
            <a:endParaRPr lang="en-US" dirty="0"/>
          </a:p>
          <a:p>
            <a:endParaRPr lang="en-US" dirty="0"/>
          </a:p>
        </p:txBody>
      </p:sp>
      <p:pic>
        <p:nvPicPr>
          <p:cNvPr id="5" name="Picture 4">
            <a:extLst>
              <a:ext uri="{FF2B5EF4-FFF2-40B4-BE49-F238E27FC236}">
                <a16:creationId xmlns:a16="http://schemas.microsoft.com/office/drawing/2014/main" id="{CB265739-A7B6-491D-8B48-AFCC0BBC3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1721"/>
            <a:ext cx="5124892" cy="3019645"/>
          </a:xfrm>
          <a:prstGeom prst="rect">
            <a:avLst/>
          </a:prstGeom>
        </p:spPr>
      </p:pic>
      <p:pic>
        <p:nvPicPr>
          <p:cNvPr id="6" name="Picture 5">
            <a:extLst>
              <a:ext uri="{FF2B5EF4-FFF2-40B4-BE49-F238E27FC236}">
                <a16:creationId xmlns:a16="http://schemas.microsoft.com/office/drawing/2014/main" id="{401F53A1-A238-4E3F-8587-EDACE7B5FE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1747" y="0"/>
            <a:ext cx="992253" cy="1010093"/>
          </a:xfrm>
          <a:prstGeom prst="rect">
            <a:avLst/>
          </a:prstGeom>
        </p:spPr>
      </p:pic>
    </p:spTree>
    <p:extLst>
      <p:ext uri="{BB962C8B-B14F-4D97-AF65-F5344CB8AC3E}">
        <p14:creationId xmlns:p14="http://schemas.microsoft.com/office/powerpoint/2010/main" val="66160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938" y="165344"/>
            <a:ext cx="7507276" cy="763526"/>
          </a:xfrm>
        </p:spPr>
        <p:txBody>
          <a:bodyPr>
            <a:normAutofit/>
          </a:bodyPr>
          <a:lstStyle/>
          <a:p>
            <a:r>
              <a:rPr lang="en-US" dirty="0"/>
              <a:t>Weekly Sales Analysis</a:t>
            </a:r>
          </a:p>
        </p:txBody>
      </p:sp>
      <p:sp>
        <p:nvSpPr>
          <p:cNvPr id="3" name="Content Placeholder 2"/>
          <p:cNvSpPr>
            <a:spLocks noGrp="1"/>
          </p:cNvSpPr>
          <p:nvPr>
            <p:ph idx="1"/>
          </p:nvPr>
        </p:nvSpPr>
        <p:spPr>
          <a:xfrm>
            <a:off x="5295014" y="1409069"/>
            <a:ext cx="3774558" cy="3369407"/>
          </a:xfrm>
        </p:spPr>
        <p:txBody>
          <a:bodyPr>
            <a:normAutofit fontScale="92500" lnSpcReduction="10000"/>
          </a:bodyPr>
          <a:lstStyle/>
          <a:p>
            <a:pPr marL="0" indent="0" algn="just">
              <a:buNone/>
            </a:pPr>
            <a:r>
              <a:rPr lang="en-US" sz="2200" dirty="0"/>
              <a:t>Key points:</a:t>
            </a:r>
          </a:p>
          <a:p>
            <a:pPr algn="just"/>
            <a:r>
              <a:rPr lang="en-US" sz="2200" dirty="0"/>
              <a:t>Saturday emerges as the best sales day in all branches indicating strong consumer activity during weekends.</a:t>
            </a:r>
          </a:p>
          <a:p>
            <a:pPr algn="just"/>
            <a:r>
              <a:rPr lang="en-US" sz="2200" dirty="0"/>
              <a:t>Understanding that weekends drive higher sales, this can help the company plan its staffing, inventory, and marketing strategies to optimize sales further.</a:t>
            </a:r>
          </a:p>
          <a:p>
            <a:endParaRPr lang="en-US" dirty="0"/>
          </a:p>
          <a:p>
            <a:endParaRPr lang="en-US" dirty="0"/>
          </a:p>
        </p:txBody>
      </p:sp>
      <p:pic>
        <p:nvPicPr>
          <p:cNvPr id="5" name="Picture 4">
            <a:extLst>
              <a:ext uri="{FF2B5EF4-FFF2-40B4-BE49-F238E27FC236}">
                <a16:creationId xmlns:a16="http://schemas.microsoft.com/office/drawing/2014/main" id="{D2BC5BA5-0BF9-4210-B2AA-8BC477332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8" y="1409069"/>
            <a:ext cx="5220586" cy="3258624"/>
          </a:xfrm>
          <a:prstGeom prst="rect">
            <a:avLst/>
          </a:prstGeom>
        </p:spPr>
      </p:pic>
      <p:pic>
        <p:nvPicPr>
          <p:cNvPr id="6" name="Picture 5">
            <a:extLst>
              <a:ext uri="{FF2B5EF4-FFF2-40B4-BE49-F238E27FC236}">
                <a16:creationId xmlns:a16="http://schemas.microsoft.com/office/drawing/2014/main" id="{F04C2EE5-F1BE-4960-8249-9BE3197BBE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1747" y="0"/>
            <a:ext cx="992253" cy="1010093"/>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89227" y="244550"/>
            <a:ext cx="3136607" cy="350874"/>
          </a:xfrm>
        </p:spPr>
        <p:txBody>
          <a:bodyPr>
            <a:normAutofit fontScale="90000"/>
          </a:bodyPr>
          <a:lstStyle/>
          <a:p>
            <a:r>
              <a:rPr lang="en-US" dirty="0"/>
              <a:t>Sales Breakdown by Product Line</a:t>
            </a:r>
          </a:p>
        </p:txBody>
      </p:sp>
      <p:sp>
        <p:nvSpPr>
          <p:cNvPr id="6" name="Content Placeholder 5"/>
          <p:cNvSpPr>
            <a:spLocks noGrp="1"/>
          </p:cNvSpPr>
          <p:nvPr>
            <p:ph sz="half" idx="2"/>
          </p:nvPr>
        </p:nvSpPr>
        <p:spPr>
          <a:xfrm>
            <a:off x="5879803" y="1456292"/>
            <a:ext cx="3136607" cy="2084595"/>
          </a:xfrm>
        </p:spPr>
        <p:txBody>
          <a:bodyPr>
            <a:noAutofit/>
          </a:bodyPr>
          <a:lstStyle/>
          <a:p>
            <a:pPr marL="0" indent="0" algn="just">
              <a:buNone/>
            </a:pPr>
            <a:r>
              <a:rPr lang="en-US" sz="1700" dirty="0"/>
              <a:t>Key Points</a:t>
            </a:r>
          </a:p>
          <a:p>
            <a:pPr algn="just"/>
            <a:r>
              <a:rPr lang="en-US" sz="1700" dirty="0"/>
              <a:t>This chart highlights the product lines contributing most to sales, with food and beverages being the top categories.</a:t>
            </a:r>
          </a:p>
          <a:p>
            <a:pPr algn="just"/>
            <a:r>
              <a:rPr lang="en-US" sz="1700" dirty="0"/>
              <a:t>These insights should guide the company in inventory management, marketing strategies, and promotional efforts to capitalize on high demand products.</a:t>
            </a:r>
          </a:p>
        </p:txBody>
      </p:sp>
      <p:pic>
        <p:nvPicPr>
          <p:cNvPr id="3" name="Picture 2">
            <a:extLst>
              <a:ext uri="{FF2B5EF4-FFF2-40B4-BE49-F238E27FC236}">
                <a16:creationId xmlns:a16="http://schemas.microsoft.com/office/drawing/2014/main" id="{67659E74-4F48-4773-95D6-A8CD8B4C7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89" y="1456292"/>
            <a:ext cx="5428544" cy="3442658"/>
          </a:xfrm>
          <a:prstGeom prst="rect">
            <a:avLst/>
          </a:prstGeom>
        </p:spPr>
      </p:pic>
      <p:pic>
        <p:nvPicPr>
          <p:cNvPr id="9" name="Picture 8">
            <a:extLst>
              <a:ext uri="{FF2B5EF4-FFF2-40B4-BE49-F238E27FC236}">
                <a16:creationId xmlns:a16="http://schemas.microsoft.com/office/drawing/2014/main" id="{EB4009ED-AF5A-4781-8FC6-9E371B308B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1747" y="0"/>
            <a:ext cx="992253" cy="999460"/>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638" y="365024"/>
            <a:ext cx="3721396" cy="294195"/>
          </a:xfrm>
        </p:spPr>
        <p:txBody>
          <a:bodyPr>
            <a:normAutofit fontScale="90000"/>
          </a:bodyPr>
          <a:lstStyle/>
          <a:p>
            <a:r>
              <a:rPr lang="en-US" dirty="0" err="1"/>
              <a:t>Profitablity</a:t>
            </a:r>
            <a:r>
              <a:rPr lang="en-US" dirty="0"/>
              <a:t> Trends vs Cost of Goods Sold</a:t>
            </a:r>
          </a:p>
        </p:txBody>
      </p:sp>
      <p:sp>
        <p:nvSpPr>
          <p:cNvPr id="3" name="Content Placeholder 2"/>
          <p:cNvSpPr>
            <a:spLocks noGrp="1"/>
          </p:cNvSpPr>
          <p:nvPr>
            <p:ph idx="1"/>
          </p:nvPr>
        </p:nvSpPr>
        <p:spPr>
          <a:xfrm>
            <a:off x="6081824" y="1509823"/>
            <a:ext cx="3062176" cy="3030279"/>
          </a:xfrm>
        </p:spPr>
        <p:txBody>
          <a:bodyPr>
            <a:normAutofit fontScale="25000" lnSpcReduction="20000"/>
          </a:bodyPr>
          <a:lstStyle/>
          <a:p>
            <a:pPr marL="0" indent="0">
              <a:buNone/>
            </a:pPr>
            <a:r>
              <a:rPr lang="en-US" sz="6400" dirty="0"/>
              <a:t>Key Points</a:t>
            </a:r>
          </a:p>
          <a:p>
            <a:pPr algn="just"/>
            <a:r>
              <a:rPr lang="en-US" sz="6400" dirty="0"/>
              <a:t>These are the trends in profitability across branches, revealing how effectively each branch manages its costs relative to sales.</a:t>
            </a:r>
          </a:p>
          <a:p>
            <a:pPr algn="just"/>
            <a:endParaRPr lang="en-US" sz="6400" dirty="0"/>
          </a:p>
          <a:p>
            <a:pPr algn="just"/>
            <a:r>
              <a:rPr lang="en-US" sz="6400" dirty="0"/>
              <a:t>The analysis shows that each branch are performing better financially and this indicates that they are able to generate higher profits from each sale, this is due to efficient cost management and higher sales volume</a:t>
            </a:r>
          </a:p>
          <a:p>
            <a:endParaRPr lang="en-US" dirty="0"/>
          </a:p>
        </p:txBody>
      </p:sp>
      <p:pic>
        <p:nvPicPr>
          <p:cNvPr id="7" name="Picture 6">
            <a:extLst>
              <a:ext uri="{FF2B5EF4-FFF2-40B4-BE49-F238E27FC236}">
                <a16:creationId xmlns:a16="http://schemas.microsoft.com/office/drawing/2014/main" id="{C01F8BC1-927E-45EA-B3F9-149F1793E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 y="1412151"/>
            <a:ext cx="6074580" cy="3566005"/>
          </a:xfrm>
          <a:prstGeom prst="rect">
            <a:avLst/>
          </a:prstGeom>
        </p:spPr>
      </p:pic>
      <p:pic>
        <p:nvPicPr>
          <p:cNvPr id="10" name="Picture 9">
            <a:extLst>
              <a:ext uri="{FF2B5EF4-FFF2-40B4-BE49-F238E27FC236}">
                <a16:creationId xmlns:a16="http://schemas.microsoft.com/office/drawing/2014/main" id="{22616D5F-A44D-4296-A8C2-893C1A301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1747" y="-39014"/>
            <a:ext cx="992253" cy="1038473"/>
          </a:xfrm>
          <a:prstGeom prst="rect">
            <a:avLst/>
          </a:prstGeom>
        </p:spPr>
      </p:pic>
    </p:spTree>
    <p:extLst>
      <p:ext uri="{BB962C8B-B14F-4D97-AF65-F5344CB8AC3E}">
        <p14:creationId xmlns:p14="http://schemas.microsoft.com/office/powerpoint/2010/main" val="225171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0BF111-5A77-43D7-9AC4-B2A78948D020}"/>
              </a:ext>
            </a:extLst>
          </p:cNvPr>
          <p:cNvSpPr txBox="1"/>
          <p:nvPr/>
        </p:nvSpPr>
        <p:spPr>
          <a:xfrm>
            <a:off x="3902148" y="0"/>
            <a:ext cx="3827722" cy="954107"/>
          </a:xfrm>
          <a:prstGeom prst="rect">
            <a:avLst/>
          </a:prstGeom>
          <a:noFill/>
        </p:spPr>
        <p:txBody>
          <a:bodyPr wrap="square" rtlCol="0">
            <a:spAutoFit/>
          </a:bodyPr>
          <a:lstStyle/>
          <a:p>
            <a:r>
              <a:rPr lang="en-US" sz="2800" dirty="0">
                <a:solidFill>
                  <a:schemeClr val="bg1"/>
                </a:solidFill>
              </a:rPr>
              <a:t>Conclusion &amp; Recommendation</a:t>
            </a:r>
          </a:p>
        </p:txBody>
      </p:sp>
      <p:pic>
        <p:nvPicPr>
          <p:cNvPr id="4" name="Picture 3">
            <a:extLst>
              <a:ext uri="{FF2B5EF4-FFF2-40B4-BE49-F238E27FC236}">
                <a16:creationId xmlns:a16="http://schemas.microsoft.com/office/drawing/2014/main" id="{B377F2C6-D70E-43FD-918D-5DBFCD3CFE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1747" y="-1"/>
            <a:ext cx="992253" cy="954107"/>
          </a:xfrm>
          <a:prstGeom prst="rect">
            <a:avLst/>
          </a:prstGeom>
        </p:spPr>
      </p:pic>
      <p:sp>
        <p:nvSpPr>
          <p:cNvPr id="5" name="TextBox 4">
            <a:extLst>
              <a:ext uri="{FF2B5EF4-FFF2-40B4-BE49-F238E27FC236}">
                <a16:creationId xmlns:a16="http://schemas.microsoft.com/office/drawing/2014/main" id="{096F3AF2-ADBA-4FD4-AD20-D1A523B8BAA8}"/>
              </a:ext>
            </a:extLst>
          </p:cNvPr>
          <p:cNvSpPr txBox="1"/>
          <p:nvPr/>
        </p:nvSpPr>
        <p:spPr>
          <a:xfrm>
            <a:off x="202020" y="1413375"/>
            <a:ext cx="8516678" cy="3046988"/>
          </a:xfrm>
          <a:prstGeom prst="rect">
            <a:avLst/>
          </a:prstGeom>
          <a:noFill/>
        </p:spPr>
        <p:txBody>
          <a:bodyPr wrap="square" rtlCol="0">
            <a:spAutoFit/>
          </a:bodyPr>
          <a:lstStyle/>
          <a:p>
            <a:pPr algn="ctr"/>
            <a:r>
              <a:rPr lang="en-US" sz="1600" b="1" dirty="0"/>
              <a:t>KEY POINTS</a:t>
            </a:r>
          </a:p>
          <a:p>
            <a:r>
              <a:rPr lang="en-US" sz="1600" b="1" dirty="0"/>
              <a:t>Strengths: </a:t>
            </a:r>
          </a:p>
          <a:p>
            <a:pPr marL="285750" indent="-285750" algn="just">
              <a:buFont typeface="Wingdings" panose="05000000000000000000" pitchFamily="2" charset="2"/>
              <a:buChar char="§"/>
            </a:pPr>
            <a:r>
              <a:rPr lang="en-US" sz="1600" dirty="0"/>
              <a:t>Branch C demonstrated exemplary performance in sales, customer satisfaction and transaction volume</a:t>
            </a:r>
          </a:p>
          <a:p>
            <a:pPr algn="just"/>
            <a:endParaRPr lang="en-US" sz="1600" dirty="0"/>
          </a:p>
          <a:p>
            <a:r>
              <a:rPr lang="en-US" sz="1600" b="1" dirty="0"/>
              <a:t>Opportunities for Improvement:</a:t>
            </a:r>
          </a:p>
          <a:p>
            <a:pPr marL="285750" indent="-285750">
              <a:buFont typeface="Wingdings" panose="05000000000000000000" pitchFamily="2" charset="2"/>
              <a:buChar char="§"/>
            </a:pPr>
            <a:r>
              <a:rPr lang="en-US" sz="1600" dirty="0"/>
              <a:t>The company can should analyze and implement successful practices from Branch C in A and B.</a:t>
            </a:r>
          </a:p>
          <a:p>
            <a:pPr marL="285750" indent="-285750">
              <a:buFont typeface="Wingdings" panose="05000000000000000000" pitchFamily="2" charset="2"/>
              <a:buChar char="§"/>
            </a:pPr>
            <a:r>
              <a:rPr lang="en-US" sz="1600" dirty="0"/>
              <a:t>The company should focus on maximizing sales during weekends and consider promotional campaigns to boost weekday sales.</a:t>
            </a:r>
          </a:p>
          <a:p>
            <a:pPr marL="285750" indent="-285750">
              <a:buFont typeface="Wingdings" panose="05000000000000000000" pitchFamily="2" charset="2"/>
              <a:buChar char="§"/>
            </a:pPr>
            <a:r>
              <a:rPr lang="en-US" sz="1600" dirty="0"/>
              <a:t>The company can continue to monitor COGS  to enhance profitability across all branches.</a:t>
            </a:r>
          </a:p>
          <a:p>
            <a:pPr marL="285750" indent="-285750">
              <a:buFont typeface="Wingdings" panose="05000000000000000000" pitchFamily="2" charset="2"/>
              <a:buChar char="§"/>
            </a:pPr>
            <a:r>
              <a:rPr lang="en-US" sz="1600" dirty="0"/>
              <a:t>The company should also use customer feedback to improve service quality and product offerings.</a:t>
            </a:r>
          </a:p>
        </p:txBody>
      </p:sp>
    </p:spTree>
    <p:extLst>
      <p:ext uri="{BB962C8B-B14F-4D97-AF65-F5344CB8AC3E}">
        <p14:creationId xmlns:p14="http://schemas.microsoft.com/office/powerpoint/2010/main" val="1091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610AA-85B1-49F3-8E62-94A62C461151}"/>
              </a:ext>
            </a:extLst>
          </p:cNvPr>
          <p:cNvSpPr txBox="1"/>
          <p:nvPr/>
        </p:nvSpPr>
        <p:spPr>
          <a:xfrm>
            <a:off x="3732028" y="2571750"/>
            <a:ext cx="1300934" cy="369332"/>
          </a:xfrm>
          <a:prstGeom prst="rect">
            <a:avLst/>
          </a:prstGeom>
          <a:noFill/>
        </p:spPr>
        <p:txBody>
          <a:bodyPr wrap="none" rtlCol="0">
            <a:spAutoFit/>
          </a:bodyPr>
          <a:lstStyle/>
          <a:p>
            <a:r>
              <a:rPr lang="en-US" dirty="0"/>
              <a:t>THANK YOU</a:t>
            </a:r>
          </a:p>
        </p:txBody>
      </p:sp>
      <p:pic>
        <p:nvPicPr>
          <p:cNvPr id="3" name="Picture 2">
            <a:extLst>
              <a:ext uri="{FF2B5EF4-FFF2-40B4-BE49-F238E27FC236}">
                <a16:creationId xmlns:a16="http://schemas.microsoft.com/office/drawing/2014/main" id="{B99F76C8-ACD0-4A43-8D5B-4D1BC454CA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1747" y="-1"/>
            <a:ext cx="992253" cy="978195"/>
          </a:xfrm>
          <a:prstGeom prst="rect">
            <a:avLst/>
          </a:prstGeom>
        </p:spPr>
      </p:pic>
    </p:spTree>
    <p:extLst>
      <p:ext uri="{BB962C8B-B14F-4D97-AF65-F5344CB8AC3E}">
        <p14:creationId xmlns:p14="http://schemas.microsoft.com/office/powerpoint/2010/main" val="3374691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Words>
  <Application>Microsoft Office PowerPoint</Application>
  <PresentationFormat>On-screen Show (16:9)</PresentationFormat>
  <Paragraphs>35</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Supermarket Sales Analysis Report</vt:lpstr>
      <vt:lpstr>Sales Performance by Branch</vt:lpstr>
      <vt:lpstr>Weekly Sales Analysis</vt:lpstr>
      <vt:lpstr>Sales Breakdown by Product Line</vt:lpstr>
      <vt:lpstr>Profitablity Trends vs Cost of Goods Sold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2024-10-08T17:46:48Z</dcterms:modified>
</cp:coreProperties>
</file>