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nva Sans" panose="020B0604020202020204" charset="0"/>
      <p:regular r:id="rId11"/>
    </p:embeddedFont>
    <p:embeddedFont>
      <p:font typeface="Canva Sans Bold" panose="020B0604020202020204" charset="0"/>
      <p:regular r:id="rId12"/>
    </p:embeddedFont>
    <p:embeddedFont>
      <p:font typeface="Open Sans Bold" panose="020B0604020202020204" charset="0"/>
      <p:regular r:id="rId13"/>
    </p:embeddedFont>
    <p:embeddedFont>
      <p:font typeface="Open Sans Bold Bold" panose="020B0604020202020204" charset="0"/>
      <p:regular r:id="rId14"/>
    </p:embeddedFont>
    <p:embeddedFont>
      <p:font typeface="Open Sauce"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912463" y="7792252"/>
            <a:ext cx="5882045" cy="2380615"/>
          </a:xfrm>
          <a:prstGeom prst="rect">
            <a:avLst/>
          </a:prstGeom>
        </p:spPr>
        <p:txBody>
          <a:bodyPr lIns="0" tIns="0" rIns="0" bIns="0" rtlCol="0" anchor="t">
            <a:spAutoFit/>
          </a:bodyPr>
          <a:lstStyle/>
          <a:p>
            <a:pPr algn="l">
              <a:lnSpc>
                <a:spcPts val="4759"/>
              </a:lnSpc>
            </a:pPr>
            <a:r>
              <a:rPr lang="en-US" sz="3399">
                <a:solidFill>
                  <a:srgbClr val="1B2132"/>
                </a:solidFill>
                <a:latin typeface="Canva Sans Bold"/>
                <a:ea typeface="Canva Sans Bold"/>
                <a:cs typeface="Canva Sans Bold"/>
                <a:sym typeface="Canva Sans Bold"/>
              </a:rPr>
              <a:t>AJIL ALEYAS: 87953365</a:t>
            </a:r>
          </a:p>
          <a:p>
            <a:pPr algn="l">
              <a:lnSpc>
                <a:spcPts val="4759"/>
              </a:lnSpc>
            </a:pPr>
            <a:r>
              <a:rPr lang="en-US" sz="3399">
                <a:solidFill>
                  <a:srgbClr val="1B2132"/>
                </a:solidFill>
                <a:latin typeface="Canva Sans Bold"/>
                <a:ea typeface="Canva Sans Bold"/>
                <a:cs typeface="Canva Sans Bold"/>
                <a:sym typeface="Canva Sans Bold"/>
              </a:rPr>
              <a:t>ROBIN KURIAN : 29853812</a:t>
            </a:r>
          </a:p>
          <a:p>
            <a:pPr algn="l">
              <a:lnSpc>
                <a:spcPts val="4759"/>
              </a:lnSpc>
            </a:pPr>
            <a:r>
              <a:rPr lang="en-US" sz="3399">
                <a:solidFill>
                  <a:srgbClr val="1B2132"/>
                </a:solidFill>
                <a:latin typeface="Canva Sans Bold"/>
                <a:ea typeface="Canva Sans Bold"/>
                <a:cs typeface="Canva Sans Bold"/>
                <a:sym typeface="Canva Sans Bold"/>
              </a:rPr>
              <a:t>GOURAV SINGH : 83659551 </a:t>
            </a:r>
          </a:p>
          <a:p>
            <a:pPr algn="l">
              <a:lnSpc>
                <a:spcPts val="4759"/>
              </a:lnSpc>
            </a:pPr>
            <a:endParaRPr lang="en-US" sz="3399">
              <a:solidFill>
                <a:srgbClr val="1B2132"/>
              </a:solidFill>
              <a:latin typeface="Canva Sans Bold"/>
              <a:ea typeface="Canva Sans Bold"/>
              <a:cs typeface="Canva Sans Bold"/>
              <a:sym typeface="Canva Sans Bold"/>
            </a:endParaRPr>
          </a:p>
        </p:txBody>
      </p:sp>
      <p:sp>
        <p:nvSpPr>
          <p:cNvPr id="4" name="TextBox 4"/>
          <p:cNvSpPr txBox="1"/>
          <p:nvPr/>
        </p:nvSpPr>
        <p:spPr>
          <a:xfrm>
            <a:off x="912463" y="5601599"/>
            <a:ext cx="5622965"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ea typeface="Canva Sans"/>
                <a:cs typeface="Canva Sans"/>
                <a:sym typeface="Canva Sans"/>
              </a:rPr>
              <a:t>Machine 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690490" y="2144228"/>
            <a:ext cx="8134911" cy="6891214"/>
            <a:chOff x="0" y="0"/>
            <a:chExt cx="10846547" cy="9188286"/>
          </a:xfrm>
        </p:grpSpPr>
        <p:pic>
          <p:nvPicPr>
            <p:cNvPr id="3" name="Picture 3"/>
            <p:cNvPicPr>
              <a:picLocks noChangeAspect="1"/>
            </p:cNvPicPr>
            <p:nvPr/>
          </p:nvPicPr>
          <p:blipFill>
            <a:blip r:embed="rId2"/>
            <a:srcRect l="4092" r="4092"/>
            <a:stretch>
              <a:fillRect/>
            </a:stretch>
          </p:blipFill>
          <p:spPr>
            <a:xfrm>
              <a:off x="0" y="0"/>
              <a:ext cx="10846547" cy="9188286"/>
            </a:xfrm>
            <a:prstGeom prst="rect">
              <a:avLst/>
            </a:prstGeom>
          </p:spPr>
        </p:pic>
      </p:grpSp>
      <p:sp>
        <p:nvSpPr>
          <p:cNvPr id="4" name="Freeform 4"/>
          <p:cNvSpPr/>
          <p:nvPr/>
        </p:nvSpPr>
        <p:spPr>
          <a:xfrm rot="-10800000">
            <a:off x="17407575" y="497593"/>
            <a:ext cx="417825" cy="347839"/>
          </a:xfrm>
          <a:custGeom>
            <a:avLst/>
            <a:gdLst/>
            <a:ahLst/>
            <a:cxnLst/>
            <a:rect l="l" t="t" r="r" b="b"/>
            <a:pathLst>
              <a:path w="417825" h="347839">
                <a:moveTo>
                  <a:pt x="0" y="0"/>
                </a:moveTo>
                <a:lnTo>
                  <a:pt x="417825" y="0"/>
                </a:lnTo>
                <a:lnTo>
                  <a:pt x="417825" y="347839"/>
                </a:lnTo>
                <a:lnTo>
                  <a:pt x="0" y="3478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16011260"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1706269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7" name="Freeform 7"/>
          <p:cNvSpPr/>
          <p:nvPr/>
        </p:nvSpPr>
        <p:spPr>
          <a:xfrm>
            <a:off x="1756475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8" name="Freeform 8"/>
          <p:cNvSpPr/>
          <p:nvPr/>
        </p:nvSpPr>
        <p:spPr>
          <a:xfrm>
            <a:off x="16540414" y="9669085"/>
            <a:ext cx="265625" cy="260644"/>
          </a:xfrm>
          <a:custGeom>
            <a:avLst/>
            <a:gdLst/>
            <a:ahLst/>
            <a:cxnLst/>
            <a:rect l="l" t="t" r="r" b="b"/>
            <a:pathLst>
              <a:path w="265625" h="260644">
                <a:moveTo>
                  <a:pt x="0" y="0"/>
                </a:moveTo>
                <a:lnTo>
                  <a:pt x="265625" y="0"/>
                </a:lnTo>
                <a:lnTo>
                  <a:pt x="265625" y="260644"/>
                </a:lnTo>
                <a:lnTo>
                  <a:pt x="0" y="26064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9" name="TextBox 9"/>
          <p:cNvSpPr txBox="1"/>
          <p:nvPr/>
        </p:nvSpPr>
        <p:spPr>
          <a:xfrm>
            <a:off x="543598" y="988114"/>
            <a:ext cx="8334986" cy="773430"/>
          </a:xfrm>
          <a:prstGeom prst="rect">
            <a:avLst/>
          </a:prstGeom>
        </p:spPr>
        <p:txBody>
          <a:bodyPr lIns="0" tIns="0" rIns="0" bIns="0" rtlCol="0" anchor="t">
            <a:spAutoFit/>
          </a:bodyPr>
          <a:lstStyle/>
          <a:p>
            <a:pPr algn="l">
              <a:lnSpc>
                <a:spcPts val="5880"/>
              </a:lnSpc>
            </a:pPr>
            <a:r>
              <a:rPr lang="en-US" sz="5600" dirty="0">
                <a:solidFill>
                  <a:srgbClr val="000000"/>
                </a:solidFill>
                <a:latin typeface="Open Sans Bold Bold"/>
                <a:ea typeface="Open Sans Bold Bold"/>
                <a:cs typeface="Open Sans Bold Bold"/>
                <a:sym typeface="Open Sans Bold Bold"/>
              </a:rPr>
              <a:t>PROBLEM STATEMENT</a:t>
            </a:r>
          </a:p>
        </p:txBody>
      </p:sp>
      <p:sp>
        <p:nvSpPr>
          <p:cNvPr id="10" name="TextBox 10"/>
          <p:cNvSpPr txBox="1"/>
          <p:nvPr/>
        </p:nvSpPr>
        <p:spPr>
          <a:xfrm>
            <a:off x="543598" y="2278231"/>
            <a:ext cx="9146892" cy="5939155"/>
          </a:xfrm>
          <a:prstGeom prst="rect">
            <a:avLst/>
          </a:prstGeom>
        </p:spPr>
        <p:txBody>
          <a:bodyPr lIns="0" tIns="0" rIns="0" bIns="0" rtlCol="0" anchor="t">
            <a:spAutoFit/>
          </a:bodyPr>
          <a:lstStyle/>
          <a:p>
            <a:pPr algn="l">
              <a:lnSpc>
                <a:spcPts val="3919"/>
              </a:lnSpc>
              <a:spcBef>
                <a:spcPct val="0"/>
              </a:spcBef>
            </a:pPr>
            <a:r>
              <a:rPr lang="en-US" sz="2799" spc="260">
                <a:solidFill>
                  <a:srgbClr val="000000"/>
                </a:solidFill>
                <a:latin typeface="Open Sauce"/>
                <a:ea typeface="Open Sauce"/>
                <a:cs typeface="Open Sauce"/>
                <a:sym typeface="Open Sauce"/>
              </a:rPr>
              <a:t>The most successful companies today are the one's who know their customers so well that they are able to anticipate their needs beforehand. This can better be achieved if we can segment the customers into different groups that reflect the similarities among the customers in each group. The goal of the segmentation is to foresee the needs of customers, get to know their interests, lifestyles, priorities and learn their spending habits so that to maximize the value of customers to the business</a:t>
            </a:r>
          </a:p>
        </p:txBody>
      </p:sp>
      <p:sp>
        <p:nvSpPr>
          <p:cNvPr id="11" name="TextBox 11"/>
          <p:cNvSpPr txBox="1"/>
          <p:nvPr/>
        </p:nvSpPr>
        <p:spPr>
          <a:xfrm>
            <a:off x="8594723" y="7871799"/>
            <a:ext cx="1827908" cy="356145"/>
          </a:xfrm>
          <a:prstGeom prst="rect">
            <a:avLst/>
          </a:prstGeom>
        </p:spPr>
        <p:txBody>
          <a:bodyPr lIns="0" tIns="0" rIns="0" bIns="0" rtlCol="0" anchor="t">
            <a:spAutoFit/>
          </a:bodyPr>
          <a:lstStyle/>
          <a:p>
            <a:pPr algn="ctr">
              <a:lnSpc>
                <a:spcPts val="2943"/>
              </a:lnSpc>
            </a:pPr>
            <a:r>
              <a:rPr lang="en-US" sz="2102">
                <a:solidFill>
                  <a:srgbClr val="FFFFFF"/>
                </a:solidFill>
                <a:latin typeface="Open Sans Bold"/>
                <a:ea typeface="Open Sans Bold"/>
                <a:cs typeface="Open Sans Bold"/>
                <a:sym typeface="Open Sans Bold"/>
              </a:rPr>
              <a:t>CLIK 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11260"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706269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756475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6540414" y="9669085"/>
            <a:ext cx="265625" cy="260644"/>
          </a:xfrm>
          <a:custGeom>
            <a:avLst/>
            <a:gdLst/>
            <a:ahLst/>
            <a:cxnLst/>
            <a:rect l="l" t="t" r="r" b="b"/>
            <a:pathLst>
              <a:path w="265625" h="260644">
                <a:moveTo>
                  <a:pt x="0" y="0"/>
                </a:moveTo>
                <a:lnTo>
                  <a:pt x="265625" y="0"/>
                </a:lnTo>
                <a:lnTo>
                  <a:pt x="265625" y="260644"/>
                </a:lnTo>
                <a:lnTo>
                  <a:pt x="0" y="2606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TextBox 6"/>
          <p:cNvSpPr txBox="1"/>
          <p:nvPr/>
        </p:nvSpPr>
        <p:spPr>
          <a:xfrm>
            <a:off x="1295400" y="647700"/>
            <a:ext cx="2754035"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Canva Sans Bold"/>
                <a:ea typeface="Canva Sans Bold"/>
                <a:cs typeface="Canva Sans Bold"/>
                <a:sym typeface="Canva Sans Bold"/>
              </a:rPr>
              <a:t>Data Set</a:t>
            </a:r>
          </a:p>
        </p:txBody>
      </p:sp>
      <p:sp>
        <p:nvSpPr>
          <p:cNvPr id="7" name="TextBox 7"/>
          <p:cNvSpPr txBox="1"/>
          <p:nvPr/>
        </p:nvSpPr>
        <p:spPr>
          <a:xfrm>
            <a:off x="1028700" y="1981679"/>
            <a:ext cx="15777339" cy="4939030"/>
          </a:xfrm>
          <a:prstGeom prst="rect">
            <a:avLst/>
          </a:prstGeom>
        </p:spPr>
        <p:txBody>
          <a:bodyPr lIns="0" tIns="0" rIns="0" bIns="0" rtlCol="0" anchor="t">
            <a:spAutoFit/>
          </a:bodyPr>
          <a:lstStyle/>
          <a:p>
            <a:pPr algn="just">
              <a:lnSpc>
                <a:spcPts val="3920"/>
              </a:lnSpc>
            </a:pPr>
            <a:endParaRPr/>
          </a:p>
          <a:p>
            <a:pPr marL="604523" lvl="1" indent="-302261" algn="just">
              <a:lnSpc>
                <a:spcPts val="3920"/>
              </a:lnSpc>
              <a:buFont typeface="Arial"/>
              <a:buChar char="•"/>
            </a:pPr>
            <a:r>
              <a:rPr lang="en-US" sz="2800">
                <a:solidFill>
                  <a:srgbClr val="000000"/>
                </a:solidFill>
                <a:latin typeface="Canva Sans"/>
                <a:ea typeface="Canva Sans"/>
                <a:cs typeface="Canva Sans"/>
                <a:sym typeface="Canva Sans"/>
              </a:rPr>
              <a:t>Customer ID: Id of customer, this field will be dropped as it's not useful</a:t>
            </a:r>
          </a:p>
          <a:p>
            <a:pPr marL="604523" lvl="1" indent="-302261" algn="just">
              <a:lnSpc>
                <a:spcPts val="3920"/>
              </a:lnSpc>
              <a:buFont typeface="Arial"/>
              <a:buChar char="•"/>
            </a:pPr>
            <a:r>
              <a:rPr lang="en-US" sz="2800">
                <a:solidFill>
                  <a:srgbClr val="000000"/>
                </a:solidFill>
                <a:latin typeface="Canva Sans"/>
                <a:ea typeface="Canva Sans"/>
                <a:cs typeface="Canva Sans"/>
                <a:sym typeface="Canva Sans"/>
              </a:rPr>
              <a:t>Gender: customer gender - female / male</a:t>
            </a:r>
          </a:p>
          <a:p>
            <a:pPr marL="604523" lvl="1" indent="-302261" algn="just">
              <a:lnSpc>
                <a:spcPts val="3920"/>
              </a:lnSpc>
              <a:buFont typeface="Arial"/>
              <a:buChar char="•"/>
            </a:pPr>
            <a:r>
              <a:rPr lang="en-US" sz="2800">
                <a:solidFill>
                  <a:srgbClr val="000000"/>
                </a:solidFill>
                <a:latin typeface="Canva Sans"/>
                <a:ea typeface="Canva Sans"/>
                <a:cs typeface="Canva Sans"/>
                <a:sym typeface="Canva Sans"/>
              </a:rPr>
              <a:t>Age: age of customer, we've got customers with age from 18 to 70 years</a:t>
            </a:r>
          </a:p>
          <a:p>
            <a:pPr marL="604523" lvl="1" indent="-302261" algn="just">
              <a:lnSpc>
                <a:spcPts val="3920"/>
              </a:lnSpc>
              <a:buFont typeface="Arial"/>
              <a:buChar char="•"/>
            </a:pPr>
            <a:r>
              <a:rPr lang="en-US" sz="2800">
                <a:solidFill>
                  <a:srgbClr val="000000"/>
                </a:solidFill>
                <a:latin typeface="Canva Sans"/>
                <a:ea typeface="Canva Sans"/>
                <a:cs typeface="Canva Sans"/>
                <a:sym typeface="Canva Sans"/>
              </a:rPr>
              <a:t>Annual Income: income of customer, will be renamed to income only, values from 13 to 137</a:t>
            </a:r>
          </a:p>
          <a:p>
            <a:pPr marL="604523" lvl="1" indent="-302261" algn="just">
              <a:lnSpc>
                <a:spcPts val="3920"/>
              </a:lnSpc>
              <a:buFont typeface="Arial"/>
              <a:buChar char="•"/>
            </a:pPr>
            <a:r>
              <a:rPr lang="en-US" sz="2800">
                <a:solidFill>
                  <a:srgbClr val="000000"/>
                </a:solidFill>
                <a:latin typeface="Canva Sans"/>
                <a:ea typeface="Canva Sans"/>
                <a:cs typeface="Canva Sans"/>
                <a:sym typeface="Canva Sans"/>
              </a:rPr>
              <a:t>Spending Score: Score assigned by the mall based on customer behavior and spending nature, values from 1 to 99</a:t>
            </a:r>
          </a:p>
          <a:p>
            <a:pPr algn="just">
              <a:lnSpc>
                <a:spcPts val="3920"/>
              </a:lnSpc>
            </a:pPr>
            <a:endParaRPr lang="en-US" sz="2800">
              <a:solidFill>
                <a:srgbClr val="000000"/>
              </a:solidFill>
              <a:latin typeface="Canva Sans"/>
              <a:ea typeface="Canva Sans"/>
              <a:cs typeface="Canva Sans"/>
              <a:sym typeface="Canva Sans"/>
            </a:endParaRPr>
          </a:p>
          <a:p>
            <a:pPr algn="just">
              <a:lnSpc>
                <a:spcPts val="3920"/>
              </a:lnSpc>
            </a:pPr>
            <a:endParaRPr lang="en-US" sz="2800">
              <a:solidFill>
                <a:srgbClr val="000000"/>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800" y="342900"/>
            <a:ext cx="10020300"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ea typeface="Canva Sans Bold"/>
                <a:cs typeface="Canva Sans Bold"/>
                <a:sym typeface="Canva Sans Bold"/>
              </a:rPr>
              <a:t>Preprocessing the Dataset</a:t>
            </a:r>
          </a:p>
        </p:txBody>
      </p:sp>
      <p:sp>
        <p:nvSpPr>
          <p:cNvPr id="3" name="TextBox 3"/>
          <p:cNvSpPr txBox="1"/>
          <p:nvPr/>
        </p:nvSpPr>
        <p:spPr>
          <a:xfrm>
            <a:off x="991791" y="1562100"/>
            <a:ext cx="15414368" cy="11377930"/>
          </a:xfrm>
          <a:prstGeom prst="rect">
            <a:avLst/>
          </a:prstGeom>
        </p:spPr>
        <p:txBody>
          <a:bodyPr lIns="0" tIns="0" rIns="0" bIns="0" rtlCol="0" anchor="t">
            <a:spAutoFit/>
          </a:bodyPr>
          <a:lstStyle/>
          <a:p>
            <a:pPr algn="just">
              <a:lnSpc>
                <a:spcPts val="3919"/>
              </a:lnSpc>
              <a:spcBef>
                <a:spcPct val="0"/>
              </a:spcBef>
            </a:pPr>
            <a:r>
              <a:rPr lang="en-US" sz="2799" dirty="0">
                <a:solidFill>
                  <a:srgbClr val="000000"/>
                </a:solidFill>
                <a:latin typeface="Canva Sans"/>
                <a:ea typeface="Canva Sans"/>
                <a:cs typeface="Canva Sans"/>
                <a:sym typeface="Canva Sans"/>
              </a:rPr>
              <a:t>1. Data Collection</a:t>
            </a:r>
          </a:p>
          <a:p>
            <a:pPr algn="just">
              <a:lnSpc>
                <a:spcPts val="3919"/>
              </a:lnSpc>
              <a:spcBef>
                <a:spcPct val="0"/>
              </a:spcBef>
            </a:pPr>
            <a:r>
              <a:rPr lang="en-US" sz="2799" dirty="0">
                <a:solidFill>
                  <a:srgbClr val="000000"/>
                </a:solidFill>
                <a:latin typeface="Canva Sans"/>
                <a:ea typeface="Canva Sans"/>
                <a:cs typeface="Canva Sans"/>
                <a:sym typeface="Canva Sans"/>
              </a:rPr>
              <a:t>2. Importing libraries</a:t>
            </a:r>
          </a:p>
          <a:p>
            <a:pPr algn="just">
              <a:lnSpc>
                <a:spcPts val="3919"/>
              </a:lnSpc>
              <a:spcBef>
                <a:spcPct val="0"/>
              </a:spcBef>
            </a:pPr>
            <a:r>
              <a:rPr lang="en-US" sz="2799" dirty="0">
                <a:solidFill>
                  <a:srgbClr val="000000"/>
                </a:solidFill>
                <a:latin typeface="Canva Sans"/>
                <a:ea typeface="Canva Sans"/>
                <a:cs typeface="Canva Sans"/>
                <a:sym typeface="Canva Sans"/>
              </a:rPr>
              <a:t>3.Importing Dataset</a:t>
            </a:r>
          </a:p>
          <a:p>
            <a:pPr algn="just">
              <a:lnSpc>
                <a:spcPts val="3919"/>
              </a:lnSpc>
              <a:spcBef>
                <a:spcPct val="0"/>
              </a:spcBef>
            </a:pPr>
            <a:r>
              <a:rPr lang="en-US" sz="2799" dirty="0">
                <a:solidFill>
                  <a:srgbClr val="000000"/>
                </a:solidFill>
                <a:latin typeface="Canva Sans"/>
                <a:ea typeface="Canva Sans"/>
                <a:cs typeface="Canva Sans"/>
                <a:sym typeface="Canva Sans"/>
              </a:rPr>
              <a:t>4. Checking Null values/Missing Data in the Dataset</a:t>
            </a:r>
          </a:p>
          <a:p>
            <a:pPr algn="just">
              <a:lnSpc>
                <a:spcPts val="3919"/>
              </a:lnSpc>
              <a:spcBef>
                <a:spcPct val="0"/>
              </a:spcBef>
            </a:pPr>
            <a:r>
              <a:rPr lang="en-US" sz="2799" dirty="0">
                <a:solidFill>
                  <a:srgbClr val="000000"/>
                </a:solidFill>
                <a:latin typeface="Canva Sans"/>
                <a:ea typeface="Canva Sans"/>
                <a:cs typeface="Canva Sans"/>
                <a:sym typeface="Canva Sans"/>
              </a:rPr>
              <a:t>5. Feature selection(“Age”, “Annual Income” and “Spending Score”</a:t>
            </a:r>
          </a:p>
          <a:p>
            <a:pPr algn="just">
              <a:lnSpc>
                <a:spcPts val="3919"/>
              </a:lnSpc>
              <a:spcBef>
                <a:spcPct val="0"/>
              </a:spcBef>
            </a:pPr>
            <a:r>
              <a:rPr lang="en-US" sz="2799" dirty="0">
                <a:solidFill>
                  <a:srgbClr val="000000"/>
                </a:solidFill>
                <a:latin typeface="Canva Sans"/>
                <a:ea typeface="Canva Sans"/>
                <a:cs typeface="Canva Sans"/>
                <a:sym typeface="Canva Sans"/>
              </a:rPr>
              <a:t>      Here we remove the unwanted column “Customer ID” that has no much impact in the </a:t>
            </a:r>
          </a:p>
          <a:p>
            <a:pPr algn="just">
              <a:lnSpc>
                <a:spcPts val="3919"/>
              </a:lnSpc>
              <a:spcBef>
                <a:spcPct val="0"/>
              </a:spcBef>
            </a:pPr>
            <a:r>
              <a:rPr lang="en-US" sz="2799" dirty="0">
                <a:solidFill>
                  <a:srgbClr val="000000"/>
                </a:solidFill>
                <a:latin typeface="Canva Sans"/>
                <a:ea typeface="Canva Sans"/>
                <a:cs typeface="Canva Sans"/>
                <a:sym typeface="Canva Sans"/>
              </a:rPr>
              <a:t>6. Feature Scaling</a:t>
            </a: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r>
              <a:rPr lang="en-US" sz="2799" dirty="0">
                <a:solidFill>
                  <a:srgbClr val="000000"/>
                </a:solidFill>
                <a:latin typeface="Canva Sans"/>
                <a:ea typeface="Canva Sans"/>
                <a:cs typeface="Canva Sans"/>
                <a:sym typeface="Canva Sans"/>
              </a:rPr>
              <a:t>Standardize the features to ensure they have a mean of zero and a standard deviation of one. This step is essential because K-means clustering relies on distance metrics, which can be distorted by differing feature scales.</a:t>
            </a: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r>
              <a:rPr lang="en-US" sz="2799" dirty="0">
                <a:solidFill>
                  <a:srgbClr val="000000"/>
                </a:solidFill>
                <a:latin typeface="Canva Sans"/>
                <a:ea typeface="Canva Sans"/>
                <a:cs typeface="Canva Sans"/>
                <a:sym typeface="Canva Sans"/>
              </a:rPr>
              <a:t>Since gender is a categorial variable, it needs to be encoded and converted to numeric. Before using the data for training the model we need to make sure mean = 0 and standard deviation =1</a:t>
            </a: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endParaRPr lang="en-US" sz="2799" dirty="0">
              <a:solidFill>
                <a:srgbClr val="000000"/>
              </a:solidFill>
              <a:latin typeface="Canva Sans"/>
              <a:ea typeface="Canva Sans"/>
              <a:cs typeface="Canva Sans"/>
              <a:sym typeface="Canva Sans"/>
            </a:endParaRPr>
          </a:p>
        </p:txBody>
      </p:sp>
      <p:sp>
        <p:nvSpPr>
          <p:cNvPr id="4" name="Freeform 4"/>
          <p:cNvSpPr/>
          <p:nvPr/>
        </p:nvSpPr>
        <p:spPr>
          <a:xfrm>
            <a:off x="16011260"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706269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756475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6540414" y="9669085"/>
            <a:ext cx="265625" cy="260644"/>
          </a:xfrm>
          <a:custGeom>
            <a:avLst/>
            <a:gdLst/>
            <a:ahLst/>
            <a:cxnLst/>
            <a:rect l="l" t="t" r="r" b="b"/>
            <a:pathLst>
              <a:path w="265625" h="260644">
                <a:moveTo>
                  <a:pt x="0" y="0"/>
                </a:moveTo>
                <a:lnTo>
                  <a:pt x="265625" y="0"/>
                </a:lnTo>
                <a:lnTo>
                  <a:pt x="265625" y="260644"/>
                </a:lnTo>
                <a:lnTo>
                  <a:pt x="0" y="2606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395149"/>
            <a:ext cx="814816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Why  K Means Algorithm?</a:t>
            </a:r>
          </a:p>
        </p:txBody>
      </p:sp>
      <p:sp>
        <p:nvSpPr>
          <p:cNvPr id="3" name="Freeform 3"/>
          <p:cNvSpPr/>
          <p:nvPr/>
        </p:nvSpPr>
        <p:spPr>
          <a:xfrm>
            <a:off x="16011260"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06269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756475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540414" y="9669085"/>
            <a:ext cx="265625" cy="260644"/>
          </a:xfrm>
          <a:custGeom>
            <a:avLst/>
            <a:gdLst/>
            <a:ahLst/>
            <a:cxnLst/>
            <a:rect l="l" t="t" r="r" b="b"/>
            <a:pathLst>
              <a:path w="265625" h="260644">
                <a:moveTo>
                  <a:pt x="0" y="0"/>
                </a:moveTo>
                <a:lnTo>
                  <a:pt x="265625" y="0"/>
                </a:lnTo>
                <a:lnTo>
                  <a:pt x="265625" y="260644"/>
                </a:lnTo>
                <a:lnTo>
                  <a:pt x="0" y="2606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TextBox 7"/>
          <p:cNvSpPr txBox="1"/>
          <p:nvPr/>
        </p:nvSpPr>
        <p:spPr>
          <a:xfrm>
            <a:off x="1038225" y="4634669"/>
            <a:ext cx="15006014" cy="7910772"/>
          </a:xfrm>
          <a:prstGeom prst="rect">
            <a:avLst/>
          </a:prstGeom>
        </p:spPr>
        <p:txBody>
          <a:bodyPr lIns="0" tIns="0" rIns="0" bIns="0" rtlCol="0" anchor="t">
            <a:spAutoFit/>
          </a:bodyPr>
          <a:lstStyle/>
          <a:p>
            <a:pPr algn="l">
              <a:lnSpc>
                <a:spcPts val="3923"/>
              </a:lnSpc>
            </a:pPr>
            <a:r>
              <a:rPr lang="en-US" sz="2802" dirty="0">
                <a:solidFill>
                  <a:srgbClr val="000000"/>
                </a:solidFill>
                <a:latin typeface="Canva Sans"/>
                <a:ea typeface="Canva Sans"/>
                <a:cs typeface="Canva Sans"/>
                <a:sym typeface="Canva Sans"/>
              </a:rPr>
              <a:t>K-Means algorithm is widely used for customer segmentation due to several key reasons that align well with the objectives and requirements of segmenting customers</a:t>
            </a:r>
          </a:p>
          <a:p>
            <a:pPr algn="ctr">
              <a:lnSpc>
                <a:spcPts val="3923"/>
              </a:lnSpc>
            </a:pPr>
            <a:endParaRPr lang="en-US" sz="2802" dirty="0">
              <a:solidFill>
                <a:srgbClr val="000000"/>
              </a:solidFill>
              <a:latin typeface="Canva Sans"/>
              <a:ea typeface="Canva Sans"/>
              <a:cs typeface="Canva Sans"/>
              <a:sym typeface="Canva Sans"/>
            </a:endParaRPr>
          </a:p>
          <a:p>
            <a:pPr algn="l">
              <a:lnSpc>
                <a:spcPts val="3923"/>
              </a:lnSpc>
            </a:pPr>
            <a:r>
              <a:rPr lang="en-US" sz="2802" dirty="0">
                <a:solidFill>
                  <a:srgbClr val="000000"/>
                </a:solidFill>
                <a:latin typeface="Canva Sans"/>
                <a:ea typeface="Canva Sans"/>
                <a:cs typeface="Canva Sans"/>
                <a:sym typeface="Canva Sans"/>
              </a:rPr>
              <a:t>1. Simplicity and Efficiency</a:t>
            </a:r>
          </a:p>
          <a:p>
            <a:pPr algn="l">
              <a:lnSpc>
                <a:spcPts val="3923"/>
              </a:lnSpc>
            </a:pPr>
            <a:r>
              <a:rPr lang="en-US" sz="2802" dirty="0">
                <a:solidFill>
                  <a:srgbClr val="000000"/>
                </a:solidFill>
                <a:latin typeface="Canva Sans"/>
                <a:ea typeface="Canva Sans"/>
                <a:cs typeface="Canva Sans"/>
                <a:sym typeface="Canva Sans"/>
              </a:rPr>
              <a:t>2. Scalability</a:t>
            </a:r>
          </a:p>
          <a:p>
            <a:pPr algn="l">
              <a:lnSpc>
                <a:spcPts val="3923"/>
              </a:lnSpc>
            </a:pPr>
            <a:r>
              <a:rPr lang="en-US" sz="2802" dirty="0">
                <a:solidFill>
                  <a:srgbClr val="000000"/>
                </a:solidFill>
                <a:latin typeface="Canva Sans"/>
                <a:ea typeface="Canva Sans"/>
                <a:cs typeface="Canva Sans"/>
                <a:sym typeface="Canva Sans"/>
              </a:rPr>
              <a:t>3. Clear and Actionable Output</a:t>
            </a:r>
          </a:p>
          <a:p>
            <a:pPr algn="l">
              <a:lnSpc>
                <a:spcPts val="3923"/>
              </a:lnSpc>
            </a:pPr>
            <a:r>
              <a:rPr lang="en-US" sz="2802" dirty="0">
                <a:solidFill>
                  <a:srgbClr val="000000"/>
                </a:solidFill>
                <a:latin typeface="Canva Sans"/>
                <a:ea typeface="Canva Sans"/>
                <a:cs typeface="Canva Sans"/>
                <a:sym typeface="Canva Sans"/>
              </a:rPr>
              <a:t>4. Flexibility</a:t>
            </a:r>
          </a:p>
          <a:p>
            <a:pPr algn="l">
              <a:lnSpc>
                <a:spcPts val="3923"/>
              </a:lnSpc>
            </a:pPr>
            <a:r>
              <a:rPr lang="en-US" sz="2802" dirty="0">
                <a:solidFill>
                  <a:srgbClr val="000000"/>
                </a:solidFill>
                <a:latin typeface="Canva Sans"/>
                <a:ea typeface="Canva Sans"/>
                <a:cs typeface="Canva Sans"/>
                <a:sym typeface="Canva Sans"/>
              </a:rPr>
              <a:t> 5.Effective Initialization and Convergence</a:t>
            </a:r>
          </a:p>
          <a:p>
            <a:pPr algn="l">
              <a:lnSpc>
                <a:spcPts val="3923"/>
              </a:lnSpc>
            </a:pPr>
            <a:r>
              <a:rPr lang="en-US" sz="2802" dirty="0">
                <a:solidFill>
                  <a:srgbClr val="000000"/>
                </a:solidFill>
                <a:latin typeface="Canva Sans"/>
                <a:ea typeface="Canva Sans"/>
                <a:cs typeface="Canva Sans"/>
                <a:sym typeface="Canva Sans"/>
              </a:rPr>
              <a:t>6. Visualization and Interpretation</a:t>
            </a:r>
          </a:p>
          <a:p>
            <a:pPr algn="l">
              <a:lnSpc>
                <a:spcPts val="3923"/>
              </a:lnSpc>
            </a:pPr>
            <a:r>
              <a:rPr lang="en-US" sz="2802" dirty="0">
                <a:solidFill>
                  <a:srgbClr val="000000"/>
                </a:solidFill>
                <a:latin typeface="Canva Sans"/>
                <a:ea typeface="Canva Sans"/>
                <a:cs typeface="Canva Sans"/>
                <a:sym typeface="Canva Sans"/>
              </a:rPr>
              <a:t>7. Optimization and Validation</a:t>
            </a:r>
          </a:p>
          <a:p>
            <a:pPr algn="l">
              <a:lnSpc>
                <a:spcPts val="3923"/>
              </a:lnSpc>
            </a:pPr>
            <a:endParaRPr lang="en-US" sz="2802" dirty="0">
              <a:solidFill>
                <a:srgbClr val="000000"/>
              </a:solidFill>
              <a:latin typeface="Canva Sans"/>
              <a:ea typeface="Canva Sans"/>
              <a:cs typeface="Canva Sans"/>
              <a:sym typeface="Canva Sans"/>
            </a:endParaRPr>
          </a:p>
          <a:p>
            <a:pPr algn="l">
              <a:lnSpc>
                <a:spcPts val="3923"/>
              </a:lnSpc>
            </a:pPr>
            <a:endParaRPr lang="en-US" sz="2802" dirty="0">
              <a:solidFill>
                <a:srgbClr val="000000"/>
              </a:solidFill>
              <a:latin typeface="Canva Sans"/>
              <a:ea typeface="Canva Sans"/>
              <a:cs typeface="Canva Sans"/>
              <a:sym typeface="Canva Sans"/>
            </a:endParaRPr>
          </a:p>
          <a:p>
            <a:pPr algn="l">
              <a:lnSpc>
                <a:spcPts val="3923"/>
              </a:lnSpc>
            </a:pPr>
            <a:endParaRPr lang="en-US" sz="2802" dirty="0">
              <a:solidFill>
                <a:srgbClr val="000000"/>
              </a:solidFill>
              <a:latin typeface="Canva Sans"/>
              <a:ea typeface="Canva Sans"/>
              <a:cs typeface="Canva Sans"/>
              <a:sym typeface="Canva Sans"/>
            </a:endParaRPr>
          </a:p>
          <a:p>
            <a:pPr algn="l">
              <a:lnSpc>
                <a:spcPts val="3923"/>
              </a:lnSpc>
            </a:pPr>
            <a:endParaRPr lang="en-US" sz="2802" dirty="0">
              <a:solidFill>
                <a:srgbClr val="000000"/>
              </a:solidFill>
              <a:latin typeface="Canva Sans"/>
              <a:ea typeface="Canva Sans"/>
              <a:cs typeface="Canva Sans"/>
              <a:sym typeface="Canva Sans"/>
            </a:endParaRPr>
          </a:p>
          <a:p>
            <a:pPr algn="ctr">
              <a:lnSpc>
                <a:spcPts val="3923"/>
              </a:lnSpc>
            </a:pPr>
            <a:endParaRPr lang="en-US" sz="2802" dirty="0">
              <a:solidFill>
                <a:srgbClr val="000000"/>
              </a:solidFill>
              <a:latin typeface="Canva Sans"/>
              <a:ea typeface="Canva Sans"/>
              <a:cs typeface="Canva Sans"/>
              <a:sym typeface="Canva Sans"/>
            </a:endParaRPr>
          </a:p>
          <a:p>
            <a:pPr algn="ctr">
              <a:lnSpc>
                <a:spcPts val="3923"/>
              </a:lnSpc>
            </a:pPr>
            <a:endParaRPr lang="en-US" sz="2802" dirty="0">
              <a:solidFill>
                <a:srgbClr val="000000"/>
              </a:solidFill>
              <a:latin typeface="Canva Sans"/>
              <a:ea typeface="Canva Sans"/>
              <a:cs typeface="Canva Sans"/>
              <a:sym typeface="Canva Sans"/>
            </a:endParaRPr>
          </a:p>
        </p:txBody>
      </p:sp>
      <p:sp>
        <p:nvSpPr>
          <p:cNvPr id="8" name="TextBox 8"/>
          <p:cNvSpPr txBox="1"/>
          <p:nvPr/>
        </p:nvSpPr>
        <p:spPr>
          <a:xfrm>
            <a:off x="1028700" y="371636"/>
            <a:ext cx="1254633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Unsupervised Machine Learning Model</a:t>
            </a:r>
          </a:p>
        </p:txBody>
      </p:sp>
      <p:sp>
        <p:nvSpPr>
          <p:cNvPr id="9" name="TextBox 9"/>
          <p:cNvSpPr txBox="1"/>
          <p:nvPr/>
        </p:nvSpPr>
        <p:spPr>
          <a:xfrm>
            <a:off x="1028700" y="1608894"/>
            <a:ext cx="14744700" cy="1468031"/>
          </a:xfrm>
          <a:prstGeom prst="rect">
            <a:avLst/>
          </a:prstGeom>
        </p:spPr>
        <p:txBody>
          <a:bodyPr wrap="square" lIns="0" tIns="0" rIns="0" bIns="0" rtlCol="0" anchor="t">
            <a:spAutoFit/>
          </a:bodyPr>
          <a:lstStyle/>
          <a:p>
            <a:pPr algn="l">
              <a:lnSpc>
                <a:spcPts val="3919"/>
              </a:lnSpc>
              <a:spcBef>
                <a:spcPct val="0"/>
              </a:spcBef>
            </a:pPr>
            <a:r>
              <a:rPr lang="en-US" sz="2799" dirty="0">
                <a:solidFill>
                  <a:srgbClr val="000000"/>
                </a:solidFill>
                <a:latin typeface="Canva Sans"/>
                <a:ea typeface="Canva Sans"/>
                <a:cs typeface="Canva Sans"/>
                <a:sym typeface="Canva Sans"/>
              </a:rPr>
              <a:t>Customer segmentation is an unsupervised machine learning model because it involves grouping customers into segments based on similarities in their data without using predefined labels or categories. Hence it comes under Classification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23382" y="1646769"/>
            <a:ext cx="12564618" cy="5839660"/>
          </a:xfrm>
          <a:custGeom>
            <a:avLst/>
            <a:gdLst/>
            <a:ahLst/>
            <a:cxnLst/>
            <a:rect l="l" t="t" r="r" b="b"/>
            <a:pathLst>
              <a:path w="12564618" h="5839660">
                <a:moveTo>
                  <a:pt x="0" y="0"/>
                </a:moveTo>
                <a:lnTo>
                  <a:pt x="12564618" y="0"/>
                </a:lnTo>
                <a:lnTo>
                  <a:pt x="12564618" y="5839660"/>
                </a:lnTo>
                <a:lnTo>
                  <a:pt x="0" y="5839660"/>
                </a:lnTo>
                <a:lnTo>
                  <a:pt x="0" y="0"/>
                </a:lnTo>
                <a:close/>
              </a:path>
            </a:pathLst>
          </a:custGeom>
          <a:blipFill>
            <a:blip r:embed="rId2"/>
            <a:stretch>
              <a:fillRect l="-5859" t="-440" b="-440"/>
            </a:stretch>
          </a:blipFill>
        </p:spPr>
        <p:txBody>
          <a:bodyPr/>
          <a:lstStyle/>
          <a:p>
            <a:endParaRPr lang="en-IN"/>
          </a:p>
        </p:txBody>
      </p:sp>
      <p:sp>
        <p:nvSpPr>
          <p:cNvPr id="3" name="TextBox 3"/>
          <p:cNvSpPr txBox="1"/>
          <p:nvPr/>
        </p:nvSpPr>
        <p:spPr>
          <a:xfrm>
            <a:off x="457200" y="412789"/>
            <a:ext cx="7124700"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ea typeface="Canva Sans Bold"/>
                <a:cs typeface="Canva Sans Bold"/>
                <a:sym typeface="Canva Sans Bold"/>
              </a:rPr>
              <a:t>Evaluation Criteria</a:t>
            </a:r>
          </a:p>
        </p:txBody>
      </p:sp>
      <p:sp>
        <p:nvSpPr>
          <p:cNvPr id="4" name="TextBox 4"/>
          <p:cNvSpPr txBox="1"/>
          <p:nvPr/>
        </p:nvSpPr>
        <p:spPr>
          <a:xfrm>
            <a:off x="1028700" y="1822093"/>
            <a:ext cx="4554586" cy="7608570"/>
          </a:xfrm>
          <a:prstGeom prst="rect">
            <a:avLst/>
          </a:prstGeom>
        </p:spPr>
        <p:txBody>
          <a:bodyPr lIns="0" tIns="0" rIns="0" bIns="0" rtlCol="0" anchor="t">
            <a:spAutoFit/>
          </a:bodyPr>
          <a:lstStyle/>
          <a:p>
            <a:pPr algn="l">
              <a:lnSpc>
                <a:spcPts val="3779"/>
              </a:lnSpc>
            </a:pPr>
            <a:r>
              <a:rPr lang="en-US" sz="2699" dirty="0">
                <a:solidFill>
                  <a:srgbClr val="000000"/>
                </a:solidFill>
                <a:latin typeface="Canva Sans"/>
                <a:ea typeface="Canva Sans"/>
                <a:cs typeface="Canva Sans"/>
                <a:sym typeface="Canva Sans"/>
              </a:rPr>
              <a:t>Here we are using Elbow method. This method helps determine the optimal number of clusters (k). It involves plotting the sum of squared distances (inertia) between data points and their corresponding cluster centroids for different values of k. The "elbow point" on the plot, where the inertia starts to decrease more slowly, indicates a suitable number of clusters</a:t>
            </a:r>
          </a:p>
        </p:txBody>
      </p:sp>
      <p:sp>
        <p:nvSpPr>
          <p:cNvPr id="5" name="Freeform 5"/>
          <p:cNvSpPr/>
          <p:nvPr/>
        </p:nvSpPr>
        <p:spPr>
          <a:xfrm>
            <a:off x="16011260"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a:off x="1706269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a:off x="1756475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a:off x="16540414" y="9669085"/>
            <a:ext cx="265625" cy="260644"/>
          </a:xfrm>
          <a:custGeom>
            <a:avLst/>
            <a:gdLst/>
            <a:ahLst/>
            <a:cxnLst/>
            <a:rect l="l" t="t" r="r" b="b"/>
            <a:pathLst>
              <a:path w="265625" h="260644">
                <a:moveTo>
                  <a:pt x="0" y="0"/>
                </a:moveTo>
                <a:lnTo>
                  <a:pt x="265625" y="0"/>
                </a:lnTo>
                <a:lnTo>
                  <a:pt x="265625" y="260644"/>
                </a:lnTo>
                <a:lnTo>
                  <a:pt x="0" y="26064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33450"/>
            <a:ext cx="16680039" cy="1811020"/>
          </a:xfrm>
          <a:prstGeom prst="rect">
            <a:avLst/>
          </a:prstGeom>
        </p:spPr>
        <p:txBody>
          <a:bodyPr lIns="0" tIns="0" rIns="0" bIns="0" rtlCol="0" anchor="t">
            <a:spAutoFit/>
          </a:bodyPr>
          <a:lstStyle/>
          <a:p>
            <a:pPr algn="l">
              <a:lnSpc>
                <a:spcPts val="7279"/>
              </a:lnSpc>
            </a:pPr>
            <a:r>
              <a:rPr lang="en-US" sz="5199" dirty="0">
                <a:solidFill>
                  <a:srgbClr val="000000"/>
                </a:solidFill>
                <a:latin typeface="Canva Sans Bold"/>
                <a:ea typeface="Canva Sans Bold"/>
                <a:cs typeface="Canva Sans Bold"/>
                <a:sym typeface="Canva Sans Bold"/>
              </a:rPr>
              <a:t>Comparison Algorithm- Agglomerative Algorithm &amp; DBSCAN</a:t>
            </a:r>
          </a:p>
        </p:txBody>
      </p:sp>
      <p:sp>
        <p:nvSpPr>
          <p:cNvPr id="3" name="TextBox 3"/>
          <p:cNvSpPr txBox="1"/>
          <p:nvPr/>
        </p:nvSpPr>
        <p:spPr>
          <a:xfrm>
            <a:off x="1028700" y="3176270"/>
            <a:ext cx="16230600" cy="1967230"/>
          </a:xfrm>
          <a:prstGeom prst="rect">
            <a:avLst/>
          </a:prstGeom>
        </p:spPr>
        <p:txBody>
          <a:bodyPr lIns="0" tIns="0" rIns="0" bIns="0" rtlCol="0" anchor="t">
            <a:spAutoFit/>
          </a:bodyPr>
          <a:lstStyle/>
          <a:p>
            <a:pPr algn="l">
              <a:lnSpc>
                <a:spcPts val="3919"/>
              </a:lnSpc>
            </a:pPr>
            <a:r>
              <a:rPr lang="en-US" sz="2799" dirty="0">
                <a:solidFill>
                  <a:srgbClr val="000000"/>
                </a:solidFill>
                <a:latin typeface="Canva Sans"/>
                <a:ea typeface="Canva Sans"/>
                <a:cs typeface="Canva Sans"/>
                <a:sym typeface="Canva Sans"/>
              </a:rPr>
              <a:t>Agglomerative clustering works in a “bottom-up” manner. That is, each object is initially considered as a single-element cluster (leaf). At each step of the algorithm, the two clusters that are the most similar are combined into a new bigger cluster (nodes).</a:t>
            </a:r>
          </a:p>
          <a:p>
            <a:pPr algn="l">
              <a:lnSpc>
                <a:spcPts val="3919"/>
              </a:lnSpc>
            </a:pPr>
            <a:endParaRPr lang="en-US" sz="2799" dirty="0">
              <a:solidFill>
                <a:srgbClr val="000000"/>
              </a:solidFill>
              <a:latin typeface="Canva Sans"/>
              <a:ea typeface="Canva Sans"/>
              <a:cs typeface="Canva Sans"/>
              <a:sym typeface="Canva Sans"/>
            </a:endParaRPr>
          </a:p>
        </p:txBody>
      </p:sp>
      <p:sp>
        <p:nvSpPr>
          <p:cNvPr id="4" name="Freeform 4"/>
          <p:cNvSpPr/>
          <p:nvPr/>
        </p:nvSpPr>
        <p:spPr>
          <a:xfrm>
            <a:off x="16011260"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706269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756475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6540414" y="9669085"/>
            <a:ext cx="265625" cy="260644"/>
          </a:xfrm>
          <a:custGeom>
            <a:avLst/>
            <a:gdLst/>
            <a:ahLst/>
            <a:cxnLst/>
            <a:rect l="l" t="t" r="r" b="b"/>
            <a:pathLst>
              <a:path w="265625" h="260644">
                <a:moveTo>
                  <a:pt x="0" y="0"/>
                </a:moveTo>
                <a:lnTo>
                  <a:pt x="265625" y="0"/>
                </a:lnTo>
                <a:lnTo>
                  <a:pt x="265625" y="260644"/>
                </a:lnTo>
                <a:lnTo>
                  <a:pt x="0" y="2606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962418" y="5624846"/>
            <a:ext cx="17325582" cy="2462530"/>
          </a:xfrm>
          <a:prstGeom prst="rect">
            <a:avLst/>
          </a:prstGeom>
        </p:spPr>
        <p:txBody>
          <a:bodyPr lIns="0" tIns="0" rIns="0" bIns="0" rtlCol="0" anchor="t">
            <a:spAutoFit/>
          </a:bodyPr>
          <a:lstStyle/>
          <a:p>
            <a:pPr algn="l">
              <a:lnSpc>
                <a:spcPts val="3920"/>
              </a:lnSpc>
              <a:spcBef>
                <a:spcPct val="0"/>
              </a:spcBef>
            </a:pPr>
            <a:r>
              <a:rPr lang="en-US" sz="2800" dirty="0">
                <a:solidFill>
                  <a:srgbClr val="000000"/>
                </a:solidFill>
                <a:latin typeface="Canva Sans"/>
                <a:ea typeface="Canva Sans"/>
                <a:cs typeface="Canva Sans"/>
                <a:sym typeface="Canva Sans"/>
              </a:rPr>
              <a:t>DBSCAN (Density-Based Spatial Clustering of Applications with Noise) is a popular clustering algorithm that is particularly well-suited for datasets with noise and clusters of varying shapes and sizes. Unlike other clustering algorithms, such as k-means, DBSCAN does not require the user to specify the number of clusters in advance. Instead, it relies on two key parameters: epsilon (ε) and minimum points (</a:t>
            </a:r>
            <a:r>
              <a:rPr lang="en-US" sz="2800" dirty="0" err="1">
                <a:solidFill>
                  <a:srgbClr val="000000"/>
                </a:solidFill>
                <a:latin typeface="Canva Sans"/>
                <a:ea typeface="Canva Sans"/>
                <a:cs typeface="Canva Sans"/>
                <a:sym typeface="Canva Sans"/>
              </a:rPr>
              <a:t>minPts</a:t>
            </a:r>
            <a:r>
              <a:rPr lang="en-US" sz="2800" dirty="0">
                <a:solidFill>
                  <a:srgbClr val="000000"/>
                </a:solidFill>
                <a:latin typeface="Canva Sans"/>
                <a:ea typeface="Canva Sans"/>
                <a:cs typeface="Canva Sans"/>
                <a:sym typeface="Canva San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11260"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706269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7564756" y="9669085"/>
            <a:ext cx="260644" cy="260644"/>
          </a:xfrm>
          <a:custGeom>
            <a:avLst/>
            <a:gdLst/>
            <a:ahLst/>
            <a:cxnLst/>
            <a:rect l="l" t="t" r="r" b="b"/>
            <a:pathLst>
              <a:path w="260644" h="260644">
                <a:moveTo>
                  <a:pt x="0" y="0"/>
                </a:moveTo>
                <a:lnTo>
                  <a:pt x="260644" y="0"/>
                </a:lnTo>
                <a:lnTo>
                  <a:pt x="260644" y="260644"/>
                </a:lnTo>
                <a:lnTo>
                  <a:pt x="0" y="260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6540414" y="9669085"/>
            <a:ext cx="265625" cy="260644"/>
          </a:xfrm>
          <a:custGeom>
            <a:avLst/>
            <a:gdLst/>
            <a:ahLst/>
            <a:cxnLst/>
            <a:rect l="l" t="t" r="r" b="b"/>
            <a:pathLst>
              <a:path w="265625" h="260644">
                <a:moveTo>
                  <a:pt x="0" y="0"/>
                </a:moveTo>
                <a:lnTo>
                  <a:pt x="265625" y="0"/>
                </a:lnTo>
                <a:lnTo>
                  <a:pt x="265625" y="260644"/>
                </a:lnTo>
                <a:lnTo>
                  <a:pt x="0" y="2606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TextBox 6"/>
          <p:cNvSpPr txBox="1"/>
          <p:nvPr/>
        </p:nvSpPr>
        <p:spPr>
          <a:xfrm>
            <a:off x="685800" y="395123"/>
            <a:ext cx="2781300" cy="88709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Canva Sans Bold"/>
                <a:ea typeface="Canva Sans Bold"/>
                <a:cs typeface="Canva Sans Bold"/>
                <a:sym typeface="Canva Sans Bold"/>
              </a:rPr>
              <a:t>Result</a:t>
            </a:r>
          </a:p>
        </p:txBody>
      </p:sp>
      <p:sp>
        <p:nvSpPr>
          <p:cNvPr id="7" name="TextBox 7"/>
          <p:cNvSpPr txBox="1"/>
          <p:nvPr/>
        </p:nvSpPr>
        <p:spPr>
          <a:xfrm>
            <a:off x="1028700" y="1687719"/>
            <a:ext cx="16536056" cy="7132318"/>
          </a:xfrm>
          <a:prstGeom prst="rect">
            <a:avLst/>
          </a:prstGeom>
        </p:spPr>
        <p:txBody>
          <a:bodyPr lIns="0" tIns="0" rIns="0" bIns="0" rtlCol="0" anchor="t">
            <a:spAutoFit/>
          </a:bodyPr>
          <a:lstStyle/>
          <a:p>
            <a:pPr algn="l">
              <a:lnSpc>
                <a:spcPts val="3780"/>
              </a:lnSpc>
              <a:spcBef>
                <a:spcPct val="0"/>
              </a:spcBef>
            </a:pPr>
            <a:r>
              <a:rPr lang="en-US" sz="2700">
                <a:solidFill>
                  <a:srgbClr val="000000"/>
                </a:solidFill>
                <a:latin typeface="Canva Sans Bold"/>
                <a:ea typeface="Canva Sans Bold"/>
                <a:cs typeface="Canva Sans Bold"/>
                <a:sym typeface="Canva Sans Bold"/>
              </a:rPr>
              <a:t>Conservative Spenders: </a:t>
            </a:r>
            <a:r>
              <a:rPr lang="en-US" sz="2700">
                <a:solidFill>
                  <a:srgbClr val="000000"/>
                </a:solidFill>
                <a:latin typeface="Canva Sans"/>
                <a:ea typeface="Canva Sans"/>
                <a:cs typeface="Canva Sans"/>
                <a:sym typeface="Canva Sans"/>
              </a:rPr>
              <a:t>This cluster includes customers with a higher average age and annual income, but a lower spending score. They may be more conservative with their spending and focused on saving their money.</a:t>
            </a:r>
          </a:p>
          <a:p>
            <a:pPr algn="l">
              <a:lnSpc>
                <a:spcPts val="3780"/>
              </a:lnSpc>
              <a:spcBef>
                <a:spcPct val="0"/>
              </a:spcBef>
            </a:pPr>
            <a:endParaRPr lang="en-US" sz="2700">
              <a:solidFill>
                <a:srgbClr val="000000"/>
              </a:solidFill>
              <a:latin typeface="Canva Sans"/>
              <a:ea typeface="Canva Sans"/>
              <a:cs typeface="Canva Sans"/>
              <a:sym typeface="Canva Sans"/>
            </a:endParaRPr>
          </a:p>
          <a:p>
            <a:pPr algn="l">
              <a:lnSpc>
                <a:spcPts val="3780"/>
              </a:lnSpc>
              <a:spcBef>
                <a:spcPct val="0"/>
              </a:spcBef>
            </a:pPr>
            <a:r>
              <a:rPr lang="en-US" sz="2700">
                <a:solidFill>
                  <a:srgbClr val="000000"/>
                </a:solidFill>
                <a:latin typeface="Canva Sans Bold"/>
                <a:ea typeface="Canva Sans Bold"/>
                <a:cs typeface="Canva Sans Bold"/>
                <a:sym typeface="Canva Sans Bold"/>
              </a:rPr>
              <a:t>Young and Wealthy: </a:t>
            </a:r>
            <a:r>
              <a:rPr lang="en-US" sz="2700">
                <a:solidFill>
                  <a:srgbClr val="000000"/>
                </a:solidFill>
                <a:latin typeface="Canva Sans"/>
                <a:ea typeface="Canva Sans"/>
                <a:cs typeface="Canva Sans"/>
                <a:sym typeface="Canva Sans"/>
              </a:rPr>
              <a:t>This cluster includes customers with a lower average age and a high annual income and spending score. They are likely younger, wealthier customers who are more likely to spend on luxury goods and experiences.</a:t>
            </a:r>
          </a:p>
          <a:p>
            <a:pPr algn="l">
              <a:lnSpc>
                <a:spcPts val="3780"/>
              </a:lnSpc>
              <a:spcBef>
                <a:spcPct val="0"/>
              </a:spcBef>
            </a:pPr>
            <a:endParaRPr lang="en-US" sz="2700">
              <a:solidFill>
                <a:srgbClr val="000000"/>
              </a:solidFill>
              <a:latin typeface="Canva Sans"/>
              <a:ea typeface="Canva Sans"/>
              <a:cs typeface="Canva Sans"/>
              <a:sym typeface="Canva Sans"/>
            </a:endParaRPr>
          </a:p>
          <a:p>
            <a:pPr algn="l">
              <a:lnSpc>
                <a:spcPts val="3780"/>
              </a:lnSpc>
              <a:spcBef>
                <a:spcPct val="0"/>
              </a:spcBef>
            </a:pPr>
            <a:r>
              <a:rPr lang="en-US" sz="2700">
                <a:solidFill>
                  <a:srgbClr val="000000"/>
                </a:solidFill>
                <a:latin typeface="Canva Sans Bold"/>
                <a:ea typeface="Canva Sans Bold"/>
                <a:cs typeface="Canva Sans Bold"/>
                <a:sym typeface="Canva Sans Bold"/>
              </a:rPr>
              <a:t>Budget Shoppers: </a:t>
            </a:r>
            <a:r>
              <a:rPr lang="en-US" sz="2700">
                <a:solidFill>
                  <a:srgbClr val="000000"/>
                </a:solidFill>
                <a:latin typeface="Canva Sans"/>
                <a:ea typeface="Canva Sans"/>
                <a:cs typeface="Canva Sans"/>
                <a:sym typeface="Canva Sans"/>
              </a:rPr>
              <a:t>This cluster includes customers with a lower average age and annual income, but a relatively high spending score. They may be focused on getting the most for their money and finding deals and discounts.</a:t>
            </a:r>
          </a:p>
          <a:p>
            <a:pPr algn="l">
              <a:lnSpc>
                <a:spcPts val="3780"/>
              </a:lnSpc>
              <a:spcBef>
                <a:spcPct val="0"/>
              </a:spcBef>
            </a:pPr>
            <a:endParaRPr lang="en-US" sz="2700">
              <a:solidFill>
                <a:srgbClr val="000000"/>
              </a:solidFill>
              <a:latin typeface="Canva Sans"/>
              <a:ea typeface="Canva Sans"/>
              <a:cs typeface="Canva Sans"/>
              <a:sym typeface="Canva Sans"/>
            </a:endParaRPr>
          </a:p>
          <a:p>
            <a:pPr algn="l">
              <a:lnSpc>
                <a:spcPts val="3780"/>
              </a:lnSpc>
              <a:spcBef>
                <a:spcPct val="0"/>
              </a:spcBef>
            </a:pPr>
            <a:r>
              <a:rPr lang="en-US" sz="2700">
                <a:solidFill>
                  <a:srgbClr val="000000"/>
                </a:solidFill>
                <a:latin typeface="Canva Sans Bold"/>
                <a:ea typeface="Canva Sans Bold"/>
                <a:cs typeface="Canva Sans Bold"/>
                <a:sym typeface="Canva Sans Bold"/>
              </a:rPr>
              <a:t>Middle-Aged Moderates: </a:t>
            </a:r>
            <a:r>
              <a:rPr lang="en-US" sz="2700">
                <a:solidFill>
                  <a:srgbClr val="000000"/>
                </a:solidFill>
                <a:latin typeface="Canva Sans"/>
                <a:ea typeface="Canva Sans"/>
                <a:cs typeface="Canva Sans"/>
                <a:sym typeface="Canva Sans"/>
              </a:rPr>
              <a:t>This cluster includes customers with a higher average age and a moderate annual income and spending score. They may be more conservative with their spending than the Young and Wealthy cluster but still have more disposable income than the Budget Shoppers cluster.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IN"/>
          </a:p>
        </p:txBody>
      </p:sp>
      <p:sp>
        <p:nvSpPr>
          <p:cNvPr id="3" name="TextBox 3"/>
          <p:cNvSpPr txBox="1"/>
          <p:nvPr/>
        </p:nvSpPr>
        <p:spPr>
          <a:xfrm>
            <a:off x="4540507" y="3885437"/>
            <a:ext cx="9918127" cy="1623980"/>
          </a:xfrm>
          <a:prstGeom prst="rect">
            <a:avLst/>
          </a:prstGeom>
        </p:spPr>
        <p:txBody>
          <a:bodyPr lIns="0" tIns="0" rIns="0" bIns="0" rtlCol="0" anchor="t">
            <a:spAutoFit/>
          </a:bodyPr>
          <a:lstStyle/>
          <a:p>
            <a:pPr algn="l">
              <a:lnSpc>
                <a:spcPts val="13389"/>
              </a:lnSpc>
            </a:pPr>
            <a:r>
              <a:rPr lang="en-US" sz="9563" spc="889">
                <a:solidFill>
                  <a:srgbClr val="FFFFFF"/>
                </a:solidFill>
                <a:latin typeface="Open Sans Bold Bold"/>
                <a:ea typeface="Open Sans Bold Bold"/>
                <a:cs typeface="Open Sans Bold Bold"/>
                <a:sym typeface="Open Sans Bold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799</Words>
  <Application>Microsoft Office PowerPoint</Application>
  <PresentationFormat>Custom</PresentationFormat>
  <Paragraphs>62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Open Sans Bold</vt:lpstr>
      <vt:lpstr>Canva Sans Bold</vt:lpstr>
      <vt:lpstr>Calibri</vt:lpstr>
      <vt:lpstr>Arial</vt:lpstr>
      <vt:lpstr>Open Sans Bold Bold</vt:lpstr>
      <vt:lpstr>Canva Sans</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Segmentation-ML</dc:title>
  <dc:creator>Ajil Aleyas</dc:creator>
  <cp:lastModifiedBy>Ajil Aleyas</cp:lastModifiedBy>
  <cp:revision>4</cp:revision>
  <dcterms:created xsi:type="dcterms:W3CDTF">2006-08-16T00:00:00Z</dcterms:created>
  <dcterms:modified xsi:type="dcterms:W3CDTF">2024-07-17T11:52:45Z</dcterms:modified>
  <dc:identifier>DAGJJUfYF4M</dc:identifier>
</cp:coreProperties>
</file>