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sldIdLst>
    <p:sldId id="256" r:id="rId5"/>
    <p:sldId id="285" r:id="rId6"/>
    <p:sldId id="288" r:id="rId7"/>
    <p:sldId id="282" r:id="rId8"/>
    <p:sldId id="286" r:id="rId9"/>
    <p:sldId id="287" r:id="rId10"/>
    <p:sldId id="278" r:id="rId11"/>
    <p:sldId id="279" r:id="rId12"/>
    <p:sldId id="281" r:id="rId13"/>
    <p:sldId id="283" r:id="rId14"/>
    <p:sldId id="284" r:id="rId15"/>
    <p:sldId id="290" r:id="rId16"/>
    <p:sldId id="280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446138839913472E-2"/>
          <c:y val="0.11054250559284116"/>
          <c:w val="0.91229164935860152"/>
          <c:h val="0.57351371347037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Product data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44-420B-B8DD-5D6CB9FF0CB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  <a:alpha val="70000"/>
                </a:schemeClr>
              </a:solidFill>
              <a:ln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44-420B-B8DD-5D6CB9FF0CB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44-420B-B8DD-5D6CB9FF0CB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C44-420B-B8DD-5D6CB9FF0CB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C44-420B-B8DD-5D6CB9FF0CB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C44-420B-B8DD-5D6CB9FF0CB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C44-420B-B8DD-5D6CB9FF0CB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C44-420B-B8DD-5D6CB9FF0CB7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C44-420B-B8DD-5D6CB9FF0CB7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2">
                  <a:lumMod val="2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C44-420B-B8DD-5D6CB9FF0CB7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1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C44-420B-B8DD-5D6CB9FF0CB7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C44-420B-B8DD-5D6CB9FF0CB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6C44-420B-B8DD-5D6CB9FF0CB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4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6C44-420B-B8DD-5D6CB9FF0CB7}"/>
              </c:ext>
            </c:extLst>
          </c:dPt>
          <c:dPt>
            <c:idx val="15"/>
            <c:invertIfNegative val="0"/>
            <c:bubble3D val="0"/>
            <c:spPr>
              <a:solidFill>
                <a:srgbClr val="CD56D6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6C44-420B-B8DD-5D6CB9FF0CB7}"/>
              </c:ext>
            </c:extLst>
          </c:dPt>
          <c:dPt>
            <c:idx val="16"/>
            <c:invertIfNegative val="0"/>
            <c:bubble3D val="0"/>
            <c:spPr>
              <a:solidFill>
                <a:srgbClr val="6B1F8D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6C44-420B-B8DD-5D6CB9FF0CB7}"/>
              </c:ext>
            </c:extLst>
          </c:dPt>
          <c:dPt>
            <c:idx val="17"/>
            <c:invertIfNegative val="0"/>
            <c:bubble3D val="0"/>
            <c:spPr>
              <a:solidFill>
                <a:srgbClr val="7030A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6C44-420B-B8DD-5D6CB9FF0C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Sheet1!$A$2:$B$19</c:f>
              <c:multiLvlStrCache>
                <c:ptCount val="18"/>
                <c:lvl>
                  <c:pt idx="0">
                    <c:v>Electronic accessories</c:v>
                  </c:pt>
                  <c:pt idx="1">
                    <c:v>Electronic accessories</c:v>
                  </c:pt>
                  <c:pt idx="2">
                    <c:v>Electronic accessories</c:v>
                  </c:pt>
                  <c:pt idx="3">
                    <c:v>Fashion accessories</c:v>
                  </c:pt>
                  <c:pt idx="4">
                    <c:v>Fashion accessories</c:v>
                  </c:pt>
                  <c:pt idx="5">
                    <c:v>Fashion accessories</c:v>
                  </c:pt>
                  <c:pt idx="6">
                    <c:v>Food and beverages</c:v>
                  </c:pt>
                  <c:pt idx="7">
                    <c:v>Food and beverages</c:v>
                  </c:pt>
                  <c:pt idx="8">
                    <c:v>Food and beverages</c:v>
                  </c:pt>
                  <c:pt idx="9">
                    <c:v>Health and beauty</c:v>
                  </c:pt>
                  <c:pt idx="10">
                    <c:v>Health and beauty</c:v>
                  </c:pt>
                  <c:pt idx="11">
                    <c:v>Health and beauty</c:v>
                  </c:pt>
                  <c:pt idx="12">
                    <c:v>Home and lifestyle</c:v>
                  </c:pt>
                  <c:pt idx="13">
                    <c:v>Home and lifestyle</c:v>
                  </c:pt>
                  <c:pt idx="14">
                    <c:v>Home and lifestyle</c:v>
                  </c:pt>
                  <c:pt idx="15">
                    <c:v>Sports and travel</c:v>
                  </c:pt>
                  <c:pt idx="16">
                    <c:v>Sports and travel</c:v>
                  </c:pt>
                  <c:pt idx="17">
                    <c:v>Sports and travel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1</c:v>
                  </c:pt>
                  <c:pt idx="4">
                    <c:v>2</c:v>
                  </c:pt>
                  <c:pt idx="5">
                    <c:v>3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1</c:v>
                  </c:pt>
                  <c:pt idx="10">
                    <c:v>2</c:v>
                  </c:pt>
                  <c:pt idx="11">
                    <c:v>3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</c:lvl>
              </c:multiLvlStrCache>
            </c:multiLvl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896.72799999999995</c:v>
                </c:pt>
                <c:pt idx="1">
                  <c:v>1723.5329999999999</c:v>
                </c:pt>
                <c:pt idx="2">
                  <c:v>2587.5014999999999</c:v>
                </c:pt>
                <c:pt idx="3">
                  <c:v>921.19600000000003</c:v>
                </c:pt>
                <c:pt idx="4">
                  <c:v>1826.42749999999</c:v>
                </c:pt>
                <c:pt idx="5">
                  <c:v>2585.9949999999999</c:v>
                </c:pt>
                <c:pt idx="6">
                  <c:v>931.93</c:v>
                </c:pt>
                <c:pt idx="7">
                  <c:v>1884.328</c:v>
                </c:pt>
                <c:pt idx="8">
                  <c:v>2673.5639999999999</c:v>
                </c:pt>
                <c:pt idx="9">
                  <c:v>780.15099999999904</c:v>
                </c:pt>
                <c:pt idx="10">
                  <c:v>1475.49649999999</c:v>
                </c:pt>
                <c:pt idx="11">
                  <c:v>2342.5589999999902</c:v>
                </c:pt>
                <c:pt idx="12">
                  <c:v>975.94</c:v>
                </c:pt>
                <c:pt idx="13">
                  <c:v>1568.0535</c:v>
                </c:pt>
                <c:pt idx="14">
                  <c:v>2564.8530000000001</c:v>
                </c:pt>
                <c:pt idx="15">
                  <c:v>1031.7629999999899</c:v>
                </c:pt>
                <c:pt idx="16">
                  <c:v>1689.3634999999999</c:v>
                </c:pt>
                <c:pt idx="17">
                  <c:v>2624.8964999999998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6C44-420B-B8DD-5D6CB9FF0C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22"/>
        <c:axId val="997044720"/>
        <c:axId val="997037648"/>
      </c:barChart>
      <c:catAx>
        <c:axId val="99704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037648"/>
        <c:crosses val="autoZero"/>
        <c:auto val="1"/>
        <c:lblAlgn val="ctr"/>
        <c:lblOffset val="100"/>
        <c:noMultiLvlLbl val="0"/>
      </c:catAx>
      <c:valAx>
        <c:axId val="99703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04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Food and beverages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5-4E8F-B1C5-21CBF7EA57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Health and beauty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5-4E8F-B1C5-21CBF7EA57C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Sports and travel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5-4E8F-B1C5-21CBF7EA57C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Fashion accessories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5-4E8F-B1C5-21CBF7EA57C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Home and lifestyle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5-4E8F-B1C5-21CBF7EA57C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Electronic accessories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5-4E8F-B1C5-21CBF7EA57C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4890832"/>
        <c:axId val="1004877520"/>
      </c:barChart>
      <c:catAx>
        <c:axId val="100489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77520"/>
        <c:crosses val="autoZero"/>
        <c:auto val="1"/>
        <c:lblAlgn val="ctr"/>
        <c:lblOffset val="100"/>
        <c:noMultiLvlLbl val="0"/>
      </c:catAx>
      <c:valAx>
        <c:axId val="100487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9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Sum of quantities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Sheet1!$A$2:$B$4</c:f>
              <c:multiLvlStrCache>
                <c:ptCount val="3"/>
                <c:lvl>
                  <c:pt idx="0">
                    <c:v>A</c:v>
                  </c:pt>
                  <c:pt idx="1">
                    <c:v>C</c:v>
                  </c:pt>
                  <c:pt idx="2">
                    <c:v>B</c:v>
                  </c:pt>
                </c:lvl>
                <c:lvl>
                  <c:pt idx="0">
                    <c:v>Yangon</c:v>
                  </c:pt>
                  <c:pt idx="1">
                    <c:v>Naypyitaw</c:v>
                  </c:pt>
                  <c:pt idx="2">
                    <c:v>Mandalay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1859</c:v>
                </c:pt>
                <c:pt idx="1">
                  <c:v>1831</c:v>
                </c:pt>
                <c:pt idx="2">
                  <c:v>1820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65-4598-B8BF-189CEEBFEF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5020927"/>
        <c:axId val="2125021343"/>
      </c:lineChart>
      <c:catAx>
        <c:axId val="212502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021343"/>
        <c:crosses val="autoZero"/>
        <c:auto val="1"/>
        <c:lblAlgn val="ctr"/>
        <c:lblOffset val="100"/>
        <c:noMultiLvlLbl val="0"/>
      </c:catAx>
      <c:valAx>
        <c:axId val="21250213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502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Sheet1!$B$2:$B$7</c:f>
              <c:strCache>
                <c:ptCount val="6"/>
                <c:pt idx="0">
                  <c:v>Electronic accessories</c:v>
                </c:pt>
                <c:pt idx="1">
                  <c:v>Food and beverages</c:v>
                </c:pt>
                <c:pt idx="2">
                  <c:v>Sports and travel</c:v>
                </c:pt>
                <c:pt idx="3">
                  <c:v>Home and lifestyle</c:v>
                </c:pt>
                <c:pt idx="4">
                  <c:v>Fashion accessories</c:v>
                </c:pt>
                <c:pt idx="5">
                  <c:v>Health and beauty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971</c:v>
                </c:pt>
                <c:pt idx="1">
                  <c:v>952</c:v>
                </c:pt>
                <c:pt idx="2">
                  <c:v>920</c:v>
                </c:pt>
                <c:pt idx="3">
                  <c:v>911</c:v>
                </c:pt>
                <c:pt idx="4">
                  <c:v>902</c:v>
                </c:pt>
                <c:pt idx="5">
                  <c:v>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3-4C9F-8097-CB963CE0E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436623"/>
        <c:axId val="1456435791"/>
      </c:barChart>
      <c:catAx>
        <c:axId val="145643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435791"/>
        <c:crosses val="autoZero"/>
        <c:auto val="1"/>
        <c:lblAlgn val="ctr"/>
        <c:lblOffset val="100"/>
        <c:noMultiLvlLbl val="0"/>
      </c:catAx>
      <c:valAx>
        <c:axId val="145643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436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sentiment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BBE-4BC2-AFE8-09E4405F271E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BBE-4BC2-AFE8-09E4405F271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BBE-4BC2-AFE8-09E4405F271E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BBE-4BC2-AFE8-09E4405F27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Good</c:v>
                </c:pt>
                <c:pt idx="1">
                  <c:v>neutral</c:v>
                </c:pt>
                <c:pt idx="2">
                  <c:v>very Good</c:v>
                </c:pt>
                <c:pt idx="3">
                  <c:v>negetive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338</c:v>
                </c:pt>
                <c:pt idx="1">
                  <c:v>326</c:v>
                </c:pt>
                <c:pt idx="2">
                  <c:v>234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BE-4BC2-AFE8-09E4405F271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SUPER MARKET SALES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36793" y="6210694"/>
            <a:ext cx="33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</a:t>
            </a:r>
          </a:p>
          <a:p>
            <a:r>
              <a:rPr lang="en-IN" dirty="0"/>
              <a:t>SAHIL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TOP SELLING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Top selling product is Electronic accessories.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455063"/>
              </p:ext>
            </p:extLst>
          </p:nvPr>
        </p:nvGraphicFramePr>
        <p:xfrm>
          <a:off x="2670838" y="2926079"/>
          <a:ext cx="6282388" cy="330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810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customer spends more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602" y="3790722"/>
            <a:ext cx="7063053" cy="78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8192" y="2355073"/>
            <a:ext cx="855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>
                <a:solidFill>
                  <a:schemeClr val="accent1"/>
                </a:solidFill>
              </a:rPr>
              <a:t>select </a:t>
            </a:r>
            <a:r>
              <a:rPr lang="en-US" dirty="0" err="1">
                <a:solidFill>
                  <a:schemeClr val="accent1"/>
                </a:solidFill>
              </a:rPr>
              <a:t>invoice_id,city,customer_type,gender,product_line,total_price</a:t>
            </a:r>
            <a:r>
              <a:rPr lang="en-US" dirty="0">
                <a:solidFill>
                  <a:schemeClr val="accent1"/>
                </a:solidFill>
              </a:rPr>
              <a:t> from </a:t>
            </a:r>
            <a:r>
              <a:rPr lang="en-US" dirty="0" err="1">
                <a:solidFill>
                  <a:schemeClr val="accent1"/>
                </a:solidFill>
              </a:rPr>
              <a:t>supermarket_sales</a:t>
            </a:r>
            <a:r>
              <a:rPr lang="en-US" dirty="0">
                <a:solidFill>
                  <a:schemeClr val="accent1"/>
                </a:solidFill>
              </a:rPr>
              <a:t> where </a:t>
            </a:r>
            <a:r>
              <a:rPr lang="en-US" dirty="0" err="1">
                <a:solidFill>
                  <a:schemeClr val="accent1"/>
                </a:solidFill>
              </a:rPr>
              <a:t>total_price</a:t>
            </a:r>
            <a:r>
              <a:rPr lang="en-US" dirty="0">
                <a:solidFill>
                  <a:schemeClr val="accent1"/>
                </a:solidFill>
              </a:rPr>
              <a:t> = (select max(</a:t>
            </a:r>
            <a:r>
              <a:rPr lang="en-US" dirty="0" err="1">
                <a:solidFill>
                  <a:schemeClr val="accent1"/>
                </a:solidFill>
              </a:rPr>
              <a:t>total_price</a:t>
            </a:r>
            <a:r>
              <a:rPr lang="en-US" dirty="0">
                <a:solidFill>
                  <a:schemeClr val="accent1"/>
                </a:solidFill>
              </a:rPr>
              <a:t>) from </a:t>
            </a:r>
            <a:r>
              <a:rPr lang="en-US" dirty="0" err="1">
                <a:solidFill>
                  <a:schemeClr val="accent1"/>
                </a:solidFill>
              </a:rPr>
              <a:t>supermarket_sales</a:t>
            </a:r>
            <a:r>
              <a:rPr lang="en-US" dirty="0">
                <a:solidFill>
                  <a:schemeClr val="accent1"/>
                </a:solidFill>
              </a:rPr>
              <a:t>);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8A9B-3517-C2A3-20A2-061566D0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0" y="252484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1. as we can see here top selling product is 'Electronic accessories’ But top profitable product is 'Food and beverages'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8E45B-E5C5-FD14-285C-4E76BCF6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60" y="1226486"/>
            <a:ext cx="5017015" cy="353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57516-C210-06F8-0FED-008E6526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074" y="1226486"/>
            <a:ext cx="5508866" cy="35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616276"/>
              </p:ext>
            </p:extLst>
          </p:nvPr>
        </p:nvGraphicFramePr>
        <p:xfrm>
          <a:off x="2063441" y="1499616"/>
          <a:ext cx="7326219" cy="477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2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267" y="2835034"/>
            <a:ext cx="9720072" cy="1499616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15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Data set used is a supermarket sales </a:t>
            </a:r>
            <a:r>
              <a:rPr lang="en-IN"/>
              <a:t>data collected </a:t>
            </a:r>
            <a:r>
              <a:rPr lang="en-IN" dirty="0"/>
              <a:t>from Kaggle.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Supermarket data analysis involves examining sales patterns, revenue trends, and product performance. This can help identify top-selling products, high-demand periods, and seasonal variations.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13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To visualize how explanatory variable i.e., Branch, Customer type, Gender, Product line and Payment type affect to study variable sales. </a:t>
            </a:r>
          </a:p>
          <a:p>
            <a:r>
              <a:rPr lang="en-US" dirty="0"/>
              <a:t>2) To check Main and Interaction effect of explanatory Variable on sales. </a:t>
            </a:r>
          </a:p>
          <a:p>
            <a:r>
              <a:rPr lang="en-US" dirty="0"/>
              <a:t>3) Fitting appropriate Time Series Model and analyzing study variable 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1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Sales Performance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Average Profit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Quantity of products sold in each city /branch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Top selling product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#changing the data types of date column </a:t>
            </a:r>
          </a:p>
          <a:p>
            <a:r>
              <a:rPr lang="en-US" dirty="0">
                <a:solidFill>
                  <a:schemeClr val="accent1"/>
                </a:solidFill>
              </a:rPr>
              <a:t>update </a:t>
            </a:r>
            <a:r>
              <a:rPr lang="en-US" dirty="0" err="1">
                <a:solidFill>
                  <a:schemeClr val="accent1"/>
                </a:solidFill>
              </a:rPr>
              <a:t>supermarket_sales.supermarket_sales</a:t>
            </a:r>
            <a:r>
              <a:rPr lang="en-US" dirty="0">
                <a:solidFill>
                  <a:schemeClr val="accent1"/>
                </a:solidFill>
              </a:rPr>
              <a:t> set _date = </a:t>
            </a:r>
            <a:r>
              <a:rPr lang="en-US" dirty="0" err="1">
                <a:solidFill>
                  <a:schemeClr val="accent1"/>
                </a:solidFill>
              </a:rPr>
              <a:t>str_to_date</a:t>
            </a:r>
            <a:r>
              <a:rPr lang="en-US" dirty="0">
                <a:solidFill>
                  <a:schemeClr val="accent1"/>
                </a:solidFill>
              </a:rPr>
              <a:t>(_</a:t>
            </a:r>
            <a:r>
              <a:rPr lang="en-US" dirty="0" err="1">
                <a:solidFill>
                  <a:schemeClr val="accent1"/>
                </a:solidFill>
              </a:rPr>
              <a:t>date,"%m</a:t>
            </a:r>
            <a:r>
              <a:rPr lang="en-US" dirty="0">
                <a:solidFill>
                  <a:schemeClr val="accent1"/>
                </a:solidFill>
              </a:rPr>
              <a:t>/%d/%Y");</a:t>
            </a:r>
          </a:p>
          <a:p>
            <a:r>
              <a:rPr lang="en-US" dirty="0"/>
              <a:t>#adding a new </a:t>
            </a:r>
            <a:r>
              <a:rPr lang="en-US" dirty="0" err="1"/>
              <a:t>colunm</a:t>
            </a:r>
            <a:r>
              <a:rPr lang="en-US" dirty="0"/>
              <a:t> as sentiment fro rating purpose</a:t>
            </a:r>
          </a:p>
          <a:p>
            <a:r>
              <a:rPr lang="en-US" dirty="0">
                <a:solidFill>
                  <a:schemeClr val="accent1"/>
                </a:solidFill>
              </a:rPr>
              <a:t>alter table </a:t>
            </a:r>
            <a:r>
              <a:rPr lang="en-US" dirty="0" err="1">
                <a:solidFill>
                  <a:schemeClr val="accent1"/>
                </a:solidFill>
              </a:rPr>
              <a:t>supermarket_sales</a:t>
            </a:r>
            <a:r>
              <a:rPr lang="en-US" dirty="0">
                <a:solidFill>
                  <a:schemeClr val="accent1"/>
                </a:solidFill>
              </a:rPr>
              <a:t> add column sentiment varchar(25) ;select count(sentiment) from </a:t>
            </a:r>
            <a:r>
              <a:rPr lang="en-US" dirty="0" err="1">
                <a:solidFill>
                  <a:schemeClr val="accent1"/>
                </a:solidFill>
              </a:rPr>
              <a:t>supermarket_sales</a:t>
            </a:r>
            <a:r>
              <a:rPr lang="en-US" dirty="0">
                <a:solidFill>
                  <a:schemeClr val="accent1"/>
                </a:solidFill>
              </a:rPr>
              <a:t> where sentiment is null ;</a:t>
            </a:r>
          </a:p>
        </p:txBody>
      </p:sp>
    </p:spTree>
    <p:extLst>
      <p:ext uri="{BB962C8B-B14F-4D97-AF65-F5344CB8AC3E}">
        <p14:creationId xmlns:p14="http://schemas.microsoft.com/office/powerpoint/2010/main" val="25864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161" y="789410"/>
            <a:ext cx="9720073" cy="49739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start transaction;</a:t>
            </a:r>
          </a:p>
          <a:p>
            <a:r>
              <a:rPr lang="en-US" sz="2000" dirty="0" err="1">
                <a:solidFill>
                  <a:schemeClr val="accent1"/>
                </a:solidFill>
              </a:rPr>
              <a:t>savepoint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sentiment_insertion;update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supermarket_sales</a:t>
            </a:r>
            <a:r>
              <a:rPr lang="en-US" sz="2000" dirty="0">
                <a:solidFill>
                  <a:schemeClr val="accent1"/>
                </a:solidFill>
              </a:rPr>
              <a:t> set rating = round(rating);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update </a:t>
            </a:r>
            <a:r>
              <a:rPr lang="en-US" sz="2000" dirty="0" err="1">
                <a:solidFill>
                  <a:schemeClr val="accent1"/>
                </a:solidFill>
              </a:rPr>
              <a:t>supermarket_sales</a:t>
            </a:r>
            <a:r>
              <a:rPr lang="en-US" sz="2000" dirty="0">
                <a:solidFill>
                  <a:schemeClr val="accent1"/>
                </a:solidFill>
              </a:rPr>
              <a:t> set sentiment= case when rating between 0 and 4 then "</a:t>
            </a:r>
            <a:r>
              <a:rPr lang="en-US" sz="2000" dirty="0" err="1">
                <a:solidFill>
                  <a:schemeClr val="accent1"/>
                </a:solidFill>
              </a:rPr>
              <a:t>negetive</a:t>
            </a:r>
            <a:r>
              <a:rPr lang="en-US" sz="2000" dirty="0">
                <a:solidFill>
                  <a:schemeClr val="accent1"/>
                </a:solidFill>
              </a:rPr>
              <a:t>"										when rating between 4 and 6 then "neutral"                                       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         when rating between 6 and 8 then "Good"                                       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         when rating between 8 and 11 then "very Good"                                                                                                                                          end ;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1" y="4443465"/>
            <a:ext cx="9449619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25" y="533116"/>
            <a:ext cx="9720072" cy="1499616"/>
          </a:xfrm>
        </p:spPr>
        <p:txBody>
          <a:bodyPr/>
          <a:lstStyle/>
          <a:p>
            <a:r>
              <a:rPr lang="en-IN" dirty="0"/>
              <a:t>Sales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94751"/>
              </p:ext>
            </p:extLst>
          </p:nvPr>
        </p:nvGraphicFramePr>
        <p:xfrm>
          <a:off x="5282469" y="2032732"/>
          <a:ext cx="6400800" cy="4256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2825" y="2514600"/>
            <a:ext cx="4182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products in the supermarket exhibit a rising trend from the first month to the third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third month, the Food and Beverages category records the highest profit of 2673.564.</a:t>
            </a:r>
          </a:p>
        </p:txBody>
      </p:sp>
    </p:spTree>
    <p:extLst>
      <p:ext uri="{BB962C8B-B14F-4D97-AF65-F5344CB8AC3E}">
        <p14:creationId xmlns:p14="http://schemas.microsoft.com/office/powerpoint/2010/main" val="261787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profit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084934"/>
              </p:ext>
            </p:extLst>
          </p:nvPr>
        </p:nvGraphicFramePr>
        <p:xfrm>
          <a:off x="4960126" y="2618210"/>
          <a:ext cx="5784073" cy="369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38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Quantity of products sold in each city /branch</a:t>
            </a:r>
            <a:endParaRPr lang="en-IN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872692"/>
              </p:ext>
            </p:extLst>
          </p:nvPr>
        </p:nvGraphicFramePr>
        <p:xfrm>
          <a:off x="4325814" y="2084832"/>
          <a:ext cx="6418385" cy="422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48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purl.org/dc/elements/1.1/"/>
    <ds:schemaRef ds:uri="http://purl.org/dc/dcmitype/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426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SUPER MARKET SALES ANALYSIS</vt:lpstr>
      <vt:lpstr>INTRODUCTION</vt:lpstr>
      <vt:lpstr>OBJECTIVE OF THE STUDY</vt:lpstr>
      <vt:lpstr>Contents</vt:lpstr>
      <vt:lpstr>Data preparation</vt:lpstr>
      <vt:lpstr>PowerPoint Presentation</vt:lpstr>
      <vt:lpstr>Sales performance</vt:lpstr>
      <vt:lpstr>Average profit</vt:lpstr>
      <vt:lpstr>Quantity of products sold in each city /branch</vt:lpstr>
      <vt:lpstr>TOP SELLING PRODUCT</vt:lpstr>
      <vt:lpstr>customer spends more</vt:lpstr>
      <vt:lpstr>PowerPoint Presentation</vt:lpstr>
      <vt:lpstr>Sentiment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2023-12-03T17:11:13Z</dcterms:created>
  <dcterms:modified xsi:type="dcterms:W3CDTF">2024-03-23T16:23:47Z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