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6"/>
  </p:notesMasterIdLst>
  <p:sldIdLst>
    <p:sldId id="257" r:id="rId2"/>
    <p:sldId id="259" r:id="rId3"/>
    <p:sldId id="280" r:id="rId4"/>
    <p:sldId id="276" r:id="rId5"/>
    <p:sldId id="260" r:id="rId6"/>
    <p:sldId id="261" r:id="rId7"/>
    <p:sldId id="270" r:id="rId8"/>
    <p:sldId id="278" r:id="rId9"/>
    <p:sldId id="282" r:id="rId10"/>
    <p:sldId id="281" r:id="rId11"/>
    <p:sldId id="279" r:id="rId12"/>
    <p:sldId id="277" r:id="rId13"/>
    <p:sldId id="27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DD9ED-08D1-4854-88E2-F320233C269F}"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403C5-7414-4C6E-B371-3F35E7FD0815}" type="slidenum">
              <a:rPr lang="en-US" smtClean="0"/>
              <a:t>‹#›</a:t>
            </a:fld>
            <a:endParaRPr lang="en-US"/>
          </a:p>
        </p:txBody>
      </p:sp>
    </p:spTree>
    <p:extLst>
      <p:ext uri="{BB962C8B-B14F-4D97-AF65-F5344CB8AC3E}">
        <p14:creationId xmlns:p14="http://schemas.microsoft.com/office/powerpoint/2010/main" val="1947792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D3487A0-6151-40C3-AFB0-72FE9C86D4A4}"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81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B0B0F-2BFC-44B9-8ADD-98CDA1D0C34E}"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487A0-6151-40C3-AFB0-72FE9C86D4A4}" type="slidenum">
              <a:rPr lang="en-US" smtClean="0"/>
              <a:t>‹#›</a:t>
            </a:fld>
            <a:endParaRPr lang="en-US"/>
          </a:p>
        </p:txBody>
      </p:sp>
    </p:spTree>
    <p:extLst>
      <p:ext uri="{BB962C8B-B14F-4D97-AF65-F5344CB8AC3E}">
        <p14:creationId xmlns:p14="http://schemas.microsoft.com/office/powerpoint/2010/main" val="260577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21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10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spTree>
    <p:extLst>
      <p:ext uri="{BB962C8B-B14F-4D97-AF65-F5344CB8AC3E}">
        <p14:creationId xmlns:p14="http://schemas.microsoft.com/office/powerpoint/2010/main" val="2906143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78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204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068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2916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428242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spTree>
    <p:extLst>
      <p:ext uri="{BB962C8B-B14F-4D97-AF65-F5344CB8AC3E}">
        <p14:creationId xmlns:p14="http://schemas.microsoft.com/office/powerpoint/2010/main" val="57019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0B0F-2BFC-44B9-8ADD-98CDA1D0C34E}"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487A0-6151-40C3-AFB0-72FE9C86D4A4}"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04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B0B0F-2BFC-44B9-8ADD-98CDA1D0C34E}"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487A0-6151-40C3-AFB0-72FE9C86D4A4}" type="slidenum">
              <a:rPr lang="en-US" smtClean="0"/>
              <a:t>‹#›</a:t>
            </a:fld>
            <a:endParaRPr lang="en-US"/>
          </a:p>
        </p:txBody>
      </p:sp>
    </p:spTree>
    <p:extLst>
      <p:ext uri="{BB962C8B-B14F-4D97-AF65-F5344CB8AC3E}">
        <p14:creationId xmlns:p14="http://schemas.microsoft.com/office/powerpoint/2010/main" val="120258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B0B0F-2BFC-44B9-8ADD-98CDA1D0C34E}"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487A0-6151-40C3-AFB0-72FE9C86D4A4}"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60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B0B0F-2BFC-44B9-8ADD-98CDA1D0C34E}"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487A0-6151-40C3-AFB0-72FE9C86D4A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77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B0B0F-2BFC-44B9-8ADD-98CDA1D0C34E}"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3487A0-6151-40C3-AFB0-72FE9C86D4A4}" type="slidenum">
              <a:rPr lang="en-US" smtClean="0"/>
              <a:t>‹#›</a:t>
            </a:fld>
            <a:endParaRPr lang="en-US"/>
          </a:p>
        </p:txBody>
      </p:sp>
    </p:spTree>
    <p:extLst>
      <p:ext uri="{BB962C8B-B14F-4D97-AF65-F5344CB8AC3E}">
        <p14:creationId xmlns:p14="http://schemas.microsoft.com/office/powerpoint/2010/main" val="247603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B0B0F-2BFC-44B9-8ADD-98CDA1D0C34E}"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487A0-6151-40C3-AFB0-72FE9C86D4A4}"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8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B0B0F-2BFC-44B9-8ADD-98CDA1D0C34E}"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487A0-6151-40C3-AFB0-72FE9C86D4A4}" type="slidenum">
              <a:rPr lang="en-US" smtClean="0"/>
              <a:t>‹#›</a:t>
            </a:fld>
            <a:endParaRPr lang="en-US"/>
          </a:p>
        </p:txBody>
      </p:sp>
    </p:spTree>
    <p:extLst>
      <p:ext uri="{BB962C8B-B14F-4D97-AF65-F5344CB8AC3E}">
        <p14:creationId xmlns:p14="http://schemas.microsoft.com/office/powerpoint/2010/main" val="429017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BB0B0F-2BFC-44B9-8ADD-98CDA1D0C34E}" type="datetimeFigureOut">
              <a:rPr lang="en-US" smtClean="0"/>
              <a:t>1/6/2025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3487A0-6151-40C3-AFB0-72FE9C86D4A4}" type="slidenum">
              <a:rPr lang="en-US" smtClean="0"/>
              <a:t>‹#›</a:t>
            </a:fld>
            <a:endParaRPr lang="en-US"/>
          </a:p>
        </p:txBody>
      </p:sp>
    </p:spTree>
    <p:extLst>
      <p:ext uri="{BB962C8B-B14F-4D97-AF65-F5344CB8AC3E}">
        <p14:creationId xmlns:p14="http://schemas.microsoft.com/office/powerpoint/2010/main" val="37916049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1476375" y="1514476"/>
            <a:ext cx="9715500" cy="1609724"/>
          </a:xfrm>
        </p:spPr>
        <p:txBody>
          <a:bodyPr vert="horz" lIns="91440" tIns="45720" rIns="91440" bIns="45720" rtlCol="0" anchor="b" anchorCtr="0">
            <a:normAutofit fontScale="90000"/>
          </a:bodyPr>
          <a:lstStyle/>
          <a:p>
            <a:pPr algn="ctr"/>
            <a:r>
              <a:rPr lang="en-US" dirty="0"/>
              <a:t>Energy Storage System Modeling Using Time Series Clustering for Long-term Planning</a:t>
            </a:r>
            <a:br>
              <a:rPr lang="en-US" sz="3200" dirty="0"/>
            </a:br>
            <a:endParaRPr lang="en-US" sz="3200" dirty="0"/>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643466" y="5178288"/>
            <a:ext cx="2842684" cy="1609724"/>
          </a:xfrm>
        </p:spPr>
        <p:txBody>
          <a:bodyPr vert="horz" lIns="91440" tIns="45720" rIns="91440" bIns="45720" rtlCol="0">
            <a:noAutofit/>
          </a:bodyPr>
          <a:lstStyle/>
          <a:p>
            <a:pPr marL="0" indent="0">
              <a:lnSpc>
                <a:spcPct val="100000"/>
              </a:lnSpc>
            </a:pPr>
            <a:r>
              <a:rPr lang="en-US" sz="1800" b="1" dirty="0">
                <a:latin typeface="Times New Roman" panose="02020603050405020304" pitchFamily="18" charset="0"/>
                <a:cs typeface="Times New Roman" panose="02020603050405020304" pitchFamily="18" charset="0"/>
              </a:rPr>
              <a:t>Presented By</a:t>
            </a:r>
          </a:p>
          <a:p>
            <a:pPr marL="0" indent="0">
              <a:lnSpc>
                <a:spcPct val="100000"/>
              </a:lnSpc>
            </a:pPr>
            <a:r>
              <a:rPr lang="en-US" sz="1800" dirty="0">
                <a:latin typeface="Times New Roman" panose="02020603050405020304" pitchFamily="18" charset="0"/>
                <a:cs typeface="Times New Roman" panose="02020603050405020304" pitchFamily="18" charset="0"/>
              </a:rPr>
              <a:t>Md. Abu Bakkar </a:t>
            </a:r>
          </a:p>
          <a:p>
            <a:pPr marL="0" indent="0">
              <a:lnSpc>
                <a:spcPct val="100000"/>
              </a:lnSpc>
            </a:pPr>
            <a:r>
              <a:rPr lang="en-US" sz="1800" dirty="0">
                <a:latin typeface="Times New Roman" panose="02020603050405020304" pitchFamily="18" charset="0"/>
                <a:cs typeface="Times New Roman" panose="02020603050405020304" pitchFamily="18" charset="0"/>
              </a:rPr>
              <a:t>ID: 0422062156</a:t>
            </a:r>
          </a:p>
          <a:p>
            <a:pPr marL="0" indent="0">
              <a:lnSpc>
                <a:spcPct val="100000"/>
              </a:lnSpc>
            </a:pPr>
            <a:r>
              <a:rPr lang="en-US" sz="1800" dirty="0">
                <a:latin typeface="Times New Roman" panose="02020603050405020304" pitchFamily="18" charset="0"/>
                <a:cs typeface="Times New Roman" panose="02020603050405020304" pitchFamily="18" charset="0"/>
              </a:rPr>
              <a:t>Date: 06/01/2025</a:t>
            </a:r>
          </a:p>
        </p:txBody>
      </p:sp>
      <p:sp>
        <p:nvSpPr>
          <p:cNvPr id="4" name="TextBox 3">
            <a:extLst>
              <a:ext uri="{FF2B5EF4-FFF2-40B4-BE49-F238E27FC236}">
                <a16:creationId xmlns:a16="http://schemas.microsoft.com/office/drawing/2014/main" id="{C895E11C-801F-E497-C8BB-55754EAA710A}"/>
              </a:ext>
            </a:extLst>
          </p:cNvPr>
          <p:cNvSpPr txBox="1"/>
          <p:nvPr/>
        </p:nvSpPr>
        <p:spPr>
          <a:xfrm>
            <a:off x="2266950" y="295410"/>
            <a:ext cx="82296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Bangladesh University of Engineering &amp; Technology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Electrical and Electronic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5">
            <a:extLst>
              <a:ext uri="{FF2B5EF4-FFF2-40B4-BE49-F238E27FC236}">
                <a16:creationId xmlns:a16="http://schemas.microsoft.com/office/drawing/2014/main" id="{15B3543C-E592-EBE7-B5C2-D268D6526202}"/>
              </a:ext>
            </a:extLst>
          </p:cNvPr>
          <p:cNvGraphicFramePr>
            <a:graphicFrameLocks noGrp="1"/>
          </p:cNvGraphicFramePr>
          <p:nvPr>
            <p:extLst>
              <p:ext uri="{D42A27DB-BD31-4B8C-83A1-F6EECF244321}">
                <p14:modId xmlns:p14="http://schemas.microsoft.com/office/powerpoint/2010/main" val="4150715181"/>
              </p:ext>
            </p:extLst>
          </p:nvPr>
        </p:nvGraphicFramePr>
        <p:xfrm>
          <a:off x="4129616" y="5277683"/>
          <a:ext cx="4004734" cy="1015663"/>
        </p:xfrm>
        <a:graphic>
          <a:graphicData uri="http://schemas.openxmlformats.org/drawingml/2006/table">
            <a:tbl>
              <a:tblPr bandRow="1">
                <a:tableStyleId>{5C22544A-7EE6-4342-B048-85BDC9FD1C3A}</a:tableStyleId>
              </a:tblPr>
              <a:tblGrid>
                <a:gridCol w="4004734">
                  <a:extLst>
                    <a:ext uri="{9D8B030D-6E8A-4147-A177-3AD203B41FA5}">
                      <a16:colId xmlns:a16="http://schemas.microsoft.com/office/drawing/2014/main" val="1375835609"/>
                    </a:ext>
                  </a:extLst>
                </a:gridCol>
              </a:tblGrid>
              <a:tr h="1015663">
                <a:tc>
                  <a:txBody>
                    <a:bodyPr/>
                    <a:lstStyle/>
                    <a:p>
                      <a:r>
                        <a:rPr lang="en-US" sz="1800" b="1" dirty="0">
                          <a:latin typeface="Times New Roman" panose="02020603050405020304" pitchFamily="18" charset="0"/>
                          <a:cs typeface="Times New Roman" panose="02020603050405020304" pitchFamily="18" charset="0"/>
                        </a:rPr>
                        <a:t>Supervised By</a:t>
                      </a:r>
                    </a:p>
                    <a:p>
                      <a:r>
                        <a:rPr lang="en-CA" sz="1800" dirty="0">
                          <a:latin typeface="Times New Roman" panose="02020603050405020304" pitchFamily="18" charset="0"/>
                          <a:ea typeface="Calibri" panose="020F0502020204030204" pitchFamily="34" charset="0"/>
                          <a:cs typeface="Times New Roman" panose="02020603050405020304" pitchFamily="18" charset="0"/>
                        </a:rPr>
                        <a:t>Prof. </a:t>
                      </a:r>
                      <a:r>
                        <a:rPr lang="en-US" sz="1800" dirty="0"/>
                        <a:t> Dr. Shaikh Fattah</a:t>
                      </a:r>
                      <a:endParaRPr lang="en-US" dirty="0"/>
                    </a:p>
                  </a:txBody>
                  <a:tcPr>
                    <a:noFill/>
                  </a:tcPr>
                </a:tc>
                <a:extLst>
                  <a:ext uri="{0D108BD9-81ED-4DB2-BD59-A6C34878D82A}">
                    <a16:rowId xmlns:a16="http://schemas.microsoft.com/office/drawing/2014/main" val="640110278"/>
                  </a:ext>
                </a:extLst>
              </a:tr>
            </a:tbl>
          </a:graphicData>
        </a:graphic>
      </p:graphicFrame>
      <p:graphicFrame>
        <p:nvGraphicFramePr>
          <p:cNvPr id="8" name="Table 8">
            <a:extLst>
              <a:ext uri="{FF2B5EF4-FFF2-40B4-BE49-F238E27FC236}">
                <a16:creationId xmlns:a16="http://schemas.microsoft.com/office/drawing/2014/main" id="{7C27BA93-89C5-23A9-DBB6-7CA2FAC9CEE7}"/>
              </a:ext>
            </a:extLst>
          </p:cNvPr>
          <p:cNvGraphicFramePr>
            <a:graphicFrameLocks noGrp="1"/>
          </p:cNvGraphicFramePr>
          <p:nvPr>
            <p:extLst>
              <p:ext uri="{D42A27DB-BD31-4B8C-83A1-F6EECF244321}">
                <p14:modId xmlns:p14="http://schemas.microsoft.com/office/powerpoint/2010/main" val="2826449550"/>
              </p:ext>
            </p:extLst>
          </p:nvPr>
        </p:nvGraphicFramePr>
        <p:xfrm>
          <a:off x="3119966" y="3170136"/>
          <a:ext cx="5568950" cy="670984"/>
        </p:xfrm>
        <a:graphic>
          <a:graphicData uri="http://schemas.openxmlformats.org/drawingml/2006/table">
            <a:tbl>
              <a:tblPr>
                <a:tableStyleId>{5C22544A-7EE6-4342-B048-85BDC9FD1C3A}</a:tableStyleId>
              </a:tblPr>
              <a:tblGrid>
                <a:gridCol w="5568950">
                  <a:extLst>
                    <a:ext uri="{9D8B030D-6E8A-4147-A177-3AD203B41FA5}">
                      <a16:colId xmlns:a16="http://schemas.microsoft.com/office/drawing/2014/main" val="4222952406"/>
                    </a:ext>
                  </a:extLst>
                </a:gridCol>
              </a:tblGrid>
              <a:tr h="670984">
                <a:tc>
                  <a:txBody>
                    <a:bodyPr/>
                    <a:lstStyle/>
                    <a:p>
                      <a:pPr algn="ctr"/>
                      <a:r>
                        <a:rPr lang="en-US" dirty="0">
                          <a:latin typeface="Times New Roman" panose="02020603050405020304" pitchFamily="18" charset="0"/>
                          <a:cs typeface="Times New Roman" panose="02020603050405020304" pitchFamily="18" charset="0"/>
                        </a:rPr>
                        <a:t>Course Title: Machine Learning and Pattern Recognition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Course No. : EEE 6608</a:t>
                      </a:r>
                    </a:p>
                  </a:txBody>
                  <a:tcPr>
                    <a:solidFill>
                      <a:schemeClr val="bg1"/>
                    </a:solidFill>
                  </a:tcPr>
                </a:tc>
                <a:extLst>
                  <a:ext uri="{0D108BD9-81ED-4DB2-BD59-A6C34878D82A}">
                    <a16:rowId xmlns:a16="http://schemas.microsoft.com/office/drawing/2014/main" val="482191427"/>
                  </a:ext>
                </a:extLst>
              </a:tr>
            </a:tbl>
          </a:graphicData>
        </a:graphic>
      </p:graphicFrame>
      <p:pic>
        <p:nvPicPr>
          <p:cNvPr id="1028" name="Picture 4">
            <a:extLst>
              <a:ext uri="{FF2B5EF4-FFF2-40B4-BE49-F238E27FC236}">
                <a16:creationId xmlns:a16="http://schemas.microsoft.com/office/drawing/2014/main" id="{263CB8C9-B3AD-0737-1F18-F45DABE31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09" y="202322"/>
            <a:ext cx="1312154" cy="131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A2239FD-AF75-8C3F-0C65-E54F512EC5CC}"/>
              </a:ext>
            </a:extLst>
          </p:cNvPr>
          <p:cNvSpPr>
            <a:spLocks noGrp="1"/>
          </p:cNvSpPr>
          <p:nvPr>
            <p:ph type="title"/>
          </p:nvPr>
        </p:nvSpPr>
        <p:spPr>
          <a:xfrm>
            <a:off x="1987827" y="608834"/>
            <a:ext cx="7991060" cy="735496"/>
          </a:xfrm>
        </p:spPr>
        <p:txBody>
          <a:bodyPr>
            <a:normAutofit fontScale="90000"/>
          </a:bodyPr>
          <a:lstStyle/>
          <a:p>
            <a:pPr algn="l"/>
            <a:r>
              <a:rPr lang="en-US" sz="1800" dirty="0">
                <a:effectLst/>
                <a:latin typeface="Times New Roman" panose="02020603050405020304" pitchFamily="18" charset="0"/>
                <a:ea typeface="Aptos" panose="020B0004020202020204" pitchFamily="34" charset="0"/>
              </a:rPr>
              <a:t>The clustering of representative days using the k-means method was carried out successfully with different cluster sizes (6, 12, 24, and 36) and 6 no cluster gave good performance for higher value of silhouette score.</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9632B2-EC84-7B56-4512-D05EE9824D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7827" y="1394159"/>
            <a:ext cx="7991060" cy="2352798"/>
          </a:xfrm>
          <a:prstGeom prst="rect">
            <a:avLst/>
          </a:prstGeom>
          <a:noFill/>
          <a:ln>
            <a:noFill/>
          </a:ln>
        </p:spPr>
      </p:pic>
      <p:pic>
        <p:nvPicPr>
          <p:cNvPr id="5" name="Picture 4">
            <a:extLst>
              <a:ext uri="{FF2B5EF4-FFF2-40B4-BE49-F238E27FC236}">
                <a16:creationId xmlns:a16="http://schemas.microsoft.com/office/drawing/2014/main" id="{56DB080E-310E-633B-7E64-F7387D94692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7827" y="3816626"/>
            <a:ext cx="7991060" cy="2454965"/>
          </a:xfrm>
          <a:prstGeom prst="rect">
            <a:avLst/>
          </a:prstGeom>
          <a:noFill/>
          <a:ln>
            <a:noFill/>
          </a:ln>
        </p:spPr>
      </p:pic>
      <p:sp>
        <p:nvSpPr>
          <p:cNvPr id="6" name="Footer Placeholder 2">
            <a:extLst>
              <a:ext uri="{FF2B5EF4-FFF2-40B4-BE49-F238E27FC236}">
                <a16:creationId xmlns:a16="http://schemas.microsoft.com/office/drawing/2014/main" id="{9DF8D47B-C03A-B830-030B-7F989467881C}"/>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8" name="Slide Number Placeholder 4">
            <a:extLst>
              <a:ext uri="{FF2B5EF4-FFF2-40B4-BE49-F238E27FC236}">
                <a16:creationId xmlns:a16="http://schemas.microsoft.com/office/drawing/2014/main" id="{04757E7C-8DF0-158D-8EB1-0DDE1C161DEF}"/>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
        <p:nvSpPr>
          <p:cNvPr id="9" name="Date Placeholder 1">
            <a:extLst>
              <a:ext uri="{FF2B5EF4-FFF2-40B4-BE49-F238E27FC236}">
                <a16:creationId xmlns:a16="http://schemas.microsoft.com/office/drawing/2014/main" id="{65293732-1EB9-1516-65DD-C184435E6C3D}"/>
              </a:ext>
            </a:extLst>
          </p:cNvPr>
          <p:cNvSpPr txBox="1">
            <a:spLocks/>
          </p:cNvSpPr>
          <p:nvPr/>
        </p:nvSpPr>
        <p:spPr>
          <a:xfrm>
            <a:off x="4363761" y="6268459"/>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solidFill>
                  <a:prstClr val="black">
                    <a:tint val="75000"/>
                  </a:prstClr>
                </a:solidFill>
                <a:latin typeface="Times New Roman" panose="02020603050405020304" pitchFamily="18" charset="0"/>
                <a:cs typeface="Times New Roman" panose="02020603050405020304" pitchFamily="18" charset="0"/>
              </a:rPr>
              <a:t>Fig.4. Clusters and Silhouette Score</a:t>
            </a:r>
          </a:p>
        </p:txBody>
      </p:sp>
      <p:sp>
        <p:nvSpPr>
          <p:cNvPr id="10" name="Title 1">
            <a:extLst>
              <a:ext uri="{FF2B5EF4-FFF2-40B4-BE49-F238E27FC236}">
                <a16:creationId xmlns:a16="http://schemas.microsoft.com/office/drawing/2014/main" id="{84A905AD-0504-F5F6-E6C1-AB6BF07E3E41}"/>
              </a:ext>
            </a:extLst>
          </p:cNvPr>
          <p:cNvSpPr txBox="1">
            <a:spLocks/>
          </p:cNvSpPr>
          <p:nvPr/>
        </p:nvSpPr>
        <p:spPr>
          <a:xfrm>
            <a:off x="1987827" y="0"/>
            <a:ext cx="3319669" cy="539165"/>
          </a:xfrm>
          <a:prstGeom prst="rect">
            <a:avLst/>
          </a:prstGeom>
          <a:effectLst/>
        </p:spPr>
        <p:txBody>
          <a:bodyPr vert="horz" lIns="91440" tIns="45720" rIns="91440" bIns="45720" rtlCol="0" anchor="b">
            <a:normAutofit fontScale="97500"/>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dirty="0">
                <a:latin typeface="Times New Roman" panose="02020603050405020304" pitchFamily="18" charset="0"/>
                <a:cs typeface="Times New Roman" panose="02020603050405020304" pitchFamily="18" charset="0"/>
              </a:rPr>
              <a:t>Results and Discussion:</a:t>
            </a:r>
            <a:endParaRPr lang="en-US"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299F909-F9BB-6AEE-2C1B-D123C42C3CC8}"/>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130536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A2239FD-AF75-8C3F-0C65-E54F512EC5CC}"/>
              </a:ext>
            </a:extLst>
          </p:cNvPr>
          <p:cNvSpPr>
            <a:spLocks noGrp="1"/>
          </p:cNvSpPr>
          <p:nvPr>
            <p:ph type="title"/>
          </p:nvPr>
        </p:nvSpPr>
        <p:spPr>
          <a:xfrm>
            <a:off x="1987827" y="308113"/>
            <a:ext cx="7991060" cy="725557"/>
          </a:xfrm>
        </p:spPr>
        <p:txBody>
          <a:bodyPr>
            <a:normAutofit/>
          </a:bodyPr>
          <a:lstStyle/>
          <a:p>
            <a:pPr algn="l"/>
            <a:r>
              <a:rPr lang="en-US" sz="1800" b="1" i="0" dirty="0">
                <a:effectLst/>
                <a:latin typeface="Times New Roman" panose="02020603050405020304" pitchFamily="18" charset="0"/>
                <a:cs typeface="Times New Roman" panose="02020603050405020304" pitchFamily="18" charset="0"/>
              </a:rPr>
              <a:t>Clustered representative days with new chronological order over 365 days of the year by cluster values.</a:t>
            </a:r>
          </a:p>
        </p:txBody>
      </p:sp>
      <p:pic>
        <p:nvPicPr>
          <p:cNvPr id="3" name="Picture 2">
            <a:extLst>
              <a:ext uri="{FF2B5EF4-FFF2-40B4-BE49-F238E27FC236}">
                <a16:creationId xmlns:a16="http://schemas.microsoft.com/office/drawing/2014/main" id="{D6D572BB-89EB-B829-142F-0FC7FE10E611}"/>
              </a:ext>
            </a:extLst>
          </p:cNvPr>
          <p:cNvPicPr>
            <a:picLocks noChangeAspect="1"/>
          </p:cNvPicPr>
          <p:nvPr/>
        </p:nvPicPr>
        <p:blipFill>
          <a:blip r:embed="rId2"/>
          <a:stretch>
            <a:fillRect/>
          </a:stretch>
        </p:blipFill>
        <p:spPr>
          <a:xfrm>
            <a:off x="1987826" y="1393756"/>
            <a:ext cx="7991061" cy="3533775"/>
          </a:xfrm>
          <a:prstGeom prst="rect">
            <a:avLst/>
          </a:prstGeom>
        </p:spPr>
      </p:pic>
      <p:sp>
        <p:nvSpPr>
          <p:cNvPr id="6" name="Footer Placeholder 2">
            <a:extLst>
              <a:ext uri="{FF2B5EF4-FFF2-40B4-BE49-F238E27FC236}">
                <a16:creationId xmlns:a16="http://schemas.microsoft.com/office/drawing/2014/main" id="{53E87B60-565C-C4C3-9B92-1A7F8B3263B2}"/>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8" name="Slide Number Placeholder 4">
            <a:extLst>
              <a:ext uri="{FF2B5EF4-FFF2-40B4-BE49-F238E27FC236}">
                <a16:creationId xmlns:a16="http://schemas.microsoft.com/office/drawing/2014/main" id="{A0A8582B-6604-BEC1-8471-3DB7992F78B4}"/>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F3879B5-3EFD-61FD-8737-500FA31936D8}"/>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334237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A2239FD-AF75-8C3F-0C65-E54F512EC5CC}"/>
              </a:ext>
            </a:extLst>
          </p:cNvPr>
          <p:cNvSpPr>
            <a:spLocks noGrp="1"/>
          </p:cNvSpPr>
          <p:nvPr>
            <p:ph type="title"/>
          </p:nvPr>
        </p:nvSpPr>
        <p:spPr>
          <a:xfrm>
            <a:off x="1679712" y="178905"/>
            <a:ext cx="8965095" cy="854765"/>
          </a:xfrm>
        </p:spPr>
        <p:txBody>
          <a:bodyPr>
            <a:normAutofit fontScale="90000"/>
          </a:bodyPr>
          <a:lstStyle/>
          <a:p>
            <a:pPr algn="l"/>
            <a:r>
              <a:rPr lang="en-US" sz="1800" dirty="0">
                <a:effectLst/>
                <a:latin typeface="Times New Roman" panose="02020603050405020304" pitchFamily="18" charset="0"/>
                <a:ea typeface="Aptos" panose="020B0004020202020204" pitchFamily="34" charset="0"/>
              </a:rPr>
              <a:t>The simulation demonstrated that an ESS with a 2000 MW capacity and 800.0 MWh/day charge/discharge rates reduced unmet demand to 3,203.008 GWh, balancing annual supply (55,204.163 GWh) and demand (56,292.449 GWh). </a:t>
            </a: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C2E903F-DEE4-68AF-0D79-ECBDE02BDC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9712" y="1113183"/>
            <a:ext cx="8965095" cy="2584174"/>
          </a:xfrm>
          <a:prstGeom prst="rect">
            <a:avLst/>
          </a:prstGeom>
          <a:noFill/>
          <a:ln>
            <a:noFill/>
          </a:ln>
        </p:spPr>
      </p:pic>
      <p:pic>
        <p:nvPicPr>
          <p:cNvPr id="3" name="Picture 2">
            <a:extLst>
              <a:ext uri="{FF2B5EF4-FFF2-40B4-BE49-F238E27FC236}">
                <a16:creationId xmlns:a16="http://schemas.microsoft.com/office/drawing/2014/main" id="{6EEE332D-811F-19F7-3CFF-B1AAE64323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9713" y="3776870"/>
            <a:ext cx="8965096" cy="2534920"/>
          </a:xfrm>
          <a:prstGeom prst="rect">
            <a:avLst/>
          </a:prstGeom>
          <a:noFill/>
          <a:ln>
            <a:noFill/>
          </a:ln>
        </p:spPr>
      </p:pic>
      <p:sp>
        <p:nvSpPr>
          <p:cNvPr id="4" name="Footer Placeholder 2">
            <a:extLst>
              <a:ext uri="{FF2B5EF4-FFF2-40B4-BE49-F238E27FC236}">
                <a16:creationId xmlns:a16="http://schemas.microsoft.com/office/drawing/2014/main" id="{AD6A8ACB-D5BF-E72C-82F2-E24D7E3421B3}"/>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6" name="Slide Number Placeholder 4">
            <a:extLst>
              <a:ext uri="{FF2B5EF4-FFF2-40B4-BE49-F238E27FC236}">
                <a16:creationId xmlns:a16="http://schemas.microsoft.com/office/drawing/2014/main" id="{9BFB27B2-E690-9F24-A63B-9F82DA35F3D2}"/>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E8273C10-AB88-A3A3-DD10-46B670BADF0D}"/>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368286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F439-DCEE-4047-80FD-F6A46CBC6659}"/>
              </a:ext>
            </a:extLst>
          </p:cNvPr>
          <p:cNvSpPr>
            <a:spLocks noGrp="1"/>
          </p:cNvSpPr>
          <p:nvPr>
            <p:ph type="title"/>
          </p:nvPr>
        </p:nvSpPr>
        <p:spPr>
          <a:xfrm>
            <a:off x="1014944" y="457200"/>
            <a:ext cx="3595156" cy="850970"/>
          </a:xfrm>
        </p:spPr>
        <p:txBody>
          <a:bodyPr/>
          <a:lstStyle/>
          <a:p>
            <a:pPr algn="l"/>
            <a:r>
              <a:rPr lang="en-US"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ECB429C-8B06-4D7C-A179-B1DDB410D33F}"/>
              </a:ext>
            </a:extLst>
          </p:cNvPr>
          <p:cNvSpPr>
            <a:spLocks noGrp="1"/>
          </p:cNvSpPr>
          <p:nvPr>
            <p:ph type="body" idx="1"/>
          </p:nvPr>
        </p:nvSpPr>
        <p:spPr>
          <a:xfrm>
            <a:off x="1014943" y="1441174"/>
            <a:ext cx="9672107" cy="2256183"/>
          </a:xfrm>
        </p:spPr>
        <p:txBody>
          <a:bodyPr>
            <a:normAutofit fontScale="92500" lnSpcReduction="10000"/>
          </a:bodyPr>
          <a:lstStyle/>
          <a:p>
            <a:pPr marL="0" marR="0" algn="l">
              <a:lnSpc>
                <a:spcPct val="107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lnSpc>
                <a:spcPct val="107000"/>
              </a:lnSpc>
              <a:spcBef>
                <a:spcPts val="0"/>
              </a:spcBef>
              <a:spcAft>
                <a:spcPts val="800"/>
              </a:spcAft>
              <a:buFont typeface="Wingdings" panose="05000000000000000000" pitchFamily="2" charset="2"/>
              <a:buChar char="v"/>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study introduced a k-means clustering approach for grouping representative days. </a:t>
            </a:r>
          </a:p>
          <a:p>
            <a:pPr marL="285750" marR="0" indent="-285750" algn="l">
              <a:lnSpc>
                <a:spcPct val="107000"/>
              </a:lnSpc>
              <a:spcBef>
                <a:spcPts val="0"/>
              </a:spcBef>
              <a:spcAft>
                <a:spcPts val="800"/>
              </a:spcAft>
              <a:buFont typeface="Wingdings" panose="05000000000000000000" pitchFamily="2" charset="2"/>
              <a:buChar char="v"/>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dynamic calculation of the state-of-charge (SOC) demonstrated the effective use of energy storage systems (ESS) in balancing supply and demand. </a:t>
            </a:r>
          </a:p>
          <a:p>
            <a:pPr marL="285750" marR="0" indent="-285750" algn="l">
              <a:lnSpc>
                <a:spcPct val="107000"/>
              </a:lnSpc>
              <a:spcBef>
                <a:spcPts val="0"/>
              </a:spcBef>
              <a:spcAft>
                <a:spcPts val="800"/>
              </a:spcAft>
              <a:buFont typeface="Wingdings" panose="05000000000000000000" pitchFamily="2" charset="2"/>
              <a:buChar char="v"/>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simulation showed that an ESS with a 2000 MW capacity and 800.0 MWh/day charge/discharge rates reduced unmet demand to 3,203.008 GWh, efficiently balancing annual supply (55,204.163 GWh) and demand (56,292.449 GWh).</a:t>
            </a:r>
          </a:p>
        </p:txBody>
      </p:sp>
      <p:sp>
        <p:nvSpPr>
          <p:cNvPr id="4" name="Title 1">
            <a:extLst>
              <a:ext uri="{FF2B5EF4-FFF2-40B4-BE49-F238E27FC236}">
                <a16:creationId xmlns:a16="http://schemas.microsoft.com/office/drawing/2014/main" id="{24EFB4D0-11B9-A756-32FD-83BEB7EC158A}"/>
              </a:ext>
            </a:extLst>
          </p:cNvPr>
          <p:cNvSpPr txBox="1">
            <a:spLocks/>
          </p:cNvSpPr>
          <p:nvPr/>
        </p:nvSpPr>
        <p:spPr>
          <a:xfrm>
            <a:off x="1187221" y="3889996"/>
            <a:ext cx="9248865" cy="1258474"/>
          </a:xfrm>
          <a:prstGeom prst="rect">
            <a:avLst/>
          </a:prstGeom>
          <a:effectLst/>
        </p:spPr>
        <p:txBody>
          <a:bodyPr vert="horz" lIns="91440" tIns="45720" rIns="91440" bIns="45720" rtlCol="0" anchor="b">
            <a:normAutofit fontScale="85000" lnSpcReduction="10000"/>
          </a:bodyPr>
          <a:lstStyle>
            <a:lvl1pPr algn="ctr" defTabSz="457200" rtl="0" eaLnBrk="1" latinLnBrk="0" hangingPunct="1">
              <a:spcBef>
                <a:spcPct val="0"/>
              </a:spcBef>
              <a:buNone/>
              <a:defRPr sz="4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latin typeface="Times New Roman" panose="02020603050405020304" pitchFamily="18" charset="0"/>
                <a:cs typeface="Times New Roman" panose="02020603050405020304" pitchFamily="18" charset="0"/>
              </a:rPr>
              <a:t>Reference paper</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R. Novo, 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Marocco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Giorgi,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Lanzini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Santarelli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Mattiazzo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“Planning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decarbonisation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energy systems: The importance of applying time series clustering to long-term models,”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Energy Conversion and Management: 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vol. 15, p. 100274, Aug. 2022,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10.1016/j.ecmx.2022.100274.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2">
            <a:extLst>
              <a:ext uri="{FF2B5EF4-FFF2-40B4-BE49-F238E27FC236}">
                <a16:creationId xmlns:a16="http://schemas.microsoft.com/office/drawing/2014/main" id="{37F4AAD2-703E-1227-DC3E-E81AFC6A683E}"/>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7" name="Slide Number Placeholder 4">
            <a:extLst>
              <a:ext uri="{FF2B5EF4-FFF2-40B4-BE49-F238E27FC236}">
                <a16:creationId xmlns:a16="http://schemas.microsoft.com/office/drawing/2014/main" id="{1B10B0B3-7734-28DA-44A7-076D4C619E04}"/>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709EB1EE-6E0A-C540-F7C8-23051DBCEA3D}"/>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102618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B2D7A-7D36-4D25-A952-A2EC1EC95312}"/>
              </a:ext>
            </a:extLst>
          </p:cNvPr>
          <p:cNvSpPr txBox="1"/>
          <p:nvPr/>
        </p:nvSpPr>
        <p:spPr>
          <a:xfrm>
            <a:off x="3309938" y="2273529"/>
            <a:ext cx="6186488" cy="1569660"/>
          </a:xfrm>
          <a:prstGeom prst="rect">
            <a:avLst/>
          </a:prstGeom>
          <a:noFill/>
        </p:spPr>
        <p:txBody>
          <a:bodyPr wrap="square">
            <a:spAutoFit/>
          </a:bodyPr>
          <a:lstStyle/>
          <a:p>
            <a:r>
              <a:rPr lang="en-US" sz="9600" b="1" dirty="0">
                <a:latin typeface="Times New Roman" panose="02020603050405020304" pitchFamily="18" charset="0"/>
                <a:cs typeface="Times New Roman" panose="02020603050405020304" pitchFamily="18" charset="0"/>
              </a:rPr>
              <a:t>Thank You</a:t>
            </a:r>
          </a:p>
        </p:txBody>
      </p:sp>
      <p:sp>
        <p:nvSpPr>
          <p:cNvPr id="2" name="Footer Placeholder 2">
            <a:extLst>
              <a:ext uri="{FF2B5EF4-FFF2-40B4-BE49-F238E27FC236}">
                <a16:creationId xmlns:a16="http://schemas.microsoft.com/office/drawing/2014/main" id="{BFCA3F42-003C-D4FD-F3CF-DD1336F8BCFE}"/>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5" name="Slide Number Placeholder 4">
            <a:extLst>
              <a:ext uri="{FF2B5EF4-FFF2-40B4-BE49-F238E27FC236}">
                <a16:creationId xmlns:a16="http://schemas.microsoft.com/office/drawing/2014/main" id="{89A40A31-613F-A3D9-005C-199E74A92255}"/>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619123A3-4333-14FB-F8B0-6AAA48CD2865}"/>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273758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A0D1-202C-4590-869D-CA61891A445B}"/>
              </a:ext>
            </a:extLst>
          </p:cNvPr>
          <p:cNvSpPr>
            <a:spLocks noGrp="1"/>
          </p:cNvSpPr>
          <p:nvPr>
            <p:ph type="ctrTitle"/>
          </p:nvPr>
        </p:nvSpPr>
        <p:spPr>
          <a:xfrm>
            <a:off x="1219197" y="579121"/>
            <a:ext cx="2946401" cy="714374"/>
          </a:xfrm>
        </p:spPr>
        <p:txBody>
          <a:bodyPr/>
          <a:lstStyle/>
          <a:p>
            <a:pPr algn="l"/>
            <a:r>
              <a:rPr lang="en-US" sz="4400" b="1" dirty="0">
                <a:latin typeface="Times New Roman" panose="02020603050405020304" pitchFamily="18" charset="0"/>
                <a:cs typeface="Times New Roman" panose="02020603050405020304" pitchFamily="18" charset="0"/>
              </a:rPr>
              <a:t>Outline</a:t>
            </a:r>
          </a:p>
        </p:txBody>
      </p:sp>
      <p:sp>
        <p:nvSpPr>
          <p:cNvPr id="3" name="Subtitle 2">
            <a:extLst>
              <a:ext uri="{FF2B5EF4-FFF2-40B4-BE49-F238E27FC236}">
                <a16:creationId xmlns:a16="http://schemas.microsoft.com/office/drawing/2014/main" id="{72B5FF84-3E30-49A8-87FB-ED45BE2BBEA5}"/>
              </a:ext>
            </a:extLst>
          </p:cNvPr>
          <p:cNvSpPr>
            <a:spLocks noGrp="1"/>
          </p:cNvSpPr>
          <p:nvPr>
            <p:ph type="subTitle" idx="1"/>
          </p:nvPr>
        </p:nvSpPr>
        <p:spPr>
          <a:xfrm>
            <a:off x="2085892" y="1820848"/>
            <a:ext cx="8020215" cy="2989691"/>
          </a:xfrm>
        </p:spPr>
        <p:txBody>
          <a:bodyPr>
            <a:noAutofit/>
          </a:bodyPr>
          <a:lstStyle/>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Background</a:t>
            </a:r>
          </a:p>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Objective </a:t>
            </a:r>
          </a:p>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Result and Discussion </a:t>
            </a:r>
          </a:p>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Conclusion </a:t>
            </a:r>
          </a:p>
          <a:p>
            <a:pPr marR="0" algn="l">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400" dirty="0"/>
          </a:p>
        </p:txBody>
      </p:sp>
      <p:sp>
        <p:nvSpPr>
          <p:cNvPr id="4" name="Footer Placeholder 2">
            <a:extLst>
              <a:ext uri="{FF2B5EF4-FFF2-40B4-BE49-F238E27FC236}">
                <a16:creationId xmlns:a16="http://schemas.microsoft.com/office/drawing/2014/main" id="{0B38EE21-A63B-EDBE-08CD-9CB5847E15C4}"/>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5" name="Date Placeholder 1">
            <a:extLst>
              <a:ext uri="{FF2B5EF4-FFF2-40B4-BE49-F238E27FC236}">
                <a16:creationId xmlns:a16="http://schemas.microsoft.com/office/drawing/2014/main" id="{80B85A9D-AAB8-AED6-E4CF-22346817F3F3}"/>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
        <p:nvSpPr>
          <p:cNvPr id="6" name="Slide Number Placeholder 4">
            <a:extLst>
              <a:ext uri="{FF2B5EF4-FFF2-40B4-BE49-F238E27FC236}">
                <a16:creationId xmlns:a16="http://schemas.microsoft.com/office/drawing/2014/main" id="{08A46264-B60F-CA3C-F68C-55CFC0DCA2E1}"/>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4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A0D1-202C-4590-869D-CA61891A445B}"/>
              </a:ext>
            </a:extLst>
          </p:cNvPr>
          <p:cNvSpPr>
            <a:spLocks noGrp="1"/>
          </p:cNvSpPr>
          <p:nvPr>
            <p:ph type="ctrTitle"/>
          </p:nvPr>
        </p:nvSpPr>
        <p:spPr>
          <a:xfrm>
            <a:off x="1219197" y="579121"/>
            <a:ext cx="3233533" cy="714374"/>
          </a:xfrm>
        </p:spPr>
        <p:txBody>
          <a:bodyPr/>
          <a:lstStyle/>
          <a:p>
            <a:r>
              <a:rPr lang="en-US" sz="4400" b="1" dirty="0">
                <a:latin typeface="Times New Roman" panose="02020603050405020304" pitchFamily="18" charset="0"/>
                <a:cs typeface="Times New Roman" panose="02020603050405020304" pitchFamily="18" charset="0"/>
              </a:rPr>
              <a:t>Background</a:t>
            </a:r>
          </a:p>
        </p:txBody>
      </p:sp>
      <p:sp>
        <p:nvSpPr>
          <p:cNvPr id="3" name="Subtitle 2">
            <a:extLst>
              <a:ext uri="{FF2B5EF4-FFF2-40B4-BE49-F238E27FC236}">
                <a16:creationId xmlns:a16="http://schemas.microsoft.com/office/drawing/2014/main" id="{72B5FF84-3E30-49A8-87FB-ED45BE2BBEA5}"/>
              </a:ext>
            </a:extLst>
          </p:cNvPr>
          <p:cNvSpPr>
            <a:spLocks noGrp="1"/>
          </p:cNvSpPr>
          <p:nvPr>
            <p:ph type="subTitle" idx="1"/>
          </p:nvPr>
        </p:nvSpPr>
        <p:spPr>
          <a:xfrm>
            <a:off x="1402080" y="1554480"/>
            <a:ext cx="9103581" cy="3931920"/>
          </a:xfrm>
        </p:spPr>
        <p:txBody>
          <a:bodyPr>
            <a:noAutofit/>
          </a:bodyPr>
          <a:lstStyle/>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study of future energy scenarios with high shares of variable renewable energy sources (VRES) requires an accurate representation of VRES variability and storage capacity. </a:t>
            </a:r>
          </a:p>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However, long-term optimal expansion models, typically used to prescribe the evolution of energy systems, use coarse time series to limit.</a:t>
            </a:r>
          </a:p>
          <a:p>
            <a:pPr marL="342900" marR="0" indent="-342900" algn="just">
              <a:lnSpc>
                <a:spcPct val="107000"/>
              </a:lnSpc>
              <a:spcBef>
                <a:spcPts val="0"/>
              </a:spcBef>
              <a:spcAft>
                <a:spcPts val="800"/>
              </a:spcAft>
              <a:buFont typeface="Wingdings" panose="05000000000000000000" pitchFamily="2" charset="2"/>
              <a:buChar char="v"/>
            </a:pPr>
            <a:r>
              <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This weakness can entail incorrectly sizing VRES plants and storage facilities.</a:t>
            </a:r>
          </a:p>
          <a:p>
            <a:pPr marR="0" algn="l">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400" dirty="0"/>
          </a:p>
        </p:txBody>
      </p:sp>
      <p:sp>
        <p:nvSpPr>
          <p:cNvPr id="4" name="Footer Placeholder 2">
            <a:extLst>
              <a:ext uri="{FF2B5EF4-FFF2-40B4-BE49-F238E27FC236}">
                <a16:creationId xmlns:a16="http://schemas.microsoft.com/office/drawing/2014/main" id="{6124FD6D-DA92-8FCB-4E50-B4152010DC36}"/>
              </a:ext>
            </a:extLst>
          </p:cNvPr>
          <p:cNvSpPr>
            <a:spLocks noGrp="1"/>
          </p:cNvSpPr>
          <p:nvPr>
            <p:ph type="ftr" sz="quarter" idx="11"/>
          </p:nvPr>
        </p:nvSpPr>
        <p:spPr>
          <a:xfrm>
            <a:off x="4946429"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6" name="Slide Number Placeholder 4">
            <a:extLst>
              <a:ext uri="{FF2B5EF4-FFF2-40B4-BE49-F238E27FC236}">
                <a16:creationId xmlns:a16="http://schemas.microsoft.com/office/drawing/2014/main" id="{976EA34F-19C4-62D0-9247-0392DA56B849}"/>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A3AB02E6-7987-D67B-194C-F1998EAFBF4E}"/>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134845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A0D1-202C-4590-869D-CA61891A445B}"/>
              </a:ext>
            </a:extLst>
          </p:cNvPr>
          <p:cNvSpPr>
            <a:spLocks noGrp="1"/>
          </p:cNvSpPr>
          <p:nvPr>
            <p:ph type="ctrTitle"/>
          </p:nvPr>
        </p:nvSpPr>
        <p:spPr>
          <a:xfrm>
            <a:off x="1219197" y="579121"/>
            <a:ext cx="2946401" cy="714374"/>
          </a:xfrm>
        </p:spPr>
        <p:txBody>
          <a:bodyPr/>
          <a:lstStyle/>
          <a:p>
            <a:r>
              <a:rPr lang="en-US" sz="4400" b="1"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72B5FF84-3E30-49A8-87FB-ED45BE2BBEA5}"/>
              </a:ext>
            </a:extLst>
          </p:cNvPr>
          <p:cNvSpPr>
            <a:spLocks noGrp="1"/>
          </p:cNvSpPr>
          <p:nvPr>
            <p:ph type="subTitle" idx="1"/>
          </p:nvPr>
        </p:nvSpPr>
        <p:spPr>
          <a:xfrm>
            <a:off x="1402080" y="1554479"/>
            <a:ext cx="9103581" cy="3584051"/>
          </a:xfrm>
        </p:spPr>
        <p:txBody>
          <a:bodyPr>
            <a:noAutofit/>
          </a:bodyPr>
          <a:lstStyle/>
          <a:p>
            <a:pPr marL="342900" marR="0" indent="-342900" algn="just">
              <a:lnSpc>
                <a:spcPct val="107000"/>
              </a:lnSpc>
              <a:spcBef>
                <a:spcPts val="0"/>
              </a:spcBef>
              <a:spcAft>
                <a:spcPts val="800"/>
              </a:spcAft>
              <a:buFont typeface="Wingdings" panose="05000000000000000000" pitchFamily="2" charset="2"/>
              <a:buChar char="v"/>
            </a:pPr>
            <a:r>
              <a:rPr lang="en-US" sz="20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Develop a Time-Series Clustering Method: Implement k-means clustering on electricity consumption data to identify representative days and simplify energy system modeling.</a:t>
            </a:r>
          </a:p>
          <a:p>
            <a:pPr marL="342900" marR="0" indent="-342900" algn="just">
              <a:lnSpc>
                <a:spcPct val="107000"/>
              </a:lnSpc>
              <a:spcBef>
                <a:spcPts val="0"/>
              </a:spcBef>
              <a:spcAft>
                <a:spcPts val="800"/>
              </a:spcAft>
              <a:buFont typeface="Wingdings" panose="05000000000000000000" pitchFamily="2" charset="2"/>
              <a:buChar char="v"/>
            </a:pPr>
            <a:r>
              <a:rPr lang="en-US" sz="20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State of Charge (SOC) Calculation for ESS: Model and calculate the State of Charge (SOC) of energy storage systems, optimizing charging and discharging rates to balance energy supply and demand.</a:t>
            </a:r>
          </a:p>
          <a:p>
            <a:pPr marL="342900" marR="0" indent="-342900" algn="just">
              <a:lnSpc>
                <a:spcPct val="107000"/>
              </a:lnSpc>
              <a:spcBef>
                <a:spcPts val="0"/>
              </a:spcBef>
              <a:spcAft>
                <a:spcPts val="800"/>
              </a:spcAft>
              <a:buFont typeface="Wingdings" panose="05000000000000000000" pitchFamily="2" charset="2"/>
              <a:buChar char="v"/>
            </a:pPr>
            <a:r>
              <a:rPr lang="en-US" sz="20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Optimize Energy Storage System Configuration: Evaluate and optimize different ESS configurations to minimize unmet demand and enhance the integration of renewable energy sources.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000" dirty="0"/>
          </a:p>
        </p:txBody>
      </p:sp>
      <p:sp>
        <p:nvSpPr>
          <p:cNvPr id="5" name="Footer Placeholder 2">
            <a:extLst>
              <a:ext uri="{FF2B5EF4-FFF2-40B4-BE49-F238E27FC236}">
                <a16:creationId xmlns:a16="http://schemas.microsoft.com/office/drawing/2014/main" id="{A39BBF0C-825B-DBB2-C691-E8B8D77FB164}"/>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7" name="Slide Number Placeholder 4">
            <a:extLst>
              <a:ext uri="{FF2B5EF4-FFF2-40B4-BE49-F238E27FC236}">
                <a16:creationId xmlns:a16="http://schemas.microsoft.com/office/drawing/2014/main" id="{F5BB9343-4E2B-7857-18DD-F93BC23AC5D6}"/>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
        <p:nvSpPr>
          <p:cNvPr id="4" name="Date Placeholder 1">
            <a:extLst>
              <a:ext uri="{FF2B5EF4-FFF2-40B4-BE49-F238E27FC236}">
                <a16:creationId xmlns:a16="http://schemas.microsoft.com/office/drawing/2014/main" id="{BF9BD2E5-4AF5-54CB-12E9-83C038393DE4}"/>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318205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6273-9AD9-4085-A63E-3EEDC06CA1A0}"/>
              </a:ext>
            </a:extLst>
          </p:cNvPr>
          <p:cNvSpPr>
            <a:spLocks noGrp="1"/>
          </p:cNvSpPr>
          <p:nvPr>
            <p:ph type="title"/>
          </p:nvPr>
        </p:nvSpPr>
        <p:spPr>
          <a:xfrm>
            <a:off x="521805" y="159026"/>
            <a:ext cx="3602935" cy="735496"/>
          </a:xfrm>
        </p:spPr>
        <p:txBody>
          <a:bodyPr>
            <a:normAutofit fontScale="90000"/>
          </a:bodyPr>
          <a:lstStyle/>
          <a:p>
            <a:pPr algn="l"/>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Methodology</a:t>
            </a:r>
            <a:endParaRPr lang="en-US" sz="4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38046C7-611F-4075-8D55-4FF97955228F}"/>
              </a:ext>
            </a:extLst>
          </p:cNvPr>
          <p:cNvSpPr txBox="1">
            <a:spLocks/>
          </p:cNvSpPr>
          <p:nvPr/>
        </p:nvSpPr>
        <p:spPr>
          <a:xfrm>
            <a:off x="1451113" y="2574234"/>
            <a:ext cx="10740887" cy="4194314"/>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601B032-3D4F-A464-89D8-92160B7644A6}"/>
              </a:ext>
            </a:extLst>
          </p:cNvPr>
          <p:cNvSpPr txBox="1"/>
          <p:nvPr/>
        </p:nvSpPr>
        <p:spPr>
          <a:xfrm>
            <a:off x="1252330" y="1152939"/>
            <a:ext cx="9710531"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Clustering Representative Days: A k-means clustering approach is employed to group days with similar energy demand profiles into representative days. The Silhouette Score is then used to determine the optimal number of clusters. A higher Silhouette Score ensures that the clustering effectively represents the underlying energy demand variations.</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Chronological Order of Representative Days: the chronological order of representative days is maintained over the entire year. This ensures that the temporal relationships between days, seasons, and demand-supply fluctuations are accurately represented. For instance, after clustering, the model assigns each </a:t>
            </a:r>
            <a:r>
              <a:rPr lang="en-US" dirty="0" err="1">
                <a:latin typeface="Times New Roman" panose="02020603050405020304" pitchFamily="18" charset="0"/>
                <a:cs typeface="Times New Roman" panose="02020603050405020304" pitchFamily="18" charset="0"/>
              </a:rPr>
              <a:t>timeslice</a:t>
            </a:r>
            <a:r>
              <a:rPr lang="en-US" dirty="0">
                <a:latin typeface="Times New Roman" panose="02020603050405020304" pitchFamily="18" charset="0"/>
                <a:cs typeface="Times New Roman" panose="02020603050405020304" pitchFamily="18" charset="0"/>
              </a:rPr>
              <a:t> of the year to a specific representative day, which helps track energy generation and consumption patterns across periods.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State-of-Charge (SOC) Calculation and ESS Optimization: The State-of-Charge (SOC) of the Energy Storage System (ESS) is dynamically updated at each time step, taking into account energy flow, charge/discharge efficiencies, and system configuration. This enables accurate modeling of the ESS's behavior and supply-demand balancing. The optimization process then ensures the configuration of the ESS (including capacities and charge/discharge rates) minimizes unmet demand and optimizes energy storage utilization over the simulation period.</a:t>
            </a:r>
          </a:p>
        </p:txBody>
      </p:sp>
      <p:sp>
        <p:nvSpPr>
          <p:cNvPr id="8" name="Footer Placeholder 2">
            <a:extLst>
              <a:ext uri="{FF2B5EF4-FFF2-40B4-BE49-F238E27FC236}">
                <a16:creationId xmlns:a16="http://schemas.microsoft.com/office/drawing/2014/main" id="{4B928CC3-9770-BDAA-9A58-2C715EF1E5E7}"/>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10" name="Slide Number Placeholder 4">
            <a:extLst>
              <a:ext uri="{FF2B5EF4-FFF2-40B4-BE49-F238E27FC236}">
                <a16:creationId xmlns:a16="http://schemas.microsoft.com/office/drawing/2014/main" id="{955BE0E1-9E18-A015-4AA9-E0298937F249}"/>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3" name="Date Placeholder 1">
            <a:extLst>
              <a:ext uri="{FF2B5EF4-FFF2-40B4-BE49-F238E27FC236}">
                <a16:creationId xmlns:a16="http://schemas.microsoft.com/office/drawing/2014/main" id="{32FF2CC7-43FD-346E-5C4E-1CA9E15A70DC}"/>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66760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84BB45E-4A36-42A9-9086-798C02240EE0}"/>
              </a:ext>
            </a:extLst>
          </p:cNvPr>
          <p:cNvSpPr txBox="1">
            <a:spLocks/>
          </p:cNvSpPr>
          <p:nvPr/>
        </p:nvSpPr>
        <p:spPr>
          <a:xfrm>
            <a:off x="1182757" y="5347252"/>
            <a:ext cx="9799982" cy="1265214"/>
          </a:xfrm>
          <a:prstGeom prst="rect">
            <a:avLst/>
          </a:prstGeom>
          <a:effectLst/>
        </p:spPr>
        <p:txBody>
          <a:bodyPr vert="horz" lIns="91440" tIns="45720" rIns="91440" bIns="45720" rtlCol="0" anchor="b">
            <a:normAutofit fontScale="92500"/>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600" kern="0" dirty="0">
                <a:effectLst/>
                <a:latin typeface="Times New Roman" panose="02020603050405020304" pitchFamily="18" charset="0"/>
                <a:ea typeface="Calibri" panose="020F0502020204030204" pitchFamily="34" charset="0"/>
              </a:rPr>
              <a:t>Fig. 1. The implemented methodology consists of two parts: (a) a clustering method, which is applied to the original time series in order to generate inputs for the long-term energy model (the image represents a basic case with two attributes and two clusters; each representative day consists of u </a:t>
            </a:r>
            <a:r>
              <a:rPr lang="en-US" sz="1600" kern="0" dirty="0" err="1">
                <a:effectLst/>
                <a:latin typeface="Times New Roman" panose="02020603050405020304" pitchFamily="18" charset="0"/>
                <a:ea typeface="Calibri" panose="020F0502020204030204" pitchFamily="34" charset="0"/>
              </a:rPr>
              <a:t>timeslices</a:t>
            </a:r>
            <a:r>
              <a:rPr lang="en-US" sz="1600" kern="0" dirty="0">
                <a:effectLst/>
                <a:latin typeface="Times New Roman" panose="02020603050405020304" pitchFamily="18" charset="0"/>
                <a:ea typeface="Calibri" panose="020F0502020204030204" pitchFamily="34" charset="0"/>
              </a:rPr>
              <a:t>); (b) a revised long-term approach, based on </a:t>
            </a:r>
            <a:r>
              <a:rPr lang="en-US" sz="1600" kern="0" dirty="0" err="1">
                <a:effectLst/>
                <a:latin typeface="Times New Roman" panose="02020603050405020304" pitchFamily="18" charset="0"/>
                <a:ea typeface="Calibri" panose="020F0502020204030204" pitchFamily="34" charset="0"/>
              </a:rPr>
              <a:t>OSeMOSYS</a:t>
            </a:r>
            <a:r>
              <a:rPr lang="en-US" sz="1600" kern="0" dirty="0">
                <a:effectLst/>
                <a:latin typeface="Times New Roman" panose="02020603050405020304" pitchFamily="18" charset="0"/>
                <a:ea typeface="Calibri" panose="020F0502020204030204" pitchFamily="34" charset="0"/>
              </a:rPr>
              <a:t>, in which </a:t>
            </a:r>
            <a:r>
              <a:rPr lang="en-US" sz="1600" kern="0" dirty="0" err="1">
                <a:effectLst/>
                <a:latin typeface="Times New Roman" panose="02020603050405020304" pitchFamily="18" charset="0"/>
                <a:ea typeface="Calibri" panose="020F0502020204030204" pitchFamily="34" charset="0"/>
              </a:rPr>
              <a:t>timeslices</a:t>
            </a:r>
            <a:r>
              <a:rPr lang="en-US" sz="1600" kern="0" dirty="0">
                <a:effectLst/>
                <a:latin typeface="Times New Roman" panose="02020603050405020304" pitchFamily="18" charset="0"/>
                <a:ea typeface="Calibri" panose="020F0502020204030204" pitchFamily="34" charset="0"/>
              </a:rPr>
              <a:t> are decoupled from seasons and day types; to do so, the new </a:t>
            </a:r>
            <a:r>
              <a:rPr lang="en-US" sz="1600" kern="0" dirty="0" err="1">
                <a:effectLst/>
                <a:latin typeface="Times New Roman" panose="02020603050405020304" pitchFamily="18" charset="0"/>
                <a:ea typeface="Calibri" panose="020F0502020204030204" pitchFamily="34" charset="0"/>
              </a:rPr>
              <a:t>timeperiod</a:t>
            </a:r>
            <a:r>
              <a:rPr lang="en-US" sz="1600" kern="0" dirty="0">
                <a:effectLst/>
                <a:latin typeface="Times New Roman" panose="02020603050405020304" pitchFamily="18" charset="0"/>
                <a:ea typeface="Calibri" panose="020F0502020204030204" pitchFamily="34" charset="0"/>
              </a:rPr>
              <a:t> set is introduced, while the season, </a:t>
            </a:r>
          </a:p>
          <a:p>
            <a:pPr algn="just"/>
            <a:r>
              <a:rPr lang="en-US" sz="1600" kern="0" dirty="0" err="1">
                <a:effectLst/>
                <a:latin typeface="Times New Roman" panose="02020603050405020304" pitchFamily="18" charset="0"/>
                <a:ea typeface="Calibri" panose="020F0502020204030204" pitchFamily="34" charset="0"/>
              </a:rPr>
              <a:t>daytype</a:t>
            </a:r>
            <a:r>
              <a:rPr lang="en-US" sz="1600" kern="0" dirty="0">
                <a:effectLst/>
                <a:latin typeface="Times New Roman" panose="02020603050405020304" pitchFamily="18" charset="0"/>
                <a:ea typeface="Calibri" panose="020F0502020204030204" pitchFamily="34" charset="0"/>
              </a:rPr>
              <a:t> and </a:t>
            </a:r>
            <a:r>
              <a:rPr lang="en-US" sz="1600" kern="0" dirty="0" err="1">
                <a:effectLst/>
                <a:latin typeface="Times New Roman" panose="02020603050405020304" pitchFamily="18" charset="0"/>
                <a:ea typeface="Calibri" panose="020F0502020204030204" pitchFamily="34" charset="0"/>
              </a:rPr>
              <a:t>dailytimebracket</a:t>
            </a:r>
            <a:r>
              <a:rPr lang="en-US" sz="1600" kern="0" dirty="0">
                <a:effectLst/>
                <a:latin typeface="Times New Roman" panose="02020603050405020304" pitchFamily="18" charset="0"/>
                <a:ea typeface="Calibri" panose="020F0502020204030204" pitchFamily="34" charset="0"/>
              </a:rPr>
              <a:t> sets are no longer needed [1].</a:t>
            </a:r>
            <a:endParaRPr lang="en-US" sz="2000" dirty="0"/>
          </a:p>
        </p:txBody>
      </p:sp>
      <p:pic>
        <p:nvPicPr>
          <p:cNvPr id="9" name="Picture 8">
            <a:extLst>
              <a:ext uri="{FF2B5EF4-FFF2-40B4-BE49-F238E27FC236}">
                <a16:creationId xmlns:a16="http://schemas.microsoft.com/office/drawing/2014/main" id="{69690456-7782-4288-DF5B-E5BF813EE466}"/>
              </a:ext>
            </a:extLst>
          </p:cNvPr>
          <p:cNvPicPr>
            <a:picLocks noChangeAspect="1"/>
          </p:cNvPicPr>
          <p:nvPr/>
        </p:nvPicPr>
        <p:blipFill>
          <a:blip r:embed="rId2"/>
          <a:stretch>
            <a:fillRect/>
          </a:stretch>
        </p:blipFill>
        <p:spPr>
          <a:xfrm>
            <a:off x="606287" y="245534"/>
            <a:ext cx="11002617" cy="4932753"/>
          </a:xfrm>
          <a:prstGeom prst="rect">
            <a:avLst/>
          </a:prstGeom>
        </p:spPr>
      </p:pic>
      <p:sp>
        <p:nvSpPr>
          <p:cNvPr id="11" name="Title 10">
            <a:extLst>
              <a:ext uri="{FF2B5EF4-FFF2-40B4-BE49-F238E27FC236}">
                <a16:creationId xmlns:a16="http://schemas.microsoft.com/office/drawing/2014/main" id="{3F40BD9B-0365-F6EC-6668-F0A8DFC94BA9}"/>
              </a:ext>
            </a:extLst>
          </p:cNvPr>
          <p:cNvSpPr>
            <a:spLocks noGrp="1"/>
          </p:cNvSpPr>
          <p:nvPr>
            <p:ph type="title"/>
          </p:nvPr>
        </p:nvSpPr>
        <p:spPr/>
        <p:txBody>
          <a:bodyPr/>
          <a:lstStyle/>
          <a:p>
            <a:endParaRPr lang="en-US"/>
          </a:p>
        </p:txBody>
      </p:sp>
      <p:sp>
        <p:nvSpPr>
          <p:cNvPr id="2" name="Footer Placeholder 2">
            <a:extLst>
              <a:ext uri="{FF2B5EF4-FFF2-40B4-BE49-F238E27FC236}">
                <a16:creationId xmlns:a16="http://schemas.microsoft.com/office/drawing/2014/main" id="{46A2E5EC-0303-4AE6-FA3C-24A908F51985}"/>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4" name="Slide Number Placeholder 4">
            <a:extLst>
              <a:ext uri="{FF2B5EF4-FFF2-40B4-BE49-F238E27FC236}">
                <a16:creationId xmlns:a16="http://schemas.microsoft.com/office/drawing/2014/main" id="{3AE65AC4-2048-D237-62EE-0443353A05D3}"/>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5" name="Date Placeholder 1">
            <a:extLst>
              <a:ext uri="{FF2B5EF4-FFF2-40B4-BE49-F238E27FC236}">
                <a16:creationId xmlns:a16="http://schemas.microsoft.com/office/drawing/2014/main" id="{62B8B56A-7DE7-4045-D040-EDF585EBF174}"/>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161466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A2239FD-AF75-8C3F-0C65-E54F512EC5CC}"/>
              </a:ext>
            </a:extLst>
          </p:cNvPr>
          <p:cNvSpPr>
            <a:spLocks noGrp="1"/>
          </p:cNvSpPr>
          <p:nvPr>
            <p:ph type="title"/>
          </p:nvPr>
        </p:nvSpPr>
        <p:spPr>
          <a:xfrm>
            <a:off x="1593574" y="1341782"/>
            <a:ext cx="8772940" cy="4721088"/>
          </a:xfrm>
        </p:spPr>
        <p:txBody>
          <a:bodyPr>
            <a:normAutofit fontScale="90000"/>
          </a:bodyPr>
          <a:lstStyle/>
          <a:p>
            <a:pPr marL="342900" indent="-342900" algn="l">
              <a:buFont typeface="Wingdings" panose="05000000000000000000" pitchFamily="2" charset="2"/>
              <a:buChar char="v"/>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The dataset, used here, provides hourly time-series data on electricity consumption and production over a span of more than five years.</a:t>
            </a: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It includes detailed information on total electricity consumption and production, with production categorized by source: nuclear, wind, hydroelectric, oil and gas, coal, solar, and biomass. </a:t>
            </a:r>
            <a:br>
              <a:rPr lang="en-US" sz="2000" kern="100" dirty="0">
                <a:latin typeface="Times New Roman" panose="02020603050405020304" pitchFamily="18" charset="0"/>
                <a:ea typeface="Aptos" panose="020B0004020202020204" pitchFamily="34" charset="0"/>
                <a:cs typeface="Times New Roman" panose="02020603050405020304" pitchFamily="18" charset="0"/>
              </a:rPr>
            </a:br>
            <a:br>
              <a:rPr lang="en-US" sz="2000" kern="100" dirty="0">
                <a:latin typeface="Times New Roman" panose="02020603050405020304" pitchFamily="18" charset="0"/>
                <a:ea typeface="Aptos" panose="020B0004020202020204" pitchFamily="34" charset="0"/>
                <a:cs typeface="Times New Roman" panose="02020603050405020304" pitchFamily="18" charset="0"/>
              </a:rPr>
            </a:b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All values are recorded in megawatts (MW), with timestamps marking each hour. </a:t>
            </a: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This extensive dataset is ideal for analyzing trends like seasonal variations, renewable energy contributions, and fossil fuel dependency. </a:t>
            </a: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It also supports innovation in energy technologies, such as optimizing storage systems, and enables detailed statistical analyses and forecasting for improved energy production and consumption planning.</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54724E6-373D-245D-AEE6-8453BE48AC9E}"/>
              </a:ext>
            </a:extLst>
          </p:cNvPr>
          <p:cNvSpPr txBox="1">
            <a:spLocks/>
          </p:cNvSpPr>
          <p:nvPr/>
        </p:nvSpPr>
        <p:spPr>
          <a:xfrm>
            <a:off x="934279" y="430693"/>
            <a:ext cx="4104860" cy="652673"/>
          </a:xfrm>
          <a:prstGeom prst="rect">
            <a:avLst/>
          </a:prstGeom>
          <a:effectLst/>
        </p:spPr>
        <p:txBody>
          <a:bodyPr vert="horz" lIns="91440" tIns="45720" rIns="91440" bIns="45720" rtlCol="0" anchor="b">
            <a:normAutofit fontScale="97500"/>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100" b="1" dirty="0">
                <a:latin typeface="Times New Roman" panose="02020603050405020304" pitchFamily="18" charset="0"/>
                <a:cs typeface="Times New Roman" panose="02020603050405020304" pitchFamily="18" charset="0"/>
              </a:rPr>
              <a:t>Results and Discussion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5DE7DFAE-55ED-71ED-1809-7D141E736831}"/>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5" name="Slide Number Placeholder 4">
            <a:extLst>
              <a:ext uri="{FF2B5EF4-FFF2-40B4-BE49-F238E27FC236}">
                <a16:creationId xmlns:a16="http://schemas.microsoft.com/office/drawing/2014/main" id="{7BA050C9-1FFA-06B3-61BD-6316CA5C3BFB}"/>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3B66708-3F2D-107A-209D-F5C4630E7588}"/>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64561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A2239FD-AF75-8C3F-0C65-E54F512EC5CC}"/>
              </a:ext>
            </a:extLst>
          </p:cNvPr>
          <p:cNvSpPr>
            <a:spLocks noGrp="1"/>
          </p:cNvSpPr>
          <p:nvPr>
            <p:ph type="title"/>
          </p:nvPr>
        </p:nvSpPr>
        <p:spPr>
          <a:xfrm>
            <a:off x="1273310" y="602089"/>
            <a:ext cx="7991060" cy="73549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In Fig. 2. we can see the intermittence of solar and wind</a:t>
            </a:r>
          </a:p>
        </p:txBody>
      </p:sp>
      <p:sp>
        <p:nvSpPr>
          <p:cNvPr id="6" name="Footer Placeholder 2">
            <a:extLst>
              <a:ext uri="{FF2B5EF4-FFF2-40B4-BE49-F238E27FC236}">
                <a16:creationId xmlns:a16="http://schemas.microsoft.com/office/drawing/2014/main" id="{9DF8D47B-C03A-B830-030B-7F989467881C}"/>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8" name="Slide Number Placeholder 4">
            <a:extLst>
              <a:ext uri="{FF2B5EF4-FFF2-40B4-BE49-F238E27FC236}">
                <a16:creationId xmlns:a16="http://schemas.microsoft.com/office/drawing/2014/main" id="{04757E7C-8DF0-158D-8EB1-0DDE1C161DEF}"/>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
        <p:nvSpPr>
          <p:cNvPr id="9" name="Date Placeholder 1">
            <a:extLst>
              <a:ext uri="{FF2B5EF4-FFF2-40B4-BE49-F238E27FC236}">
                <a16:creationId xmlns:a16="http://schemas.microsoft.com/office/drawing/2014/main" id="{65293732-1EB9-1516-65DD-C184435E6C3D}"/>
              </a:ext>
            </a:extLst>
          </p:cNvPr>
          <p:cNvSpPr txBox="1">
            <a:spLocks/>
          </p:cNvSpPr>
          <p:nvPr/>
        </p:nvSpPr>
        <p:spPr>
          <a:xfrm>
            <a:off x="4751387" y="6215498"/>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Fig.2. Clusters and Silhouette Score</a:t>
            </a:r>
          </a:p>
        </p:txBody>
      </p:sp>
      <p:sp>
        <p:nvSpPr>
          <p:cNvPr id="10" name="Title 1">
            <a:extLst>
              <a:ext uri="{FF2B5EF4-FFF2-40B4-BE49-F238E27FC236}">
                <a16:creationId xmlns:a16="http://schemas.microsoft.com/office/drawing/2014/main" id="{84A905AD-0504-F5F6-E6C1-AB6BF07E3E41}"/>
              </a:ext>
            </a:extLst>
          </p:cNvPr>
          <p:cNvSpPr txBox="1">
            <a:spLocks/>
          </p:cNvSpPr>
          <p:nvPr/>
        </p:nvSpPr>
        <p:spPr>
          <a:xfrm>
            <a:off x="1361661" y="0"/>
            <a:ext cx="3945835" cy="539165"/>
          </a:xfrm>
          <a:prstGeom prst="rect">
            <a:avLst/>
          </a:prstGeom>
          <a:effectLst/>
        </p:spPr>
        <p:txBody>
          <a:bodyPr vert="horz" lIns="91440" tIns="45720" rIns="91440" bIns="45720" rtlCol="0" anchor="b">
            <a:normAutofit fontScale="97500"/>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latin typeface="Times New Roman" panose="02020603050405020304" pitchFamily="18" charset="0"/>
                <a:cs typeface="Times New Roman" panose="02020603050405020304" pitchFamily="18" charset="0"/>
              </a:rPr>
              <a:t>Results and Discussion:</a:t>
            </a:r>
            <a:endParaRPr lang="en-US" sz="2400" dirty="0">
              <a:latin typeface="Times New Roman" panose="02020603050405020304" pitchFamily="18" charset="0"/>
              <a:cs typeface="Times New Roman" panose="02020603050405020304" pitchFamily="18" charset="0"/>
            </a:endParaRPr>
          </a:p>
        </p:txBody>
      </p:sp>
      <p:pic>
        <p:nvPicPr>
          <p:cNvPr id="12" name="Picture 11" descr="A blue and orange lines&#10;&#10;Description automatically generated">
            <a:extLst>
              <a:ext uri="{FF2B5EF4-FFF2-40B4-BE49-F238E27FC236}">
                <a16:creationId xmlns:a16="http://schemas.microsoft.com/office/drawing/2014/main" id="{3EAC3B73-16CF-0AB1-C912-1DDFAE104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10" y="1616449"/>
            <a:ext cx="10098157" cy="3625101"/>
          </a:xfrm>
          <a:prstGeom prst="rect">
            <a:avLst/>
          </a:prstGeom>
        </p:spPr>
      </p:pic>
      <p:sp>
        <p:nvSpPr>
          <p:cNvPr id="16" name="Title 1">
            <a:extLst>
              <a:ext uri="{FF2B5EF4-FFF2-40B4-BE49-F238E27FC236}">
                <a16:creationId xmlns:a16="http://schemas.microsoft.com/office/drawing/2014/main" id="{539808BE-8C90-E6CC-CC77-E1562A7C1816}"/>
              </a:ext>
            </a:extLst>
          </p:cNvPr>
          <p:cNvSpPr txBox="1">
            <a:spLocks/>
          </p:cNvSpPr>
          <p:nvPr/>
        </p:nvSpPr>
        <p:spPr>
          <a:xfrm>
            <a:off x="1273310" y="5416826"/>
            <a:ext cx="7991060" cy="397565"/>
          </a:xfrm>
          <a:prstGeom prst="rect">
            <a:avLst/>
          </a:prstGeom>
          <a:effectLst/>
        </p:spPr>
        <p:txBody>
          <a:bodyPr vert="horz" lIns="91440" tIns="45720" rIns="91440" bIns="45720" rtlCol="0" anchor="b">
            <a:normAutofit fontScale="90000" lnSpcReduction="20000"/>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Fig. 2. Energy production of solar and wind</a:t>
            </a:r>
          </a:p>
        </p:txBody>
      </p:sp>
      <p:sp>
        <p:nvSpPr>
          <p:cNvPr id="2" name="Date Placeholder 1">
            <a:extLst>
              <a:ext uri="{FF2B5EF4-FFF2-40B4-BE49-F238E27FC236}">
                <a16:creationId xmlns:a16="http://schemas.microsoft.com/office/drawing/2014/main" id="{C58C3D74-5877-BAFC-947D-78ED7A5385E7}"/>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293496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9DF8D47B-C03A-B830-030B-7F989467881C}"/>
              </a:ext>
            </a:extLst>
          </p:cNvPr>
          <p:cNvSpPr>
            <a:spLocks noGrp="1"/>
          </p:cNvSpPr>
          <p:nvPr>
            <p:ph type="ftr" sz="quarter" idx="11"/>
          </p:nvPr>
        </p:nvSpPr>
        <p:spPr>
          <a:xfrm>
            <a:off x="4936490" y="6529913"/>
            <a:ext cx="3314700" cy="279400"/>
          </a:xfrm>
        </p:spPr>
        <p:txBody>
          <a:bodyPr/>
          <a:lstStyle/>
          <a:p>
            <a:pPr marL="0" indent="0">
              <a:lnSpc>
                <a:spcPct val="100000"/>
              </a:lnSpc>
            </a:pPr>
            <a:r>
              <a:rPr lang="en-US" dirty="0">
                <a:latin typeface="Times New Roman" panose="02020603050405020304" pitchFamily="18" charset="0"/>
                <a:cs typeface="Times New Roman" panose="02020603050405020304" pitchFamily="18" charset="0"/>
              </a:rPr>
              <a:t>Md. Abu Bakkar  ID: 0422062156</a:t>
            </a:r>
          </a:p>
        </p:txBody>
      </p:sp>
      <p:sp>
        <p:nvSpPr>
          <p:cNvPr id="8" name="Slide Number Placeholder 4">
            <a:extLst>
              <a:ext uri="{FF2B5EF4-FFF2-40B4-BE49-F238E27FC236}">
                <a16:creationId xmlns:a16="http://schemas.microsoft.com/office/drawing/2014/main" id="{04757E7C-8DF0-158D-8EB1-0DDE1C161DEF}"/>
              </a:ext>
            </a:extLst>
          </p:cNvPr>
          <p:cNvSpPr>
            <a:spLocks noGrp="1"/>
          </p:cNvSpPr>
          <p:nvPr>
            <p:ph type="sldNum" sz="quarter" idx="12"/>
          </p:nvPr>
        </p:nvSpPr>
        <p:spPr>
          <a:xfrm>
            <a:off x="11042875" y="6519961"/>
            <a:ext cx="551167" cy="279400"/>
          </a:xfrm>
        </p:spPr>
        <p:txBody>
          <a:bodyPr/>
          <a:lstStyle/>
          <a:p>
            <a:fld id="{7D3487A0-6151-40C3-AFB0-72FE9C86D4A4}"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9" name="Date Placeholder 1">
            <a:extLst>
              <a:ext uri="{FF2B5EF4-FFF2-40B4-BE49-F238E27FC236}">
                <a16:creationId xmlns:a16="http://schemas.microsoft.com/office/drawing/2014/main" id="{65293732-1EB9-1516-65DD-C184435E6C3D}"/>
              </a:ext>
            </a:extLst>
          </p:cNvPr>
          <p:cNvSpPr txBox="1">
            <a:spLocks/>
          </p:cNvSpPr>
          <p:nvPr/>
        </p:nvSpPr>
        <p:spPr>
          <a:xfrm>
            <a:off x="4751387" y="6215498"/>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Fig.2. Clusters and Silhouette Score</a:t>
            </a:r>
          </a:p>
        </p:txBody>
      </p:sp>
      <p:sp>
        <p:nvSpPr>
          <p:cNvPr id="10" name="Title 1">
            <a:extLst>
              <a:ext uri="{FF2B5EF4-FFF2-40B4-BE49-F238E27FC236}">
                <a16:creationId xmlns:a16="http://schemas.microsoft.com/office/drawing/2014/main" id="{84A905AD-0504-F5F6-E6C1-AB6BF07E3E41}"/>
              </a:ext>
            </a:extLst>
          </p:cNvPr>
          <p:cNvSpPr txBox="1">
            <a:spLocks/>
          </p:cNvSpPr>
          <p:nvPr/>
        </p:nvSpPr>
        <p:spPr>
          <a:xfrm>
            <a:off x="876254" y="58639"/>
            <a:ext cx="3319669" cy="539165"/>
          </a:xfrm>
          <a:prstGeom prst="rect">
            <a:avLst/>
          </a:prstGeom>
          <a:effectLst/>
        </p:spPr>
        <p:txBody>
          <a:bodyPr vert="horz" lIns="91440" tIns="45720" rIns="91440" bIns="45720" rtlCol="0" anchor="b">
            <a:normAutofit fontScale="97500"/>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latin typeface="Times New Roman" panose="02020603050405020304" pitchFamily="18" charset="0"/>
                <a:cs typeface="Times New Roman" panose="02020603050405020304" pitchFamily="18" charset="0"/>
              </a:rPr>
              <a:t>Results and Discussion:</a:t>
            </a:r>
            <a:endParaRPr lang="en-US" sz="2400" dirty="0">
              <a:latin typeface="Times New Roman" panose="02020603050405020304" pitchFamily="18" charset="0"/>
              <a:cs typeface="Times New Roman" panose="02020603050405020304" pitchFamily="18" charset="0"/>
            </a:endParaRPr>
          </a:p>
        </p:txBody>
      </p:sp>
      <p:pic>
        <p:nvPicPr>
          <p:cNvPr id="15" name="Picture 14" descr="A green and blue graph&#10;&#10;Description automatically generated">
            <a:extLst>
              <a:ext uri="{FF2B5EF4-FFF2-40B4-BE49-F238E27FC236}">
                <a16:creationId xmlns:a16="http://schemas.microsoft.com/office/drawing/2014/main" id="{B270CC50-2FA7-E0B5-6D13-97E341540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54" y="1579046"/>
            <a:ext cx="10614991" cy="3603064"/>
          </a:xfrm>
          <a:prstGeom prst="rect">
            <a:avLst/>
          </a:prstGeom>
        </p:spPr>
      </p:pic>
      <p:sp>
        <p:nvSpPr>
          <p:cNvPr id="2" name="Title 1">
            <a:extLst>
              <a:ext uri="{FF2B5EF4-FFF2-40B4-BE49-F238E27FC236}">
                <a16:creationId xmlns:a16="http://schemas.microsoft.com/office/drawing/2014/main" id="{F3D9FB70-3A5E-02E8-C0E6-BE753FA495CF}"/>
              </a:ext>
            </a:extLst>
          </p:cNvPr>
          <p:cNvSpPr txBox="1">
            <a:spLocks/>
          </p:cNvSpPr>
          <p:nvPr/>
        </p:nvSpPr>
        <p:spPr>
          <a:xfrm>
            <a:off x="1273310" y="5416826"/>
            <a:ext cx="7991060" cy="397565"/>
          </a:xfrm>
          <a:prstGeom prst="rect">
            <a:avLst/>
          </a:prstGeom>
          <a:effectLst/>
        </p:spPr>
        <p:txBody>
          <a:bodyPr vert="horz" lIns="91440" tIns="45720" rIns="91440" bIns="45720" rtlCol="0" anchor="b">
            <a:normAutofit fontScale="90000" lnSpcReduction="20000"/>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Fig. 3. Energy production and consumption</a:t>
            </a:r>
          </a:p>
        </p:txBody>
      </p:sp>
      <p:sp>
        <p:nvSpPr>
          <p:cNvPr id="5" name="Title 1">
            <a:extLst>
              <a:ext uri="{FF2B5EF4-FFF2-40B4-BE49-F238E27FC236}">
                <a16:creationId xmlns:a16="http://schemas.microsoft.com/office/drawing/2014/main" id="{1F915C82-9F80-BE8E-CE66-FA8CEB05F760}"/>
              </a:ext>
            </a:extLst>
          </p:cNvPr>
          <p:cNvSpPr txBox="1">
            <a:spLocks/>
          </p:cNvSpPr>
          <p:nvPr/>
        </p:nvSpPr>
        <p:spPr>
          <a:xfrm>
            <a:off x="876254" y="553188"/>
            <a:ext cx="9769566" cy="735496"/>
          </a:xfrm>
          <a:prstGeom prst="rect">
            <a:avLst/>
          </a:prstGeom>
          <a:effectLst/>
        </p:spPr>
        <p:txBody>
          <a:bodyPr vert="horz" lIns="91440" tIns="45720" rIns="91440" bIns="45720" rtlCol="0" anchor="b">
            <a:normAutofit fontScale="90000"/>
          </a:bodyPr>
          <a:lstStyle>
            <a:lvl1pPr algn="ctr" defTabSz="457200" rtl="0" eaLnBrk="1" latinLnBrk="0" hangingPunct="1">
              <a:spcBef>
                <a:spcPct val="0"/>
              </a:spcBef>
              <a:buNone/>
              <a:defRPr sz="28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latin typeface="Times New Roman" panose="02020603050405020304" pitchFamily="18" charset="0"/>
                <a:cs typeface="Times New Roman" panose="02020603050405020304" pitchFamily="18" charset="0"/>
              </a:rPr>
              <a:t>In Fig. 2. we can see the variability of Energy production and consumption</a:t>
            </a:r>
          </a:p>
        </p:txBody>
      </p:sp>
      <p:sp>
        <p:nvSpPr>
          <p:cNvPr id="3" name="Date Placeholder 1">
            <a:extLst>
              <a:ext uri="{FF2B5EF4-FFF2-40B4-BE49-F238E27FC236}">
                <a16:creationId xmlns:a16="http://schemas.microsoft.com/office/drawing/2014/main" id="{4EDE95B7-851A-4201-096B-5AA444C960FB}"/>
              </a:ext>
            </a:extLst>
          </p:cNvPr>
          <p:cNvSpPr txBox="1">
            <a:spLocks/>
          </p:cNvSpPr>
          <p:nvPr/>
        </p:nvSpPr>
        <p:spPr>
          <a:xfrm>
            <a:off x="701675" y="6534775"/>
            <a:ext cx="2689225" cy="2645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solidFill>
                  <a:prstClr val="black">
                    <a:tint val="75000"/>
                  </a:prstClr>
                </a:solidFill>
                <a:latin typeface="Times New Roman" panose="02020603050405020304" pitchFamily="18" charset="0"/>
                <a:cs typeface="Times New Roman" panose="02020603050405020304" pitchFamily="18" charset="0"/>
              </a:rPr>
              <a:t>Monday, January 06, 2025</a:t>
            </a:r>
          </a:p>
        </p:txBody>
      </p:sp>
    </p:spTree>
    <p:extLst>
      <p:ext uri="{BB962C8B-B14F-4D97-AF65-F5344CB8AC3E}">
        <p14:creationId xmlns:p14="http://schemas.microsoft.com/office/powerpoint/2010/main" val="34865655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1226</TotalTime>
  <Words>1201</Words>
  <Application>Microsoft Office PowerPoint</Application>
  <PresentationFormat>Widescreen</PresentationFormat>
  <Paragraphs>95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Garamond</vt:lpstr>
      <vt:lpstr>Times New Roman</vt:lpstr>
      <vt:lpstr>Wingdings</vt:lpstr>
      <vt:lpstr>Organic</vt:lpstr>
      <vt:lpstr>Energy Storage System Modeling Using Time Series Clustering for Long-term Planning </vt:lpstr>
      <vt:lpstr>Outline</vt:lpstr>
      <vt:lpstr>Background</vt:lpstr>
      <vt:lpstr>Objective</vt:lpstr>
      <vt:lpstr>   Methodology</vt:lpstr>
      <vt:lpstr>PowerPoint Presentation</vt:lpstr>
      <vt:lpstr>The dataset, used here, provides hourly time-series data on electricity consumption and production over a span of more than five years.  It includes detailed information on total electricity consumption and production, with production categorized by source: nuclear, wind, hydroelectric, oil and gas, coal, solar, and biomass.   All values are recorded in megawatts (MW), with timestamps marking each hour.   This extensive dataset is ideal for analyzing trends like seasonal variations, renewable energy contributions, and fossil fuel dependency.   It also supports innovation in energy technologies, such as optimizing storage systems, and enables detailed statistical analyses and forecasting for improved energy production and consumption planning. </vt:lpstr>
      <vt:lpstr>In Fig. 2. we can see the intermittence of solar and wind</vt:lpstr>
      <vt:lpstr>PowerPoint Presentation</vt:lpstr>
      <vt:lpstr>The clustering of representative days using the k-means method was carried out successfully with different cluster sizes (6, 12, 24, and 36) and 6 no cluster gave good performance for higher value of silhouette score.</vt:lpstr>
      <vt:lpstr>Clustered representative days with new chronological order over 365 days of the year by cluster values.</vt:lpstr>
      <vt:lpstr>The simulation demonstrated that an ESS with a 2000 MW capacity and 800.0 MWh/day charge/discharge rates reduced unmet demand to 3,203.008 GWh, balancing annual supply (55,204.163 GWh) and demand (56,292.449 GWh).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Stability with Large Scale Solar PV Penetration  </dc:title>
  <dc:creator>0422062156 - Md. Abu Bakkar</dc:creator>
  <cp:lastModifiedBy>Md. Abu Bakkar</cp:lastModifiedBy>
  <cp:revision>62</cp:revision>
  <dcterms:created xsi:type="dcterms:W3CDTF">2024-03-31T23:17:36Z</dcterms:created>
  <dcterms:modified xsi:type="dcterms:W3CDTF">2025-01-06T13:13:28Z</dcterms:modified>
</cp:coreProperties>
</file>