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202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tableStyles" Target="tableStyles.xml"/><Relationship Id="rId59" Type="http://schemas.openxmlformats.org/officeDocument/2006/relationships/presProps" Target="presProps.xml"/><Relationship Id="rId60" Type="http://schemas.openxmlformats.org/officeDocument/2006/relationships/viewProps" Target="viewProps.xml"/><Relationship Id="rId6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902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D7FF7EC-39DA-4DBA-A02B-B238C79A6D4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104902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903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903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903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C89DEA0-D011-4AB1-812C-CCF27FE2A453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1C295150-4FD7-4802-B0EB-D52217513A72}" type="datetime1">
              <a:rPr lang="en-US" smtClean="0"/>
              <a:t>2/13/2024</a:t>
            </a:fld>
            <a:endParaRPr dirty="0"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dirty="0"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36DD0FD-55B0-48C4-8AF2-8A69533EDFC3}" type="slidenum">
              <a:rPr lang="en-US" smtClean="0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9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61895A-832A-4167-BE9B-7448CA062309}" type="datetime1">
              <a:rPr lang="en-US" smtClean="0"/>
              <a:t>2/13/2024</a:t>
            </a:fld>
            <a:endParaRPr lang="en-US"/>
          </a:p>
        </p:txBody>
      </p:sp>
      <p:sp>
        <p:nvSpPr>
          <p:cNvPr id="10489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6DD0FD-55B0-48C4-8AF2-8A69533E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6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9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7571FF-D602-4BB6-9683-7A1E909D4296}" type="datetime1">
              <a:rPr lang="en-US" smtClean="0"/>
              <a:t>2/13/2024</a:t>
            </a:fld>
            <a:endParaRPr lang="en-US"/>
          </a:p>
        </p:txBody>
      </p:sp>
      <p:sp>
        <p:nvSpPr>
          <p:cNvPr id="10489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6DD0FD-55B0-48C4-8AF2-8A69533E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0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1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FC392BEB-5202-498C-89F7-BBD3BEE1B887}" type="datetime1">
              <a:rPr lang="en-US" smtClean="0"/>
              <a:t>2/13/2024</a:t>
            </a:fld>
            <a:endParaRPr lang="en-US"/>
          </a:p>
        </p:txBody>
      </p:sp>
      <p:sp>
        <p:nvSpPr>
          <p:cNvPr id="1048612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36DD0FD-55B0-48C4-8AF2-8A69533EDFC3}" type="slidenum">
              <a:rPr lang="en-US" smtClean="0"/>
              <a:t>‹#›</a:t>
            </a:fld>
            <a:endParaRPr lang="en-US"/>
          </a:p>
        </p:txBody>
      </p:sp>
      <p:sp>
        <p:nvSpPr>
          <p:cNvPr id="1048613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3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86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987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D242B6C6-10FF-4510-A888-F0B9C6A788B0}" type="datetime1">
              <a:rPr lang="en-US" smtClean="0"/>
              <a:t>2/13/2024</a:t>
            </a:fld>
            <a:endParaRPr lang="en-US"/>
          </a:p>
        </p:txBody>
      </p:sp>
      <p:sp>
        <p:nvSpPr>
          <p:cNvPr id="1048988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989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990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991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992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99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99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99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99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99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998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99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000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001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002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003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004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00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36DD0FD-55B0-48C4-8AF2-8A69533EDF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47B31-A4E1-4FCE-8661-5EC33A675437}" type="datetime1">
              <a:rPr lang="en-US" smtClean="0"/>
              <a:t>2/13/2024</a:t>
            </a:fld>
            <a:endParaRPr lang="en-US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6DD0FD-55B0-48C4-8AF2-8A69533EDFC3}" type="slidenum">
              <a:rPr lang="en-US" smtClean="0"/>
              <a:t>‹#›</a:t>
            </a:fld>
            <a:endParaRPr lang="en-US"/>
          </a:p>
        </p:txBody>
      </p:sp>
      <p:sp>
        <p:nvSpPr>
          <p:cNvPr id="1048818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19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00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AD832D-B7F8-4A85-B115-3F84BE9AC26D}" type="datetime1">
              <a:rPr lang="en-US" smtClean="0"/>
              <a:t>2/13/2024</a:t>
            </a:fld>
            <a:endParaRPr lang="en-US"/>
          </a:p>
        </p:txBody>
      </p:sp>
      <p:sp>
        <p:nvSpPr>
          <p:cNvPr id="104900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0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6DD0FD-55B0-48C4-8AF2-8A69533EDFC3}" type="slidenum">
              <a:rPr lang="en-US" smtClean="0"/>
              <a:t>‹#›</a:t>
            </a:fld>
            <a:endParaRPr lang="en-US"/>
          </a:p>
        </p:txBody>
      </p:sp>
      <p:sp>
        <p:nvSpPr>
          <p:cNvPr id="1049010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011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0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9013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4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10B34F3-05F7-41C1-B84E-68CE2E00C83C}" type="datetime1">
              <a:rPr lang="en-US" smtClean="0"/>
              <a:t>2/13/2024</a:t>
            </a:fld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36DD0FD-55B0-48C4-8AF2-8A69533EDFC3}" type="slidenum">
              <a:rPr lang="en-US" smtClean="0"/>
              <a:t>‹#›</a:t>
            </a:fld>
            <a:endParaRPr lang="en-US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8D47F82-2B2E-4837-B3AB-C94C672FBECB}" type="datetime1">
              <a:rPr lang="en-US" smtClean="0"/>
              <a:t>2/13/2024</a:t>
            </a:fld>
            <a:endParaRPr lang="en-US"/>
          </a:p>
        </p:txBody>
      </p:sp>
      <p:sp>
        <p:nvSpPr>
          <p:cNvPr id="10486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6DD0FD-55B0-48C4-8AF2-8A69533E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3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015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016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9017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018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019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020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021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022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023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024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81E57738-F4B0-48EA-9B71-E0F723F8BF6C}" type="datetime1">
              <a:rPr lang="en-US" smtClean="0"/>
              <a:t>2/13/2024</a:t>
            </a:fld>
            <a:endParaRPr lang="en-US"/>
          </a:p>
        </p:txBody>
      </p:sp>
      <p:sp>
        <p:nvSpPr>
          <p:cNvPr id="1049025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36DD0FD-55B0-48C4-8AF2-8A69533EDFC3}" type="slidenum">
              <a:rPr lang="en-US" smtClean="0"/>
              <a:t>‹#›</a:t>
            </a:fld>
            <a:endParaRPr lang="en-US"/>
          </a:p>
        </p:txBody>
      </p:sp>
      <p:sp>
        <p:nvSpPr>
          <p:cNvPr id="1049026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3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968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969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70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97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972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973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974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975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976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97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600D5EF-7D26-425F-8C45-B9312ACE18BC}" type="datetime1">
              <a:rPr lang="en-US" smtClean="0"/>
              <a:t>2/13/2024</a:t>
            </a:fld>
            <a:endParaRPr lang="en-US"/>
          </a:p>
        </p:txBody>
      </p:sp>
      <p:sp>
        <p:nvSpPr>
          <p:cNvPr id="104897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36DD0FD-55B0-48C4-8AF2-8A69533EDFC3}" type="slidenum">
              <a:rPr lang="en-US" smtClean="0"/>
              <a:t>‹#›</a:t>
            </a:fld>
            <a:endParaRPr lang="en-US"/>
          </a:p>
        </p:txBody>
      </p:sp>
      <p:sp>
        <p:nvSpPr>
          <p:cNvPr id="1048979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t>2/13/2024</a:t>
            </a:fld>
            <a:endParaRPr dirty="0"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36DD0FD-55B0-48C4-8AF2-8A69533EDFC3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7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7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7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jpeg"/><Relationship Id="rId3" Type="http://schemas.openxmlformats.org/officeDocument/2006/relationships/slideLayout" Target="../slideLayouts/slideLayout7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sz="7200" lang="en-IN" smtClean="0"/>
              <a:t>Bootstrap</a:t>
            </a:r>
            <a:endParaRPr dirty="0" sz="7200" lang="en-I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dirty="0" sz="4400" lang="en-IN" smtClean="0">
                <a:solidFill>
                  <a:schemeClr val="accent1">
                    <a:lumMod val="75000"/>
                  </a:schemeClr>
                </a:solidFill>
              </a:rPr>
              <a:t>Example-2</a:t>
            </a:r>
            <a:endParaRPr dirty="0" sz="44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78" name="Content Placeholder 7"/>
          <p:cNvSpPr txBox="1">
            <a:spLocks noGrp="1"/>
          </p:cNvSpPr>
          <p:nvPr>
            <p:ph sz="quarter" idx="1"/>
          </p:nvPr>
        </p:nvSpPr>
        <p:spPr>
          <a:xfrm>
            <a:off x="699247" y="2248347"/>
            <a:ext cx="5313680" cy="5349240"/>
          </a:xfrm>
          <a:prstGeom prst="rect"/>
          <a:noFill/>
        </p:spPr>
        <p:txBody>
          <a:bodyPr rtlCol="0" wrap="none">
            <a:spAutoFit/>
          </a:bodyPr>
          <a:p>
            <a:pPr indent="0" marL="0">
              <a:buNone/>
            </a:pPr>
            <a:r>
              <a:rPr dirty="0" sz="2000" lang="en-US" smtClean="0"/>
              <a:t>&lt;div class="container"&gt;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US" smtClean="0"/>
              <a:t>	&lt;div class="row"&gt;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US" smtClean="0"/>
              <a:t>		&lt;div class="</a:t>
            </a:r>
            <a:r>
              <a:rPr dirty="0" sz="2000" lang="en-US" err="1" smtClean="0">
                <a:solidFill>
                  <a:schemeClr val="tx2"/>
                </a:solidFill>
              </a:rPr>
              <a:t>col</a:t>
            </a:r>
            <a:r>
              <a:rPr dirty="0" sz="2000" lang="en-US" smtClean="0"/>
              <a:t>"&gt;</a:t>
            </a:r>
            <a:r>
              <a:rPr dirty="0" sz="2000" lang="en-US" err="1" smtClean="0"/>
              <a:t>col</a:t>
            </a:r>
            <a:r>
              <a:rPr dirty="0" sz="2000" lang="en-US" smtClean="0"/>
              <a:t>&lt;/div&gt;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US" smtClean="0"/>
              <a:t>		&lt;div class="</a:t>
            </a:r>
            <a:r>
              <a:rPr dirty="0" sz="2000" lang="en-US" err="1" smtClean="0">
                <a:solidFill>
                  <a:schemeClr val="tx2"/>
                </a:solidFill>
              </a:rPr>
              <a:t>col</a:t>
            </a:r>
            <a:r>
              <a:rPr dirty="0" sz="2000" lang="en-US" smtClean="0"/>
              <a:t>"&gt;</a:t>
            </a:r>
            <a:r>
              <a:rPr dirty="0" sz="2000" lang="en-US" err="1" smtClean="0"/>
              <a:t>col</a:t>
            </a:r>
            <a:r>
              <a:rPr dirty="0" sz="2000" lang="en-US" smtClean="0"/>
              <a:t>&lt;/div&gt;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US" smtClean="0"/>
              <a:t>    		&lt;div class="</a:t>
            </a:r>
            <a:r>
              <a:rPr dirty="0" sz="2000" lang="en-US" err="1" smtClean="0">
                <a:solidFill>
                  <a:schemeClr val="tx2"/>
                </a:solidFill>
              </a:rPr>
              <a:t>col</a:t>
            </a:r>
            <a:r>
              <a:rPr dirty="0" sz="2000" lang="en-US" smtClean="0"/>
              <a:t>"&gt;</a:t>
            </a:r>
            <a:r>
              <a:rPr dirty="0" sz="2000" lang="en-US" err="1" smtClean="0"/>
              <a:t>col</a:t>
            </a:r>
            <a:r>
              <a:rPr dirty="0" sz="2000" lang="en-US" smtClean="0"/>
              <a:t>&lt;/div&gt;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US" smtClean="0"/>
              <a:t>		&lt;div class="</a:t>
            </a:r>
            <a:r>
              <a:rPr dirty="0" sz="2000" lang="en-US" err="1" smtClean="0">
                <a:solidFill>
                  <a:schemeClr val="tx2"/>
                </a:solidFill>
              </a:rPr>
              <a:t>col</a:t>
            </a:r>
            <a:r>
              <a:rPr dirty="0" sz="2000" lang="en-US" smtClean="0"/>
              <a:t>"&gt;</a:t>
            </a:r>
            <a:r>
              <a:rPr dirty="0" sz="2000" lang="en-US" err="1" smtClean="0"/>
              <a:t>col</a:t>
            </a:r>
            <a:r>
              <a:rPr dirty="0" sz="2000" lang="en-US" smtClean="0"/>
              <a:t>&lt;/div&gt;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US" smtClean="0"/>
              <a:t>	&lt;/div&gt;</a:t>
            </a:r>
          </a:p>
          <a:p>
            <a:pPr indent="0" marL="0">
              <a:buNone/>
            </a:pPr>
            <a:r>
              <a:rPr dirty="0" sz="2000" lang="en-US" smtClean="0"/>
              <a:t>	&lt;div class="row"&gt;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US" smtClean="0"/>
              <a:t>		&lt;div class="</a:t>
            </a:r>
            <a:r>
              <a:rPr dirty="0" sz="2000" lang="en-US" smtClean="0">
                <a:solidFill>
                  <a:schemeClr val="tx2"/>
                </a:solidFill>
              </a:rPr>
              <a:t>col-8</a:t>
            </a:r>
            <a:r>
              <a:rPr dirty="0" sz="2000" lang="en-US" smtClean="0"/>
              <a:t>"&gt;</a:t>
            </a:r>
            <a:r>
              <a:rPr dirty="0" sz="2000" lang="en-US" err="1" smtClean="0"/>
              <a:t>col</a:t>
            </a:r>
            <a:r>
              <a:rPr dirty="0" sz="2000" lang="en-US" smtClean="0"/>
              <a:t>-8&lt;/div&gt;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US" smtClean="0"/>
              <a:t>		&lt;div class="</a:t>
            </a:r>
            <a:r>
              <a:rPr dirty="0" sz="2000" lang="en-US" smtClean="0">
                <a:solidFill>
                  <a:schemeClr val="tx2"/>
                </a:solidFill>
              </a:rPr>
              <a:t>col-4</a:t>
            </a:r>
            <a:r>
              <a:rPr dirty="0" sz="2000" lang="en-US" smtClean="0"/>
              <a:t>"&gt;col-4&lt;/div&gt;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US" smtClean="0"/>
              <a:t>	&lt;/div&gt;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US" smtClean="0"/>
              <a:t>&lt;/div&gt;</a:t>
            </a:r>
            <a:endParaRPr dirty="0" sz="2000" lang="en-IN" smtClean="0"/>
          </a:p>
          <a:p>
            <a:endParaRPr dirty="0" sz="2000" lang="en-IN"/>
          </a:p>
          <a:p>
            <a:endParaRPr dirty="0" sz="2000" lang="en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400" lang="en-IN" smtClean="0">
                <a:solidFill>
                  <a:schemeClr val="accent1">
                    <a:lumMod val="75000"/>
                  </a:schemeClr>
                </a:solidFill>
              </a:rPr>
              <a:t>Offset:</a:t>
            </a:r>
            <a:endParaRPr dirty="0" sz="44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80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IN" smtClean="0"/>
              <a:t>Move columns to the right using </a:t>
            </a:r>
            <a:r>
              <a:rPr b="1" dirty="0" lang="en-IN" smtClean="0">
                <a:solidFill>
                  <a:schemeClr val="tx2"/>
                </a:solidFill>
              </a:rPr>
              <a:t>.offset-md-* </a:t>
            </a:r>
            <a:r>
              <a:rPr dirty="0" lang="en-IN" smtClean="0"/>
              <a:t>classes.</a:t>
            </a:r>
          </a:p>
          <a:p>
            <a:r>
              <a:rPr dirty="0" lang="en-IN" smtClean="0"/>
              <a:t>For example, </a:t>
            </a:r>
            <a:r>
              <a:rPr dirty="0" lang="en-IN" smtClean="0">
                <a:solidFill>
                  <a:schemeClr val="tx2"/>
                </a:solidFill>
              </a:rPr>
              <a:t>.offset-md-4 </a:t>
            </a:r>
            <a:r>
              <a:rPr dirty="0" lang="en-IN" smtClean="0"/>
              <a:t>moves </a:t>
            </a:r>
            <a:r>
              <a:rPr dirty="0" lang="en-IN" smtClean="0">
                <a:solidFill>
                  <a:schemeClr val="tx2"/>
                </a:solidFill>
              </a:rPr>
              <a:t>.col-md-4</a:t>
            </a:r>
            <a:endParaRPr dirty="0" lang="en-IN">
              <a:solidFill>
                <a:schemeClr val="tx2"/>
              </a:solidFill>
            </a:endParaRPr>
          </a:p>
        </p:txBody>
      </p:sp>
      <p:pic>
        <p:nvPicPr>
          <p:cNvPr id="2097174" name="Picture 4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56676" y="3821207"/>
            <a:ext cx="7830643" cy="2200582"/>
          </a:xfrm>
          <a:prstGeom prst="rect"/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000" lang="en-IN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dirty="0" sz="40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82" name="Content Placeholder 6"/>
          <p:cNvSpPr txBox="1">
            <a:spLocks noGrp="1"/>
          </p:cNvSpPr>
          <p:nvPr>
            <p:ph sz="quarter" idx="1"/>
          </p:nvPr>
        </p:nvSpPr>
        <p:spPr>
          <a:xfrm>
            <a:off x="251520" y="1556792"/>
            <a:ext cx="8272781" cy="4968240"/>
          </a:xfrm>
          <a:prstGeom prst="rect"/>
          <a:noFill/>
        </p:spPr>
        <p:txBody>
          <a:bodyPr rtlCol="0" wrap="none">
            <a:spAutoFit/>
          </a:bodyPr>
          <a:p>
            <a:pPr indent="0" marL="0">
              <a:buNone/>
            </a:pPr>
            <a:r>
              <a:rPr dirty="0" sz="2000" lang="en-IN"/>
              <a:t>&lt;div class="container"&gt; 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IN" smtClean="0"/>
              <a:t>         &lt;</a:t>
            </a:r>
            <a:r>
              <a:rPr dirty="0" sz="2000" lang="en-IN"/>
              <a:t>div class="row</a:t>
            </a:r>
            <a:r>
              <a:rPr dirty="0" sz="2000" lang="en-IN" smtClean="0"/>
              <a:t>"&gt;</a:t>
            </a:r>
          </a:p>
          <a:p>
            <a:pPr indent="0" marL="0">
              <a:buNone/>
            </a:pPr>
            <a:r>
              <a:rPr dirty="0" sz="2000" lang="en-IN"/>
              <a:t>	</a:t>
            </a:r>
            <a:r>
              <a:rPr dirty="0" sz="2000" lang="en-IN" smtClean="0"/>
              <a:t> </a:t>
            </a:r>
            <a:r>
              <a:rPr dirty="0" sz="2000" lang="en-IN"/>
              <a:t>&lt;div class="</a:t>
            </a:r>
            <a:r>
              <a:rPr dirty="0" sz="2000" lang="en-IN">
                <a:solidFill>
                  <a:schemeClr val="tx2"/>
                </a:solidFill>
              </a:rPr>
              <a:t>col-md-4</a:t>
            </a:r>
            <a:r>
              <a:rPr dirty="0" sz="2000" lang="en-IN"/>
              <a:t>"&gt;.col-md-4&lt;/div&gt; 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IN" smtClean="0"/>
              <a:t>	&lt;</a:t>
            </a:r>
            <a:r>
              <a:rPr dirty="0" sz="2000" lang="en-IN"/>
              <a:t>div class="</a:t>
            </a:r>
            <a:r>
              <a:rPr dirty="0" sz="2000" lang="en-IN">
                <a:solidFill>
                  <a:schemeClr val="tx2"/>
                </a:solidFill>
              </a:rPr>
              <a:t>col-md-4 offset-md-4</a:t>
            </a:r>
            <a:r>
              <a:rPr dirty="0" sz="2000" lang="en-IN"/>
              <a:t>"&gt;.col-md-4 .offset-md-4&lt;/div&gt; 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IN" smtClean="0"/>
              <a:t>        &lt;/</a:t>
            </a:r>
            <a:r>
              <a:rPr dirty="0" sz="2000" lang="en-IN"/>
              <a:t>div&gt; 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IN"/>
              <a:t> </a:t>
            </a:r>
            <a:r>
              <a:rPr dirty="0" sz="2000" lang="en-IN" smtClean="0"/>
              <a:t>       &lt;</a:t>
            </a:r>
            <a:r>
              <a:rPr dirty="0" sz="2000" lang="en-IN"/>
              <a:t>div class="row"&gt; 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IN"/>
              <a:t>	</a:t>
            </a:r>
            <a:r>
              <a:rPr dirty="0" sz="2000" lang="en-IN" smtClean="0"/>
              <a:t>&lt;</a:t>
            </a:r>
            <a:r>
              <a:rPr dirty="0" sz="2000" lang="en-IN"/>
              <a:t>div class="</a:t>
            </a:r>
            <a:r>
              <a:rPr dirty="0" sz="2000" lang="en-IN">
                <a:solidFill>
                  <a:schemeClr val="tx2"/>
                </a:solidFill>
              </a:rPr>
              <a:t>col-md-3 offset-md-3</a:t>
            </a:r>
            <a:r>
              <a:rPr dirty="0" sz="2000" lang="en-IN"/>
              <a:t>"&gt;.col-md-3 .offset-md-3&lt;/div&gt; 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IN"/>
              <a:t>	</a:t>
            </a:r>
            <a:r>
              <a:rPr dirty="0" sz="2000" lang="en-IN" smtClean="0"/>
              <a:t>&lt;</a:t>
            </a:r>
            <a:r>
              <a:rPr dirty="0" sz="2000" lang="en-IN"/>
              <a:t>div class="</a:t>
            </a:r>
            <a:r>
              <a:rPr dirty="0" sz="2000" lang="en-IN">
                <a:solidFill>
                  <a:schemeClr val="tx2"/>
                </a:solidFill>
              </a:rPr>
              <a:t>col-md-3 offset-md-3</a:t>
            </a:r>
            <a:r>
              <a:rPr dirty="0" sz="2000" lang="en-IN"/>
              <a:t>"&gt;.col-md-3 .offset-md-3&lt;/div&gt; 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IN" smtClean="0"/>
              <a:t>        &lt;/div&gt;</a:t>
            </a:r>
          </a:p>
          <a:p>
            <a:pPr indent="0" marL="0">
              <a:buNone/>
            </a:pPr>
            <a:r>
              <a:rPr dirty="0" sz="2000" lang="en-IN"/>
              <a:t> </a:t>
            </a:r>
            <a:r>
              <a:rPr dirty="0" sz="2000" lang="en-IN" smtClean="0"/>
              <a:t>       </a:t>
            </a:r>
            <a:r>
              <a:rPr dirty="0" sz="2000" lang="en-IN"/>
              <a:t>&lt;div class="row"&gt; 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IN"/>
              <a:t>	</a:t>
            </a:r>
            <a:r>
              <a:rPr dirty="0" sz="2000" lang="en-IN" smtClean="0"/>
              <a:t>&lt;</a:t>
            </a:r>
            <a:r>
              <a:rPr dirty="0" sz="2000" lang="en-IN"/>
              <a:t>div class="</a:t>
            </a:r>
            <a:r>
              <a:rPr dirty="0" sz="2000" lang="en-IN">
                <a:solidFill>
                  <a:schemeClr val="tx2"/>
                </a:solidFill>
              </a:rPr>
              <a:t>col-md-6 offset-md-3</a:t>
            </a:r>
            <a:r>
              <a:rPr dirty="0" sz="2000" lang="en-IN"/>
              <a:t>"&gt;.col-md-6 .offset-md-3&lt;/div&gt; 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IN"/>
              <a:t> </a:t>
            </a:r>
            <a:r>
              <a:rPr dirty="0" sz="2000" lang="en-IN" smtClean="0"/>
              <a:t>       &lt;/</a:t>
            </a:r>
            <a:r>
              <a:rPr dirty="0" sz="2000" lang="en-IN"/>
              <a:t>div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 </a:t>
            </a:r>
            <a:r>
              <a:rPr dirty="0" sz="2000" lang="en-IN"/>
              <a:t>&lt;/div&gt;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400" lang="en-IN" smtClean="0">
                <a:solidFill>
                  <a:schemeClr val="accent1">
                    <a:lumMod val="75000"/>
                  </a:schemeClr>
                </a:solidFill>
              </a:rPr>
              <a:t>Margin &amp; Padding </a:t>
            </a:r>
            <a:endParaRPr dirty="0" sz="44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84" name="Content Placeholder 1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568952" cy="4608512"/>
          </a:xfrm>
        </p:spPr>
        <p:txBody>
          <a:bodyPr>
            <a:normAutofit fontScale="95833"/>
          </a:bodyPr>
          <a:p>
            <a:r>
              <a:rPr dirty="0" lang="en-IN" smtClean="0">
                <a:solidFill>
                  <a:schemeClr val="tx2"/>
                </a:solidFill>
              </a:rPr>
              <a:t>m</a:t>
            </a:r>
            <a:r>
              <a:rPr dirty="0" lang="en-IN" smtClean="0"/>
              <a:t>-margin.</a:t>
            </a:r>
          </a:p>
          <a:p>
            <a:r>
              <a:rPr dirty="0" lang="en-IN" smtClean="0">
                <a:solidFill>
                  <a:schemeClr val="tx2"/>
                </a:solidFill>
              </a:rPr>
              <a:t>p</a:t>
            </a:r>
            <a:r>
              <a:rPr dirty="0" lang="en-IN" smtClean="0"/>
              <a:t>- padding.</a:t>
            </a:r>
            <a:endParaRPr dirty="0" lang="en-IN"/>
          </a:p>
          <a:p>
            <a:r>
              <a:rPr dirty="0" lang="en-IN" smtClean="0">
                <a:solidFill>
                  <a:schemeClr val="tx2"/>
                </a:solidFill>
              </a:rPr>
              <a:t>t</a:t>
            </a:r>
            <a:r>
              <a:rPr dirty="0" lang="en-IN" smtClean="0"/>
              <a:t>- </a:t>
            </a:r>
            <a:r>
              <a:rPr dirty="0" lang="en-IN" smtClean="0">
                <a:solidFill>
                  <a:schemeClr val="tx1"/>
                </a:solidFill>
              </a:rPr>
              <a:t>margin-top or padding-top.</a:t>
            </a:r>
          </a:p>
          <a:p>
            <a:r>
              <a:rPr dirty="0" lang="en-IN" smtClean="0">
                <a:solidFill>
                  <a:schemeClr val="tx2"/>
                </a:solidFill>
              </a:rPr>
              <a:t>b</a:t>
            </a:r>
            <a:r>
              <a:rPr dirty="0" lang="en-IN" smtClean="0"/>
              <a:t>- </a:t>
            </a:r>
            <a:r>
              <a:rPr dirty="0" lang="en-IN" smtClean="0">
                <a:solidFill>
                  <a:schemeClr val="tx1"/>
                </a:solidFill>
              </a:rPr>
              <a:t>margin-bottom or padding-bottom.</a:t>
            </a:r>
          </a:p>
          <a:p>
            <a:r>
              <a:rPr dirty="0" lang="en-IN" smtClean="0">
                <a:solidFill>
                  <a:schemeClr val="tx2"/>
                </a:solidFill>
              </a:rPr>
              <a:t>s</a:t>
            </a:r>
            <a:r>
              <a:rPr dirty="0" lang="en-IN" smtClean="0"/>
              <a:t>- </a:t>
            </a:r>
            <a:r>
              <a:rPr dirty="0" lang="en-IN" smtClean="0">
                <a:solidFill>
                  <a:schemeClr val="tx1"/>
                </a:solidFill>
              </a:rPr>
              <a:t>margin-left </a:t>
            </a:r>
            <a:r>
              <a:rPr dirty="0" lang="en-IN">
                <a:solidFill>
                  <a:schemeClr val="tx1"/>
                </a:solidFill>
              </a:rPr>
              <a:t>or </a:t>
            </a:r>
            <a:r>
              <a:rPr dirty="0" lang="en-IN" smtClean="0">
                <a:solidFill>
                  <a:schemeClr val="tx1"/>
                </a:solidFill>
              </a:rPr>
              <a:t>padding-left</a:t>
            </a:r>
            <a:r>
              <a:rPr dirty="0" lang="en-IN" smtClean="0">
                <a:solidFill>
                  <a:schemeClr val="tx2"/>
                </a:solidFill>
              </a:rPr>
              <a:t>.</a:t>
            </a:r>
          </a:p>
          <a:p>
            <a:r>
              <a:rPr dirty="0" lang="en-IN" smtClean="0">
                <a:solidFill>
                  <a:schemeClr val="tx2"/>
                </a:solidFill>
              </a:rPr>
              <a:t>e</a:t>
            </a:r>
            <a:r>
              <a:rPr dirty="0" lang="en-IN" smtClean="0"/>
              <a:t>- </a:t>
            </a:r>
            <a:r>
              <a:rPr dirty="0" lang="en-IN" smtClean="0">
                <a:solidFill>
                  <a:schemeClr val="tx1"/>
                </a:solidFill>
              </a:rPr>
              <a:t>margin-right </a:t>
            </a:r>
            <a:r>
              <a:rPr dirty="0" lang="en-IN">
                <a:solidFill>
                  <a:schemeClr val="tx1"/>
                </a:solidFill>
              </a:rPr>
              <a:t>or </a:t>
            </a:r>
            <a:r>
              <a:rPr dirty="0" lang="en-IN" smtClean="0">
                <a:solidFill>
                  <a:schemeClr val="tx1"/>
                </a:solidFill>
              </a:rPr>
              <a:t>padding-right.</a:t>
            </a:r>
          </a:p>
          <a:p>
            <a:r>
              <a:rPr dirty="0" lang="en-IN" smtClean="0">
                <a:solidFill>
                  <a:schemeClr val="tx2"/>
                </a:solidFill>
              </a:rPr>
              <a:t>x</a:t>
            </a:r>
            <a:r>
              <a:rPr dirty="0" lang="en-IN" smtClean="0"/>
              <a:t>- </a:t>
            </a:r>
            <a:r>
              <a:rPr dirty="0" lang="en-IN" smtClean="0">
                <a:solidFill>
                  <a:schemeClr val="tx1"/>
                </a:solidFill>
              </a:rPr>
              <a:t>both left &amp; right</a:t>
            </a:r>
            <a:r>
              <a:rPr dirty="0" lang="en-IN" smtClean="0"/>
              <a:t>.</a:t>
            </a:r>
          </a:p>
          <a:p>
            <a:r>
              <a:rPr dirty="0" lang="en-IN" smtClean="0">
                <a:solidFill>
                  <a:schemeClr val="tx2"/>
                </a:solidFill>
              </a:rPr>
              <a:t>y</a:t>
            </a:r>
            <a:r>
              <a:rPr dirty="0" lang="en-IN" smtClean="0"/>
              <a:t>- </a:t>
            </a:r>
            <a:r>
              <a:rPr dirty="0" lang="en-IN" smtClean="0">
                <a:solidFill>
                  <a:schemeClr val="tx1"/>
                </a:solidFill>
              </a:rPr>
              <a:t>top &amp; bottom</a:t>
            </a:r>
            <a:r>
              <a:rPr dirty="0" lang="en-IN" smtClean="0"/>
              <a:t>.</a:t>
            </a:r>
          </a:p>
          <a:p>
            <a:r>
              <a:rPr dirty="0" lang="en-IN" smtClean="0">
                <a:solidFill>
                  <a:schemeClr val="tx2"/>
                </a:solidFill>
              </a:rPr>
              <a:t>0- </a:t>
            </a:r>
            <a:r>
              <a:rPr dirty="0" lang="en-IN" smtClean="0"/>
              <a:t>eliminate the margin or padding by set.</a:t>
            </a:r>
          </a:p>
          <a:p>
            <a:r>
              <a:rPr dirty="0" lang="en-IN" smtClean="0"/>
              <a:t>The values for margin &amp; padding starts from 1 to 5.</a:t>
            </a:r>
          </a:p>
          <a:p>
            <a:r>
              <a:rPr dirty="0" lang="en-IN" smtClean="0">
                <a:solidFill>
                  <a:schemeClr val="tx2"/>
                </a:solidFill>
              </a:rPr>
              <a:t>auto </a:t>
            </a:r>
            <a:r>
              <a:rPr dirty="0" lang="en-IN" smtClean="0"/>
              <a:t>– for classes that set the margin &amp; padding auto.</a:t>
            </a:r>
            <a:endParaRPr dirty="0" lang="en-IN">
              <a:solidFill>
                <a:schemeClr val="tx2"/>
              </a:solidFill>
            </a:endParaRPr>
          </a:p>
          <a:p>
            <a:endParaRPr dirty="0" lang="en-IN">
              <a:solidFill>
                <a:schemeClr val="tx2"/>
              </a:solidFill>
            </a:endParaRPr>
          </a:p>
          <a:p>
            <a:endParaRPr dirty="0" lang="en-IN">
              <a:solidFill>
                <a:schemeClr val="tx2"/>
              </a:solidFill>
            </a:endParaRPr>
          </a:p>
          <a:p>
            <a:endParaRPr dirty="0" lang="en-IN" smtClean="0">
              <a:solidFill>
                <a:schemeClr val="tx2"/>
              </a:solidFill>
            </a:endParaRPr>
          </a:p>
          <a:p>
            <a:endParaRPr dirty="0" lang="en-IN">
              <a:solidFill>
                <a:schemeClr val="tx2"/>
              </a:solidFill>
            </a:endParaRPr>
          </a:p>
          <a:p>
            <a:endParaRPr dirty="0" lang="en-IN">
              <a:solidFill>
                <a:schemeClr val="tx2"/>
              </a:solidFill>
            </a:endParaRPr>
          </a:p>
          <a:p>
            <a:endParaRPr dirty="0" lang="en-IN"/>
          </a:p>
          <a:p>
            <a:endParaRPr dirty="0" lang="en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400" lang="en-IN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dirty="0" sz="44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86" name="Content Placeholder 1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8460432" cy="3877815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sz="1800" lang="en-US"/>
              <a:t>&lt;div class="container"&gt; </a:t>
            </a:r>
            <a:endParaRPr dirty="0" sz="1800" lang="en-US" smtClean="0"/>
          </a:p>
          <a:p>
            <a:pPr indent="0" marL="0">
              <a:buNone/>
            </a:pPr>
            <a:r>
              <a:rPr dirty="0" sz="1800" lang="en-US" smtClean="0"/>
              <a:t>       &lt;</a:t>
            </a:r>
            <a:r>
              <a:rPr dirty="0" sz="1800" lang="en-US"/>
              <a:t>div class="row</a:t>
            </a:r>
            <a:r>
              <a:rPr dirty="0" sz="1800" lang="en-US" smtClean="0"/>
              <a:t>"&gt;</a:t>
            </a:r>
          </a:p>
          <a:p>
            <a:pPr indent="0" marL="0">
              <a:buNone/>
            </a:pPr>
            <a:r>
              <a:rPr dirty="0" sz="1800" lang="en-US"/>
              <a:t>	</a:t>
            </a:r>
            <a:r>
              <a:rPr dirty="0" sz="1800" lang="en-US" smtClean="0"/>
              <a:t>&lt;</a:t>
            </a:r>
            <a:r>
              <a:rPr dirty="0" sz="1800" lang="en-US"/>
              <a:t>div class="col-md-4"&gt;.col-md-4&lt;/div&gt; </a:t>
            </a:r>
            <a:r>
              <a:rPr dirty="0" sz="1800" lang="en-US" smtClean="0"/>
              <a:t>		</a:t>
            </a:r>
          </a:p>
          <a:p>
            <a:pPr indent="0" marL="0">
              <a:buNone/>
            </a:pPr>
            <a:r>
              <a:rPr dirty="0" sz="1800" lang="en-US"/>
              <a:t>	</a:t>
            </a:r>
            <a:r>
              <a:rPr dirty="0" sz="1800" lang="en-US" smtClean="0"/>
              <a:t>&lt;</a:t>
            </a:r>
            <a:r>
              <a:rPr dirty="0" sz="1800" lang="en-US"/>
              <a:t>div class="col-md-4 </a:t>
            </a:r>
            <a:r>
              <a:rPr dirty="0" sz="1800" lang="en-US" smtClean="0"/>
              <a:t> </a:t>
            </a:r>
            <a:r>
              <a:rPr dirty="0" sz="1800" lang="en-US" err="1" smtClean="0">
                <a:solidFill>
                  <a:schemeClr val="tx2"/>
                </a:solidFill>
              </a:rPr>
              <a:t>ms</a:t>
            </a:r>
            <a:r>
              <a:rPr dirty="0" sz="1800" lang="en-US" smtClean="0">
                <a:solidFill>
                  <a:schemeClr val="tx2"/>
                </a:solidFill>
              </a:rPr>
              <a:t>-auto</a:t>
            </a:r>
            <a:r>
              <a:rPr dirty="0" sz="1800" lang="en-US"/>
              <a:t>"&gt;.col-md-4 .</a:t>
            </a:r>
            <a:r>
              <a:rPr dirty="0" sz="1800" lang="en-US" err="1"/>
              <a:t>ms</a:t>
            </a:r>
            <a:r>
              <a:rPr dirty="0" sz="1800" lang="en-US"/>
              <a:t>-auto&lt;/div&gt; </a:t>
            </a:r>
            <a:endParaRPr dirty="0" sz="1800" lang="en-US" smtClean="0"/>
          </a:p>
          <a:p>
            <a:pPr indent="0" marL="0">
              <a:buNone/>
            </a:pPr>
            <a:r>
              <a:rPr dirty="0" sz="1800" lang="en-US"/>
              <a:t> </a:t>
            </a:r>
            <a:r>
              <a:rPr dirty="0" sz="1800" lang="en-US" smtClean="0"/>
              <a:t>      &lt;/</a:t>
            </a:r>
            <a:r>
              <a:rPr dirty="0" sz="1800" lang="en-US"/>
              <a:t>div&gt; </a:t>
            </a:r>
            <a:endParaRPr dirty="0" sz="1800" lang="en-US" smtClean="0"/>
          </a:p>
          <a:p>
            <a:pPr indent="0" marL="0">
              <a:buNone/>
            </a:pPr>
            <a:r>
              <a:rPr dirty="0" sz="1800" lang="en-US"/>
              <a:t> </a:t>
            </a:r>
            <a:r>
              <a:rPr dirty="0" sz="1800" lang="en-US" smtClean="0"/>
              <a:t>      &lt;</a:t>
            </a:r>
            <a:r>
              <a:rPr dirty="0" sz="1800" lang="en-US"/>
              <a:t>div class="row</a:t>
            </a:r>
            <a:r>
              <a:rPr dirty="0" sz="1800" lang="en-US" smtClean="0"/>
              <a:t>"&gt;</a:t>
            </a:r>
          </a:p>
          <a:p>
            <a:pPr indent="0" marL="0">
              <a:buNone/>
            </a:pPr>
            <a:r>
              <a:rPr dirty="0" sz="1800" lang="en-US"/>
              <a:t>	</a:t>
            </a:r>
            <a:r>
              <a:rPr dirty="0" sz="1800" lang="en-US" smtClean="0"/>
              <a:t>&lt;</a:t>
            </a:r>
            <a:r>
              <a:rPr dirty="0" sz="1800" lang="en-US"/>
              <a:t>div class="col-md-3 </a:t>
            </a:r>
            <a:r>
              <a:rPr dirty="0" sz="1800" lang="en-US" err="1">
                <a:solidFill>
                  <a:schemeClr val="tx2"/>
                </a:solidFill>
              </a:rPr>
              <a:t>ms</a:t>
            </a:r>
            <a:r>
              <a:rPr dirty="0" sz="1800" lang="en-US">
                <a:solidFill>
                  <a:schemeClr val="tx2"/>
                </a:solidFill>
              </a:rPr>
              <a:t>-md-auto</a:t>
            </a:r>
            <a:r>
              <a:rPr dirty="0" sz="1800" lang="en-US"/>
              <a:t>"&gt;.col-md-3 .</a:t>
            </a:r>
            <a:r>
              <a:rPr dirty="0" sz="1800" lang="en-US" err="1"/>
              <a:t>ms</a:t>
            </a:r>
            <a:r>
              <a:rPr dirty="0" sz="1800" lang="en-US"/>
              <a:t>-md-auto&lt;/div&gt; </a:t>
            </a:r>
            <a:endParaRPr dirty="0" sz="1800" lang="en-US" smtClean="0"/>
          </a:p>
          <a:p>
            <a:pPr indent="0" marL="0">
              <a:buNone/>
            </a:pPr>
            <a:r>
              <a:rPr dirty="0" sz="1800" lang="en-US"/>
              <a:t>	</a:t>
            </a:r>
            <a:r>
              <a:rPr dirty="0" sz="1800" lang="en-US" smtClean="0"/>
              <a:t>&lt;</a:t>
            </a:r>
            <a:r>
              <a:rPr dirty="0" sz="1800" lang="en-US"/>
              <a:t>div class="col-md-3 </a:t>
            </a:r>
            <a:r>
              <a:rPr dirty="0" sz="1800" lang="en-US" err="1">
                <a:solidFill>
                  <a:schemeClr val="tx2"/>
                </a:solidFill>
              </a:rPr>
              <a:t>ms</a:t>
            </a:r>
            <a:r>
              <a:rPr dirty="0" sz="1800" lang="en-US">
                <a:solidFill>
                  <a:schemeClr val="tx2"/>
                </a:solidFill>
              </a:rPr>
              <a:t>-md-auto</a:t>
            </a:r>
            <a:r>
              <a:rPr dirty="0" sz="1800" lang="en-US"/>
              <a:t>"&gt;.col-md-3 .</a:t>
            </a:r>
            <a:r>
              <a:rPr dirty="0" sz="1800" lang="en-US" err="1"/>
              <a:t>ms</a:t>
            </a:r>
            <a:r>
              <a:rPr dirty="0" sz="1800" lang="en-US"/>
              <a:t>-md-auto&lt;/div</a:t>
            </a:r>
            <a:r>
              <a:rPr dirty="0" sz="1800" lang="en-US" smtClean="0"/>
              <a:t>&gt;</a:t>
            </a:r>
          </a:p>
          <a:p>
            <a:pPr indent="0" marL="0">
              <a:buNone/>
            </a:pPr>
            <a:r>
              <a:rPr dirty="0" sz="1800" lang="en-US"/>
              <a:t> </a:t>
            </a:r>
            <a:r>
              <a:rPr dirty="0" sz="1800" lang="en-US" smtClean="0"/>
              <a:t>      &lt;/</a:t>
            </a:r>
            <a:r>
              <a:rPr dirty="0" sz="1800" lang="en-US"/>
              <a:t>div</a:t>
            </a:r>
            <a:r>
              <a:rPr dirty="0" sz="1800" lang="en-US" smtClean="0"/>
              <a:t>&gt;</a:t>
            </a:r>
          </a:p>
          <a:p>
            <a:pPr indent="0" marL="0">
              <a:buNone/>
            </a:pPr>
            <a:r>
              <a:rPr dirty="0" sz="1800" lang="en-US"/>
              <a:t> </a:t>
            </a:r>
            <a:r>
              <a:rPr dirty="0" sz="1800" lang="en-US" smtClean="0"/>
              <a:t>     </a:t>
            </a:r>
            <a:r>
              <a:rPr dirty="0" sz="1800" lang="en-US"/>
              <a:t>&lt;div class="row"&gt; </a:t>
            </a:r>
            <a:endParaRPr dirty="0" sz="1800" lang="en-US" smtClean="0"/>
          </a:p>
          <a:p>
            <a:pPr indent="0" marL="0">
              <a:buNone/>
            </a:pPr>
            <a:r>
              <a:rPr dirty="0" sz="1800" lang="en-US"/>
              <a:t>	</a:t>
            </a:r>
            <a:r>
              <a:rPr dirty="0" sz="1800" lang="en-US" smtClean="0"/>
              <a:t>&lt;</a:t>
            </a:r>
            <a:r>
              <a:rPr dirty="0" sz="1800" lang="en-US"/>
              <a:t>div class="col-auto </a:t>
            </a:r>
            <a:r>
              <a:rPr dirty="0" sz="1800" lang="en-US">
                <a:solidFill>
                  <a:schemeClr val="tx2"/>
                </a:solidFill>
              </a:rPr>
              <a:t>me-auto</a:t>
            </a:r>
            <a:r>
              <a:rPr dirty="0" sz="1800" lang="en-US"/>
              <a:t>"&gt;.col-auto .me-auto&lt;/div</a:t>
            </a:r>
            <a:r>
              <a:rPr dirty="0" sz="1800" lang="en-US" smtClean="0"/>
              <a:t>&gt;</a:t>
            </a:r>
          </a:p>
          <a:p>
            <a:pPr indent="0" marL="0">
              <a:buNone/>
            </a:pPr>
            <a:r>
              <a:rPr dirty="0" sz="1800" lang="en-US" smtClean="0"/>
              <a:t> 	&lt;</a:t>
            </a:r>
            <a:r>
              <a:rPr dirty="0" sz="1800" lang="en-US"/>
              <a:t>div class="col-auto"&gt;.col-auto&lt;/div&gt; </a:t>
            </a:r>
            <a:endParaRPr dirty="0" sz="1800" lang="en-US" smtClean="0"/>
          </a:p>
          <a:p>
            <a:pPr indent="0" marL="0">
              <a:buNone/>
            </a:pPr>
            <a:r>
              <a:rPr dirty="0" sz="1800" lang="en-US"/>
              <a:t> </a:t>
            </a:r>
            <a:r>
              <a:rPr dirty="0" sz="1800" lang="en-US" smtClean="0"/>
              <a:t>     &lt;/</a:t>
            </a:r>
            <a:r>
              <a:rPr dirty="0" sz="1800" lang="en-US"/>
              <a:t>div&gt; </a:t>
            </a:r>
            <a:endParaRPr dirty="0" sz="1800" lang="en-US" smtClean="0"/>
          </a:p>
          <a:p>
            <a:pPr indent="0" marL="0">
              <a:buNone/>
            </a:pPr>
            <a:r>
              <a:rPr dirty="0" sz="1800" lang="en-US" smtClean="0"/>
              <a:t>&lt;/</a:t>
            </a:r>
            <a:r>
              <a:rPr dirty="0" sz="1800" lang="en-US"/>
              <a:t>div&gt;</a:t>
            </a:r>
            <a:endParaRPr dirty="0" sz="1800" lang="en-IN"/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IN" smtClean="0">
                <a:solidFill>
                  <a:schemeClr val="accent1">
                    <a:lumMod val="75000"/>
                  </a:schemeClr>
                </a:solidFill>
              </a:rPr>
              <a:t>Gap</a:t>
            </a:r>
            <a:endParaRPr dirty="0" sz="48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88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When using </a:t>
            </a:r>
            <a:r>
              <a:rPr dirty="0" lang="en-US">
                <a:solidFill>
                  <a:schemeClr val="tx2"/>
                </a:solidFill>
              </a:rPr>
              <a:t>display: grid</a:t>
            </a:r>
            <a:r>
              <a:rPr dirty="0" lang="en-US"/>
              <a:t>, you can make use of </a:t>
            </a:r>
            <a:r>
              <a:rPr dirty="0" lang="en-US" smtClean="0">
                <a:solidFill>
                  <a:schemeClr val="tx2"/>
                </a:solidFill>
              </a:rPr>
              <a:t>gap</a:t>
            </a:r>
            <a:r>
              <a:rPr dirty="0" lang="en-US"/>
              <a:t> utilities on the parent grid </a:t>
            </a:r>
            <a:r>
              <a:rPr dirty="0" lang="en-US" smtClean="0"/>
              <a:t>container.</a:t>
            </a:r>
            <a:endParaRPr dirty="0" lang="en-IN"/>
          </a:p>
        </p:txBody>
      </p:sp>
      <p:pic>
        <p:nvPicPr>
          <p:cNvPr id="2097175" name="Picture 3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73550" y="3284984"/>
            <a:ext cx="7830643" cy="2000529"/>
          </a:xfrm>
          <a:prstGeom prst="rect"/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IN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dirty="0" sz="48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90" name="Content Placeholder 1"/>
          <p:cNvSpPr>
            <a:spLocks noGrp="1"/>
          </p:cNvSpPr>
          <p:nvPr>
            <p:ph sz="quarter" idx="1"/>
          </p:nvPr>
        </p:nvSpPr>
        <p:spPr>
          <a:xfrm>
            <a:off x="699247" y="2248347"/>
            <a:ext cx="8337249" cy="3877815"/>
          </a:xfrm>
        </p:spPr>
        <p:txBody>
          <a:bodyPr/>
          <a:p>
            <a:pPr indent="0" marL="0">
              <a:buNone/>
            </a:pPr>
            <a:r>
              <a:rPr dirty="0" lang="en-IN"/>
              <a:t>&lt;div class="d-grid </a:t>
            </a:r>
            <a:r>
              <a:rPr dirty="0" lang="en-IN">
                <a:solidFill>
                  <a:schemeClr val="tx2"/>
                </a:solidFill>
              </a:rPr>
              <a:t>gap-3</a:t>
            </a:r>
            <a:r>
              <a:rPr dirty="0" lang="en-IN" smtClean="0"/>
              <a:t>"&gt;</a:t>
            </a:r>
          </a:p>
          <a:p>
            <a:pPr indent="0" marL="0">
              <a:buNone/>
            </a:pPr>
            <a:r>
              <a:rPr dirty="0" lang="en-IN"/>
              <a:t>	</a:t>
            </a:r>
            <a:r>
              <a:rPr dirty="0" lang="en-IN" smtClean="0"/>
              <a:t>&lt;</a:t>
            </a:r>
            <a:r>
              <a:rPr dirty="0" lang="en-IN"/>
              <a:t>div class="p-2 </a:t>
            </a:r>
            <a:r>
              <a:rPr dirty="0" lang="en-IN" err="1"/>
              <a:t>bg</a:t>
            </a:r>
            <a:r>
              <a:rPr dirty="0" lang="en-IN"/>
              <a:t>-light border"&gt;Grid item 1&lt;/div&gt; </a:t>
            </a:r>
            <a:endParaRPr dirty="0" lang="en-IN" smtClean="0"/>
          </a:p>
          <a:p>
            <a:pPr indent="0" marL="0">
              <a:buNone/>
            </a:pPr>
            <a:r>
              <a:rPr dirty="0" lang="en-IN" smtClean="0"/>
              <a:t>	&lt;</a:t>
            </a:r>
            <a:r>
              <a:rPr dirty="0" lang="en-IN"/>
              <a:t>div class="p-2 </a:t>
            </a:r>
            <a:r>
              <a:rPr dirty="0" lang="en-IN" err="1"/>
              <a:t>bg</a:t>
            </a:r>
            <a:r>
              <a:rPr dirty="0" lang="en-IN"/>
              <a:t>-light border"&gt;Grid item 2&lt;/div&gt; </a:t>
            </a:r>
            <a:r>
              <a:rPr dirty="0" lang="en-IN" smtClean="0"/>
              <a:t>	&lt;</a:t>
            </a:r>
            <a:r>
              <a:rPr dirty="0" lang="en-IN"/>
              <a:t>div class="p-2 </a:t>
            </a:r>
            <a:r>
              <a:rPr dirty="0" lang="en-IN" err="1"/>
              <a:t>bg</a:t>
            </a:r>
            <a:r>
              <a:rPr dirty="0" lang="en-IN"/>
              <a:t>-light border"&gt;Grid item 3&lt;/div</a:t>
            </a:r>
            <a:r>
              <a:rPr dirty="0" lang="en-IN" smtClean="0"/>
              <a:t>&gt;</a:t>
            </a:r>
          </a:p>
          <a:p>
            <a:pPr indent="0" marL="0">
              <a:buNone/>
            </a:pPr>
            <a:r>
              <a:rPr dirty="0" lang="en-IN" smtClean="0"/>
              <a:t> </a:t>
            </a:r>
            <a:r>
              <a:rPr dirty="0" lang="en-IN"/>
              <a:t>&lt;/div&gt;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IN" smtClean="0">
                <a:solidFill>
                  <a:schemeClr val="accent1">
                    <a:lumMod val="75000"/>
                  </a:schemeClr>
                </a:solidFill>
              </a:rPr>
              <a:t>Border:</a:t>
            </a:r>
            <a:endParaRPr dirty="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9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Use border utilities to quickly style the border and border-radius of an element. Great for images, buttons, or any other element.</a:t>
            </a:r>
            <a:endParaRPr dirty="0" lang="en-IN"/>
          </a:p>
        </p:txBody>
      </p:sp>
      <p:pic>
        <p:nvPicPr>
          <p:cNvPr id="2097176" name="Picture 3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07704" y="4142955"/>
            <a:ext cx="4972744" cy="1362265"/>
          </a:xfrm>
          <a:prstGeom prst="rect"/>
        </p:spPr>
      </p:pic>
      <p:cxnSp>
        <p:nvCxnSpPr>
          <p:cNvPr id="3145748" name="Straight Connector 5"/>
          <p:cNvCxnSpPr>
            <a:cxnSpLocks/>
          </p:cNvCxnSpPr>
          <p:nvPr/>
        </p:nvCxnSpPr>
        <p:spPr>
          <a:xfrm>
            <a:off x="5712474" y="4437112"/>
            <a:ext cx="0" cy="72008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9" name="Straight Connector 7"/>
          <p:cNvCxnSpPr>
            <a:cxnSpLocks/>
          </p:cNvCxnSpPr>
          <p:nvPr/>
        </p:nvCxnSpPr>
        <p:spPr>
          <a:xfrm>
            <a:off x="4856940" y="5202057"/>
            <a:ext cx="720080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0" name="Straight Connector 14"/>
          <p:cNvCxnSpPr>
            <a:cxnSpLocks/>
          </p:cNvCxnSpPr>
          <p:nvPr/>
        </p:nvCxnSpPr>
        <p:spPr>
          <a:xfrm>
            <a:off x="4716016" y="4437112"/>
            <a:ext cx="0" cy="72008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1" name="Straight Connector 16"/>
          <p:cNvCxnSpPr>
            <a:cxnSpLocks/>
          </p:cNvCxnSpPr>
          <p:nvPr/>
        </p:nvCxnSpPr>
        <p:spPr>
          <a:xfrm flipH="1">
            <a:off x="3059832" y="4437112"/>
            <a:ext cx="720080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2" name="Straight Connector 22"/>
          <p:cNvCxnSpPr>
            <a:cxnSpLocks/>
          </p:cNvCxnSpPr>
          <p:nvPr/>
        </p:nvCxnSpPr>
        <p:spPr>
          <a:xfrm>
            <a:off x="2195736" y="4437112"/>
            <a:ext cx="0" cy="76494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3" name="Straight Connector 24"/>
          <p:cNvCxnSpPr>
            <a:cxnSpLocks/>
          </p:cNvCxnSpPr>
          <p:nvPr/>
        </p:nvCxnSpPr>
        <p:spPr>
          <a:xfrm>
            <a:off x="2195736" y="5202057"/>
            <a:ext cx="720080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Straight Connector 26"/>
          <p:cNvCxnSpPr>
            <a:cxnSpLocks/>
          </p:cNvCxnSpPr>
          <p:nvPr/>
        </p:nvCxnSpPr>
        <p:spPr>
          <a:xfrm>
            <a:off x="2195736" y="4437112"/>
            <a:ext cx="720080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5" name="Straight Connector 28"/>
          <p:cNvCxnSpPr>
            <a:cxnSpLocks/>
          </p:cNvCxnSpPr>
          <p:nvPr/>
        </p:nvCxnSpPr>
        <p:spPr>
          <a:xfrm>
            <a:off x="2928539" y="4441614"/>
            <a:ext cx="0" cy="76494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756525" cy="1054100"/>
          </a:xfrm>
        </p:spPr>
        <p:txBody>
          <a:bodyPr>
            <a:normAutofit/>
          </a:bodyPr>
          <a:p>
            <a:pPr algn="l"/>
            <a:r>
              <a:rPr dirty="0" sz="4000" lang="en-IN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dirty="0" sz="40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94" name="TextBox 3"/>
          <p:cNvSpPr txBox="1"/>
          <p:nvPr/>
        </p:nvSpPr>
        <p:spPr>
          <a:xfrm>
            <a:off x="1835696" y="1124744"/>
            <a:ext cx="4457968" cy="16154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000" lang="en-US"/>
              <a:t>&lt;span class="</a:t>
            </a:r>
            <a:r>
              <a:rPr dirty="0" sz="2000" lang="en-US">
                <a:solidFill>
                  <a:schemeClr val="tx2"/>
                </a:solidFill>
              </a:rPr>
              <a:t>border</a:t>
            </a:r>
            <a:r>
              <a:rPr dirty="0" sz="2000" lang="en-US" smtClean="0"/>
              <a:t>"&gt;&lt;/</a:t>
            </a:r>
            <a:r>
              <a:rPr dirty="0" sz="2000" lang="en-US"/>
              <a:t>span&gt; </a:t>
            </a:r>
            <a:endParaRPr dirty="0" sz="2000" lang="en-US" smtClean="0"/>
          </a:p>
          <a:p>
            <a:r>
              <a:rPr dirty="0" sz="2000" lang="en-US" smtClean="0"/>
              <a:t>&lt;</a:t>
            </a:r>
            <a:r>
              <a:rPr dirty="0" sz="2000" lang="en-US"/>
              <a:t>span class="</a:t>
            </a:r>
            <a:r>
              <a:rPr dirty="0" sz="2000" lang="en-US">
                <a:solidFill>
                  <a:schemeClr val="tx2"/>
                </a:solidFill>
              </a:rPr>
              <a:t>border-top</a:t>
            </a:r>
            <a:r>
              <a:rPr dirty="0" sz="2000" lang="en-US"/>
              <a:t>"&gt;&lt;/span&gt; </a:t>
            </a:r>
            <a:endParaRPr dirty="0" sz="2000" lang="en-US" smtClean="0"/>
          </a:p>
          <a:p>
            <a:r>
              <a:rPr dirty="0" sz="2000" lang="en-US" smtClean="0"/>
              <a:t>&lt;</a:t>
            </a:r>
            <a:r>
              <a:rPr dirty="0" sz="2000" lang="en-US"/>
              <a:t>span class="</a:t>
            </a:r>
            <a:r>
              <a:rPr dirty="0" sz="2000" lang="en-US">
                <a:solidFill>
                  <a:schemeClr val="tx2"/>
                </a:solidFill>
              </a:rPr>
              <a:t>border-end</a:t>
            </a:r>
            <a:r>
              <a:rPr dirty="0" sz="2000" lang="en-US"/>
              <a:t>"&gt;&lt;/span&gt; </a:t>
            </a:r>
            <a:endParaRPr dirty="0" sz="2000" lang="en-US" smtClean="0"/>
          </a:p>
          <a:p>
            <a:r>
              <a:rPr dirty="0" sz="2000" lang="en-US" smtClean="0"/>
              <a:t>&lt;</a:t>
            </a:r>
            <a:r>
              <a:rPr dirty="0" sz="2000" lang="en-US"/>
              <a:t>span class="</a:t>
            </a:r>
            <a:r>
              <a:rPr dirty="0" sz="2000" lang="en-US">
                <a:solidFill>
                  <a:schemeClr val="tx2"/>
                </a:solidFill>
              </a:rPr>
              <a:t>border-bottom</a:t>
            </a:r>
            <a:r>
              <a:rPr dirty="0" sz="2000" lang="en-US"/>
              <a:t>"&gt;&lt;/span</a:t>
            </a:r>
            <a:r>
              <a:rPr dirty="0" sz="2000" lang="en-US" smtClean="0"/>
              <a:t>&gt;</a:t>
            </a:r>
          </a:p>
          <a:p>
            <a:r>
              <a:rPr dirty="0" sz="2000" lang="en-US" smtClean="0"/>
              <a:t> </a:t>
            </a:r>
            <a:r>
              <a:rPr dirty="0" sz="2000" lang="en-US"/>
              <a:t>&lt;span class="</a:t>
            </a:r>
            <a:r>
              <a:rPr dirty="0" sz="2000" lang="en-US">
                <a:solidFill>
                  <a:schemeClr val="tx2"/>
                </a:solidFill>
              </a:rPr>
              <a:t>border-start</a:t>
            </a:r>
            <a:r>
              <a:rPr dirty="0" sz="2000" lang="en-US"/>
              <a:t>"&gt;&lt;/span&gt;</a:t>
            </a:r>
            <a:endParaRPr dirty="0" sz="2000" lang="en-IN"/>
          </a:p>
        </p:txBody>
      </p:sp>
      <p:sp>
        <p:nvSpPr>
          <p:cNvPr id="1048795" name="Title 2"/>
          <p:cNvSpPr txBox="1"/>
          <p:nvPr/>
        </p:nvSpPr>
        <p:spPr>
          <a:xfrm>
            <a:off x="0" y="2492896"/>
            <a:ext cx="7756525" cy="1054100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dirty="0" sz="4000" lang="en-IN" smtClean="0">
                <a:solidFill>
                  <a:schemeClr val="accent1">
                    <a:lumMod val="75000"/>
                  </a:schemeClr>
                </a:solidFill>
              </a:rPr>
              <a:t>Subtractive:</a:t>
            </a:r>
            <a:endParaRPr dirty="0" sz="40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96" name="TextBox 5"/>
          <p:cNvSpPr txBox="1"/>
          <p:nvPr/>
        </p:nvSpPr>
        <p:spPr>
          <a:xfrm>
            <a:off x="1547664" y="3356992"/>
            <a:ext cx="4267915" cy="14249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&lt;span class="</a:t>
            </a:r>
            <a:r>
              <a:rPr dirty="0" lang="en-US">
                <a:solidFill>
                  <a:schemeClr val="tx2"/>
                </a:solidFill>
              </a:rPr>
              <a:t>border-0</a:t>
            </a:r>
            <a:r>
              <a:rPr dirty="0" lang="en-US"/>
              <a:t>"&gt;&lt;/span&gt; </a:t>
            </a:r>
            <a:endParaRPr dirty="0" lang="en-US" smtClean="0"/>
          </a:p>
          <a:p>
            <a:r>
              <a:rPr dirty="0" lang="en-US" smtClean="0"/>
              <a:t>&lt;</a:t>
            </a:r>
            <a:r>
              <a:rPr dirty="0" lang="en-US"/>
              <a:t>span class="</a:t>
            </a:r>
            <a:r>
              <a:rPr dirty="0" lang="en-US">
                <a:solidFill>
                  <a:schemeClr val="tx2"/>
                </a:solidFill>
              </a:rPr>
              <a:t>border-top-0</a:t>
            </a:r>
            <a:r>
              <a:rPr dirty="0" lang="en-US"/>
              <a:t>"&gt;&lt;/span&gt; </a:t>
            </a:r>
            <a:endParaRPr dirty="0" lang="en-US" smtClean="0"/>
          </a:p>
          <a:p>
            <a:r>
              <a:rPr dirty="0" lang="en-US" smtClean="0"/>
              <a:t>&lt;</a:t>
            </a:r>
            <a:r>
              <a:rPr dirty="0" lang="en-US"/>
              <a:t>span class="</a:t>
            </a:r>
            <a:r>
              <a:rPr dirty="0" lang="en-US">
                <a:solidFill>
                  <a:schemeClr val="tx2"/>
                </a:solidFill>
              </a:rPr>
              <a:t>border-end-0</a:t>
            </a:r>
            <a:r>
              <a:rPr dirty="0" lang="en-US"/>
              <a:t>"&gt;&lt;/span&gt; </a:t>
            </a:r>
            <a:endParaRPr dirty="0" lang="en-US" smtClean="0"/>
          </a:p>
          <a:p>
            <a:r>
              <a:rPr dirty="0" lang="en-US" smtClean="0"/>
              <a:t>&lt;</a:t>
            </a:r>
            <a:r>
              <a:rPr dirty="0" lang="en-US"/>
              <a:t>span class="</a:t>
            </a:r>
            <a:r>
              <a:rPr dirty="0" lang="en-US">
                <a:solidFill>
                  <a:schemeClr val="tx2"/>
                </a:solidFill>
              </a:rPr>
              <a:t>border-bottom-0</a:t>
            </a:r>
            <a:r>
              <a:rPr dirty="0" lang="en-US"/>
              <a:t>"&gt;&lt;/span&gt; </a:t>
            </a:r>
            <a:endParaRPr dirty="0" lang="en-US" smtClean="0"/>
          </a:p>
          <a:p>
            <a:r>
              <a:rPr dirty="0" lang="en-US" smtClean="0"/>
              <a:t>&lt;</a:t>
            </a:r>
            <a:r>
              <a:rPr dirty="0" lang="en-US"/>
              <a:t>span class="</a:t>
            </a:r>
            <a:r>
              <a:rPr dirty="0" lang="en-US">
                <a:solidFill>
                  <a:schemeClr val="tx2"/>
                </a:solidFill>
              </a:rPr>
              <a:t>border-start-0</a:t>
            </a:r>
            <a:r>
              <a:rPr dirty="0" lang="en-US"/>
              <a:t>"&gt;&lt;/span&gt;</a:t>
            </a:r>
            <a:endParaRPr dirty="0" lang="en-IN"/>
          </a:p>
        </p:txBody>
      </p:sp>
      <p:pic>
        <p:nvPicPr>
          <p:cNvPr id="2097177" name="Picture 6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051720" y="5229200"/>
            <a:ext cx="4839375" cy="1343212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IN">
                <a:solidFill>
                  <a:schemeClr val="accent1">
                    <a:lumMod val="75000"/>
                  </a:schemeClr>
                </a:solidFill>
              </a:rPr>
              <a:t>Border </a:t>
            </a:r>
            <a:r>
              <a:rPr dirty="0" lang="en-IN" err="1" smtClean="0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dirty="0" lang="en-IN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dirty="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98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3429000"/>
            <a:ext cx="7745505" cy="3877815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IN"/>
              <a:t>&lt;span class="border </a:t>
            </a:r>
            <a:r>
              <a:rPr dirty="0" sz="2000" lang="en-IN">
                <a:solidFill>
                  <a:schemeClr val="tx2"/>
                </a:solidFill>
              </a:rPr>
              <a:t>border-primary</a:t>
            </a:r>
            <a:r>
              <a:rPr dirty="0" sz="2000" lang="en-IN"/>
              <a:t>"&gt;&lt;/span&gt; </a:t>
            </a:r>
            <a:endParaRPr dirty="0" sz="2000" lang="en-IN" smtClean="0"/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span class="border </a:t>
            </a:r>
            <a:r>
              <a:rPr dirty="0" sz="2000" lang="en-IN">
                <a:solidFill>
                  <a:schemeClr val="tx2"/>
                </a:solidFill>
              </a:rPr>
              <a:t>border-secondary</a:t>
            </a:r>
            <a:r>
              <a:rPr dirty="0" sz="2000" lang="en-IN"/>
              <a:t>"&gt;&lt;/span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span class="border </a:t>
            </a:r>
            <a:r>
              <a:rPr dirty="0" sz="2000" lang="en-IN">
                <a:solidFill>
                  <a:schemeClr val="tx2"/>
                </a:solidFill>
              </a:rPr>
              <a:t>border-success</a:t>
            </a:r>
            <a:r>
              <a:rPr dirty="0" sz="2000" lang="en-IN"/>
              <a:t>"&gt;&lt;/span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span class="border </a:t>
            </a:r>
            <a:r>
              <a:rPr dirty="0" sz="2000" lang="en-IN">
                <a:solidFill>
                  <a:schemeClr val="tx2"/>
                </a:solidFill>
              </a:rPr>
              <a:t>border-danger</a:t>
            </a:r>
            <a:r>
              <a:rPr dirty="0" sz="2000" lang="en-IN" smtClean="0"/>
              <a:t>"&gt;&lt;/</a:t>
            </a:r>
            <a:r>
              <a:rPr dirty="0" sz="2000" lang="en-IN"/>
              <a:t>span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span class="border </a:t>
            </a:r>
            <a:r>
              <a:rPr dirty="0" sz="2000" lang="en-IN">
                <a:solidFill>
                  <a:schemeClr val="tx2"/>
                </a:solidFill>
              </a:rPr>
              <a:t>border-warning</a:t>
            </a:r>
            <a:r>
              <a:rPr dirty="0" sz="2000" lang="en-IN"/>
              <a:t>"&gt;&lt;/span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span class="border </a:t>
            </a:r>
            <a:r>
              <a:rPr dirty="0" sz="2000" lang="en-IN">
                <a:solidFill>
                  <a:schemeClr val="tx2"/>
                </a:solidFill>
              </a:rPr>
              <a:t>border-info</a:t>
            </a:r>
            <a:r>
              <a:rPr dirty="0" sz="2000" lang="en-IN"/>
              <a:t>"&gt;&lt;/span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span class="border </a:t>
            </a:r>
            <a:r>
              <a:rPr dirty="0" sz="2000" lang="en-IN">
                <a:solidFill>
                  <a:schemeClr val="tx2"/>
                </a:solidFill>
              </a:rPr>
              <a:t>border-light</a:t>
            </a:r>
            <a:r>
              <a:rPr dirty="0" sz="2000" lang="en-IN"/>
              <a:t>"&gt;&lt;/span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span class="border </a:t>
            </a:r>
            <a:r>
              <a:rPr dirty="0" sz="2000" lang="en-IN">
                <a:solidFill>
                  <a:schemeClr val="tx2"/>
                </a:solidFill>
              </a:rPr>
              <a:t>border-dark</a:t>
            </a:r>
            <a:r>
              <a:rPr dirty="0" sz="2000" lang="en-IN"/>
              <a:t>"&gt;&lt;/span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span class="border </a:t>
            </a:r>
            <a:r>
              <a:rPr dirty="0" sz="2000" lang="en-IN">
                <a:solidFill>
                  <a:schemeClr val="tx2"/>
                </a:solidFill>
              </a:rPr>
              <a:t>border-white</a:t>
            </a:r>
            <a:r>
              <a:rPr dirty="0" sz="2000" lang="en-IN"/>
              <a:t>"&gt;&lt;/span&gt;</a:t>
            </a:r>
          </a:p>
        </p:txBody>
      </p:sp>
      <p:pic>
        <p:nvPicPr>
          <p:cNvPr id="2097178" name="Picture 3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83568" y="1628800"/>
            <a:ext cx="7059010" cy="1771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IN">
                <a:solidFill>
                  <a:schemeClr val="accent1">
                    <a:lumMod val="75000"/>
                  </a:schemeClr>
                </a:solidFill>
              </a:rPr>
              <a:t>What is Bootstrap</a:t>
            </a:r>
            <a:r>
              <a:rPr dirty="0" lang="en-IN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dirty="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63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2000" lang="en-US"/>
              <a:t>Bootstrap is a free front-end framework for faster and easier web </a:t>
            </a:r>
            <a:r>
              <a:rPr dirty="0" sz="2000" lang="en-US" smtClean="0"/>
              <a:t>development.</a:t>
            </a:r>
            <a:endParaRPr dirty="0" sz="2000" lang="en-US"/>
          </a:p>
          <a:p>
            <a:pPr>
              <a:lnSpc>
                <a:spcPct val="150000"/>
              </a:lnSpc>
            </a:pPr>
            <a:r>
              <a:rPr dirty="0" sz="2000" lang="en-US"/>
              <a:t>Bootstrap includes HTML and CSS based design templates for </a:t>
            </a:r>
            <a:r>
              <a:rPr dirty="0" sz="2000" lang="en-US" smtClean="0"/>
              <a:t>forms</a:t>
            </a:r>
            <a:r>
              <a:rPr dirty="0" sz="2000" lang="en-US"/>
              <a:t>, buttons, tables, navigation, modals, image carousels and many other, as well as optional JavaScript </a:t>
            </a:r>
            <a:r>
              <a:rPr dirty="0" sz="2000" lang="en-US" smtClean="0"/>
              <a:t>plugins.</a:t>
            </a:r>
            <a:endParaRPr dirty="0" sz="2000" lang="en-US"/>
          </a:p>
          <a:p>
            <a:pPr>
              <a:lnSpc>
                <a:spcPct val="150000"/>
              </a:lnSpc>
            </a:pPr>
            <a:r>
              <a:rPr dirty="0" sz="2000" lang="en-US"/>
              <a:t>Bootstrap also gives you the ability to easily create responsive </a:t>
            </a:r>
            <a:r>
              <a:rPr dirty="0" sz="2000" lang="en-US" smtClean="0"/>
              <a:t>designs.</a:t>
            </a:r>
            <a:endParaRPr dirty="0" sz="2000" lang="en-US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dirty="0" sz="4400" lang="en-IN" smtClean="0">
                <a:solidFill>
                  <a:schemeClr val="accent1">
                    <a:lumMod val="75000"/>
                  </a:schemeClr>
                </a:solidFill>
              </a:rPr>
              <a:t>Border-width</a:t>
            </a:r>
            <a:endParaRPr dirty="0" sz="44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00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p>
            <a:pPr indent="0" marL="0">
              <a:buNone/>
            </a:pPr>
            <a:r>
              <a:rPr dirty="0" lang="en-IN"/>
              <a:t>&lt;span class="border </a:t>
            </a:r>
            <a:r>
              <a:rPr dirty="0" lang="en-IN">
                <a:solidFill>
                  <a:schemeClr val="tx2"/>
                </a:solidFill>
              </a:rPr>
              <a:t>border-1</a:t>
            </a:r>
            <a:r>
              <a:rPr dirty="0" lang="en-IN"/>
              <a:t>"&gt;&lt;/span</a:t>
            </a:r>
            <a:r>
              <a:rPr dirty="0" lang="en-IN" smtClean="0"/>
              <a:t>&gt;</a:t>
            </a:r>
          </a:p>
          <a:p>
            <a:pPr indent="0" marL="0">
              <a:buNone/>
            </a:pPr>
            <a:r>
              <a:rPr dirty="0" lang="en-IN" smtClean="0"/>
              <a:t>&lt;</a:t>
            </a:r>
            <a:r>
              <a:rPr dirty="0" lang="en-IN"/>
              <a:t>span class="border </a:t>
            </a:r>
            <a:r>
              <a:rPr dirty="0" lang="en-IN">
                <a:solidFill>
                  <a:schemeClr val="tx2"/>
                </a:solidFill>
              </a:rPr>
              <a:t>border-2</a:t>
            </a:r>
            <a:r>
              <a:rPr dirty="0" lang="en-IN"/>
              <a:t>"&gt;&lt;/span</a:t>
            </a:r>
            <a:r>
              <a:rPr dirty="0" lang="en-IN" smtClean="0"/>
              <a:t>&gt;</a:t>
            </a:r>
          </a:p>
          <a:p>
            <a:pPr indent="0" marL="0">
              <a:buNone/>
            </a:pPr>
            <a:r>
              <a:rPr dirty="0" lang="en-IN" smtClean="0"/>
              <a:t>&lt;</a:t>
            </a:r>
            <a:r>
              <a:rPr dirty="0" lang="en-IN"/>
              <a:t>span class="border </a:t>
            </a:r>
            <a:r>
              <a:rPr dirty="0" lang="en-IN">
                <a:solidFill>
                  <a:schemeClr val="tx2"/>
                </a:solidFill>
              </a:rPr>
              <a:t>border-3</a:t>
            </a:r>
            <a:r>
              <a:rPr dirty="0" lang="en-IN"/>
              <a:t>"&gt;&lt;/span</a:t>
            </a:r>
            <a:r>
              <a:rPr dirty="0" lang="en-IN" smtClean="0"/>
              <a:t>&gt;</a:t>
            </a:r>
          </a:p>
          <a:p>
            <a:pPr indent="0" marL="0">
              <a:buNone/>
            </a:pPr>
            <a:r>
              <a:rPr dirty="0" lang="en-IN" smtClean="0"/>
              <a:t>&lt;</a:t>
            </a:r>
            <a:r>
              <a:rPr dirty="0" lang="en-IN"/>
              <a:t>span class="border </a:t>
            </a:r>
            <a:r>
              <a:rPr dirty="0" lang="en-IN">
                <a:solidFill>
                  <a:schemeClr val="tx2"/>
                </a:solidFill>
              </a:rPr>
              <a:t>border-4</a:t>
            </a:r>
            <a:r>
              <a:rPr dirty="0" lang="en-IN"/>
              <a:t>"&gt;&lt;/span</a:t>
            </a:r>
            <a:r>
              <a:rPr dirty="0" lang="en-IN" smtClean="0"/>
              <a:t>&gt;</a:t>
            </a:r>
          </a:p>
          <a:p>
            <a:pPr indent="0" marL="0">
              <a:buNone/>
            </a:pPr>
            <a:r>
              <a:rPr dirty="0" lang="en-IN" smtClean="0"/>
              <a:t>&lt;</a:t>
            </a:r>
            <a:r>
              <a:rPr dirty="0" lang="en-IN"/>
              <a:t>span class="border </a:t>
            </a:r>
            <a:r>
              <a:rPr dirty="0" lang="en-IN">
                <a:solidFill>
                  <a:schemeClr val="tx2"/>
                </a:solidFill>
              </a:rPr>
              <a:t>border-5</a:t>
            </a:r>
            <a:r>
              <a:rPr dirty="0" lang="en-IN"/>
              <a:t>"&gt;&lt;/span&gt;</a:t>
            </a:r>
          </a:p>
        </p:txBody>
      </p:sp>
      <p:pic>
        <p:nvPicPr>
          <p:cNvPr id="2097179" name="Picture 3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763688" y="4725144"/>
            <a:ext cx="4410691" cy="933580"/>
          </a:xfrm>
          <a:prstGeom prst="rect"/>
        </p:spPr>
      </p:pic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IN" smtClean="0">
                <a:solidFill>
                  <a:schemeClr val="accent1">
                    <a:lumMod val="75000"/>
                  </a:schemeClr>
                </a:solidFill>
              </a:rPr>
              <a:t>Border-radius</a:t>
            </a:r>
            <a:endParaRPr dirty="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02" name="Content Placeholder 1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7745505" cy="324036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IN"/>
              <a:t>&lt;</a:t>
            </a:r>
            <a:r>
              <a:rPr dirty="0" lang="en-IN" err="1"/>
              <a:t>img</a:t>
            </a:r>
            <a:r>
              <a:rPr dirty="0" lang="en-IN"/>
              <a:t> </a:t>
            </a:r>
            <a:r>
              <a:rPr dirty="0" lang="en-IN" err="1"/>
              <a:t>src</a:t>
            </a:r>
            <a:r>
              <a:rPr dirty="0" lang="en-IN"/>
              <a:t>="..." class="rounded" alt="..."&gt; </a:t>
            </a:r>
            <a:endParaRPr dirty="0" lang="en-IN" smtClean="0"/>
          </a:p>
          <a:p>
            <a:pPr indent="0" marL="0">
              <a:buNone/>
            </a:pPr>
            <a:r>
              <a:rPr dirty="0" lang="en-IN" smtClean="0"/>
              <a:t>&lt;</a:t>
            </a:r>
            <a:r>
              <a:rPr dirty="0" lang="en-IN" err="1"/>
              <a:t>img</a:t>
            </a:r>
            <a:r>
              <a:rPr dirty="0" lang="en-IN"/>
              <a:t> </a:t>
            </a:r>
            <a:r>
              <a:rPr dirty="0" lang="en-IN" err="1"/>
              <a:t>src</a:t>
            </a:r>
            <a:r>
              <a:rPr dirty="0" lang="en-IN"/>
              <a:t>="..." class="rounded-top" alt="..."&gt; </a:t>
            </a:r>
            <a:endParaRPr dirty="0" lang="en-IN" smtClean="0"/>
          </a:p>
          <a:p>
            <a:pPr indent="0" marL="0">
              <a:buNone/>
            </a:pPr>
            <a:r>
              <a:rPr dirty="0" lang="en-IN" smtClean="0"/>
              <a:t>&lt;</a:t>
            </a:r>
            <a:r>
              <a:rPr dirty="0" lang="en-IN" err="1"/>
              <a:t>img</a:t>
            </a:r>
            <a:r>
              <a:rPr dirty="0" lang="en-IN"/>
              <a:t> </a:t>
            </a:r>
            <a:r>
              <a:rPr dirty="0" lang="en-IN" err="1"/>
              <a:t>src</a:t>
            </a:r>
            <a:r>
              <a:rPr dirty="0" lang="en-IN"/>
              <a:t>="..." class="rounded-end" alt="..."&gt; </a:t>
            </a:r>
            <a:endParaRPr dirty="0" lang="en-IN" smtClean="0"/>
          </a:p>
          <a:p>
            <a:pPr indent="0" marL="0">
              <a:buNone/>
            </a:pPr>
            <a:r>
              <a:rPr dirty="0" lang="en-IN" smtClean="0"/>
              <a:t>&lt;</a:t>
            </a:r>
            <a:r>
              <a:rPr dirty="0" lang="en-IN" err="1"/>
              <a:t>img</a:t>
            </a:r>
            <a:r>
              <a:rPr dirty="0" lang="en-IN"/>
              <a:t> </a:t>
            </a:r>
            <a:r>
              <a:rPr dirty="0" lang="en-IN" err="1"/>
              <a:t>src</a:t>
            </a:r>
            <a:r>
              <a:rPr dirty="0" lang="en-IN"/>
              <a:t>="..." class="rounded-bottom" alt="..."&gt; </a:t>
            </a:r>
            <a:endParaRPr dirty="0" lang="en-IN" smtClean="0"/>
          </a:p>
          <a:p>
            <a:pPr indent="0" marL="0">
              <a:buNone/>
            </a:pPr>
            <a:r>
              <a:rPr dirty="0" lang="en-IN" smtClean="0"/>
              <a:t>&lt;</a:t>
            </a:r>
            <a:r>
              <a:rPr dirty="0" lang="en-IN" err="1"/>
              <a:t>img</a:t>
            </a:r>
            <a:r>
              <a:rPr dirty="0" lang="en-IN"/>
              <a:t> </a:t>
            </a:r>
            <a:r>
              <a:rPr dirty="0" lang="en-IN" err="1"/>
              <a:t>src</a:t>
            </a:r>
            <a:r>
              <a:rPr dirty="0" lang="en-IN"/>
              <a:t>="..." class="rounded-start" alt="..."&gt; </a:t>
            </a:r>
            <a:endParaRPr dirty="0" lang="en-IN" smtClean="0"/>
          </a:p>
          <a:p>
            <a:pPr indent="0" marL="0">
              <a:buNone/>
            </a:pPr>
            <a:r>
              <a:rPr dirty="0" lang="en-IN" smtClean="0"/>
              <a:t>&lt;</a:t>
            </a:r>
            <a:r>
              <a:rPr dirty="0" lang="en-IN" err="1"/>
              <a:t>img</a:t>
            </a:r>
            <a:r>
              <a:rPr dirty="0" lang="en-IN"/>
              <a:t> </a:t>
            </a:r>
            <a:r>
              <a:rPr dirty="0" lang="en-IN" err="1"/>
              <a:t>src</a:t>
            </a:r>
            <a:r>
              <a:rPr dirty="0" lang="en-IN"/>
              <a:t>="..." class="rounded-circle" alt="..."&gt; </a:t>
            </a:r>
            <a:endParaRPr dirty="0" lang="en-IN" smtClean="0"/>
          </a:p>
          <a:p>
            <a:pPr indent="0" marL="0">
              <a:buNone/>
            </a:pPr>
            <a:r>
              <a:rPr dirty="0" lang="en-IN" smtClean="0"/>
              <a:t>&lt;</a:t>
            </a:r>
            <a:r>
              <a:rPr dirty="0" lang="en-IN" err="1"/>
              <a:t>img</a:t>
            </a:r>
            <a:r>
              <a:rPr dirty="0" lang="en-IN"/>
              <a:t> </a:t>
            </a:r>
            <a:r>
              <a:rPr dirty="0" lang="en-IN" err="1"/>
              <a:t>src</a:t>
            </a:r>
            <a:r>
              <a:rPr dirty="0" lang="en-IN"/>
              <a:t>="..." class="rounded-pill" alt="..."&gt;</a:t>
            </a:r>
          </a:p>
        </p:txBody>
      </p:sp>
      <p:pic>
        <p:nvPicPr>
          <p:cNvPr id="2097180" name="Picture 3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15616" y="5301208"/>
            <a:ext cx="6516009" cy="847843"/>
          </a:xfrm>
          <a:prstGeom prst="rect"/>
        </p:spPr>
      </p:pic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IN" smtClean="0">
                <a:solidFill>
                  <a:schemeClr val="accent1">
                    <a:lumMod val="75000"/>
                  </a:schemeClr>
                </a:solidFill>
              </a:rPr>
              <a:t>Sizes:</a:t>
            </a:r>
            <a:endParaRPr dirty="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04" name="Content Placeholder 1"/>
          <p:cNvSpPr>
            <a:spLocks noGrp="1"/>
          </p:cNvSpPr>
          <p:nvPr>
            <p:ph sz="quarter" idx="1"/>
          </p:nvPr>
        </p:nvSpPr>
        <p:spPr>
          <a:xfrm>
            <a:off x="395536" y="1984248"/>
            <a:ext cx="7467600" cy="4873752"/>
          </a:xfrm>
        </p:spPr>
        <p:txBody>
          <a:bodyPr/>
          <a:p>
            <a:pPr indent="0" marL="0">
              <a:buNone/>
            </a:pPr>
            <a:r>
              <a:rPr dirty="0" lang="en-US"/>
              <a:t>&lt;</a:t>
            </a:r>
            <a:r>
              <a:rPr dirty="0" lang="en-US" err="1"/>
              <a:t>img</a:t>
            </a:r>
            <a:r>
              <a:rPr dirty="0" lang="en-US"/>
              <a:t> </a:t>
            </a:r>
            <a:r>
              <a:rPr dirty="0" lang="en-US" err="1"/>
              <a:t>src</a:t>
            </a:r>
            <a:r>
              <a:rPr dirty="0" lang="en-US"/>
              <a:t>="..." class="rounded-0" alt</a:t>
            </a:r>
            <a:r>
              <a:rPr dirty="0" lang="en-US" smtClean="0"/>
              <a:t>="..."&gt;</a:t>
            </a:r>
          </a:p>
          <a:p>
            <a:pPr indent="0" marL="0">
              <a:buNone/>
            </a:pPr>
            <a:r>
              <a:rPr dirty="0" lang="en-US" smtClean="0"/>
              <a:t>&lt;</a:t>
            </a:r>
            <a:r>
              <a:rPr dirty="0" lang="en-US" err="1"/>
              <a:t>img</a:t>
            </a:r>
            <a:r>
              <a:rPr dirty="0" lang="en-US"/>
              <a:t> </a:t>
            </a:r>
            <a:r>
              <a:rPr dirty="0" lang="en-US" err="1"/>
              <a:t>src</a:t>
            </a:r>
            <a:r>
              <a:rPr dirty="0" lang="en-US"/>
              <a:t>="..." class="rounded-1" alt</a:t>
            </a:r>
            <a:r>
              <a:rPr dirty="0" lang="en-US" smtClean="0"/>
              <a:t>="..."&gt;</a:t>
            </a:r>
          </a:p>
          <a:p>
            <a:pPr indent="0" marL="0">
              <a:buNone/>
            </a:pPr>
            <a:r>
              <a:rPr dirty="0" lang="en-US" smtClean="0"/>
              <a:t>&lt;</a:t>
            </a:r>
            <a:r>
              <a:rPr dirty="0" lang="en-US" err="1"/>
              <a:t>img</a:t>
            </a:r>
            <a:r>
              <a:rPr dirty="0" lang="en-US"/>
              <a:t> </a:t>
            </a:r>
            <a:r>
              <a:rPr dirty="0" lang="en-US" err="1"/>
              <a:t>src</a:t>
            </a:r>
            <a:r>
              <a:rPr dirty="0" lang="en-US"/>
              <a:t>="..." class="rounded-2" alt</a:t>
            </a:r>
            <a:r>
              <a:rPr dirty="0" lang="en-US" smtClean="0"/>
              <a:t>="..."&gt;</a:t>
            </a:r>
          </a:p>
          <a:p>
            <a:pPr indent="0" marL="0">
              <a:buNone/>
            </a:pPr>
            <a:r>
              <a:rPr dirty="0" lang="en-US" smtClean="0"/>
              <a:t>&lt;</a:t>
            </a:r>
            <a:r>
              <a:rPr dirty="0" lang="en-US" err="1"/>
              <a:t>img</a:t>
            </a:r>
            <a:r>
              <a:rPr dirty="0" lang="en-US"/>
              <a:t> </a:t>
            </a:r>
            <a:r>
              <a:rPr dirty="0" lang="en-US" err="1"/>
              <a:t>src</a:t>
            </a:r>
            <a:r>
              <a:rPr dirty="0" lang="en-US"/>
              <a:t>="..." class="rounded-3" alt="..."&gt;</a:t>
            </a:r>
            <a:endParaRPr dirty="0" lang="en-IN"/>
          </a:p>
        </p:txBody>
      </p:sp>
      <p:pic>
        <p:nvPicPr>
          <p:cNvPr id="2097181" name="Picture 3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59632" y="4509120"/>
            <a:ext cx="4786512" cy="1224136"/>
          </a:xfrm>
          <a:prstGeom prst="rect"/>
        </p:spPr>
      </p:pic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solidFill>
                  <a:schemeClr val="accent1">
                    <a:lumMod val="75000"/>
                  </a:schemeClr>
                </a:solidFill>
              </a:rPr>
              <a:t>Text </a:t>
            </a:r>
            <a:r>
              <a:rPr dirty="0" lang="en-IN" err="1" smtClean="0">
                <a:solidFill>
                  <a:schemeClr val="accent1">
                    <a:lumMod val="75000"/>
                  </a:schemeClr>
                </a:solidFill>
              </a:rPr>
              <a:t>colors</a:t>
            </a:r>
            <a:endParaRPr dirty="0" lang="en-IN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97182" name="Content Placeholder 3" descr="Screen Clipping"/>
          <p:cNvPicPr>
            <a:picLocks noChangeAspect="1" noGrp="1"/>
          </p:cNvPicPr>
          <p:nvPr>
            <p:ph sz="quarter"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83568" y="2348880"/>
            <a:ext cx="7747000" cy="2176234"/>
          </a:xfrm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TextBox 3"/>
          <p:cNvSpPr txBox="1"/>
          <p:nvPr/>
        </p:nvSpPr>
        <p:spPr>
          <a:xfrm>
            <a:off x="539552" y="462964"/>
            <a:ext cx="7858146" cy="5577840"/>
          </a:xfrm>
          <a:prstGeom prst="rect"/>
          <a:noFill/>
        </p:spPr>
        <p:txBody>
          <a:bodyPr rtlCol="0" wrap="none">
            <a:spAutoFit/>
          </a:bodyPr>
          <a:p>
            <a:pPr>
              <a:lnSpc>
                <a:spcPct val="150000"/>
              </a:lnSpc>
            </a:pPr>
            <a:r>
              <a:rPr dirty="0" sz="2000" lang="en-US"/>
              <a:t>&lt;p class="</a:t>
            </a:r>
            <a:r>
              <a:rPr dirty="0" sz="2000" lang="en-US">
                <a:solidFill>
                  <a:schemeClr val="tx2"/>
                </a:solidFill>
              </a:rPr>
              <a:t>text-primary</a:t>
            </a:r>
            <a:r>
              <a:rPr dirty="0" sz="2000" lang="en-US"/>
              <a:t>"&gt;.text-primary&lt;/p&gt; </a:t>
            </a:r>
            <a:endParaRPr dirty="0" sz="2000" lang="en-US" smtClean="0"/>
          </a:p>
          <a:p>
            <a:pPr>
              <a:lnSpc>
                <a:spcPct val="150000"/>
              </a:lnSpc>
            </a:pPr>
            <a:r>
              <a:rPr dirty="0" sz="2000" lang="en-US" smtClean="0"/>
              <a:t>&lt;</a:t>
            </a:r>
            <a:r>
              <a:rPr dirty="0" sz="2000" lang="en-US"/>
              <a:t>p class="</a:t>
            </a:r>
            <a:r>
              <a:rPr dirty="0" sz="2000" lang="en-US">
                <a:solidFill>
                  <a:schemeClr val="tx2"/>
                </a:solidFill>
              </a:rPr>
              <a:t>text-primary-emphasis</a:t>
            </a:r>
            <a:r>
              <a:rPr dirty="0" sz="2000" lang="en-US"/>
              <a:t>"&gt;.text-primary-emphasis&lt;/p&gt; </a:t>
            </a:r>
            <a:endParaRPr dirty="0" sz="2000" lang="en-US" smtClean="0"/>
          </a:p>
          <a:p>
            <a:pPr>
              <a:lnSpc>
                <a:spcPct val="150000"/>
              </a:lnSpc>
            </a:pPr>
            <a:r>
              <a:rPr dirty="0" sz="2000" lang="en-US" smtClean="0"/>
              <a:t>&lt;</a:t>
            </a:r>
            <a:r>
              <a:rPr dirty="0" sz="2000" lang="en-US"/>
              <a:t>p class="</a:t>
            </a:r>
            <a:r>
              <a:rPr dirty="0" sz="2000" lang="en-US">
                <a:solidFill>
                  <a:schemeClr val="tx2"/>
                </a:solidFill>
              </a:rPr>
              <a:t>text-secondary</a:t>
            </a:r>
            <a:r>
              <a:rPr dirty="0" sz="2000" lang="en-US"/>
              <a:t>"&gt;.text-secondary&lt;/p&gt; </a:t>
            </a:r>
            <a:endParaRPr dirty="0" sz="2000" lang="en-US" smtClean="0"/>
          </a:p>
          <a:p>
            <a:pPr>
              <a:lnSpc>
                <a:spcPct val="150000"/>
              </a:lnSpc>
            </a:pPr>
            <a:r>
              <a:rPr dirty="0" sz="2000" lang="en-US" smtClean="0"/>
              <a:t>&lt;</a:t>
            </a:r>
            <a:r>
              <a:rPr dirty="0" sz="2000" lang="en-US"/>
              <a:t>p class="</a:t>
            </a:r>
            <a:r>
              <a:rPr dirty="0" sz="2000" lang="en-US">
                <a:solidFill>
                  <a:schemeClr val="tx2"/>
                </a:solidFill>
              </a:rPr>
              <a:t>text-secondary-emphasis</a:t>
            </a:r>
            <a:r>
              <a:rPr dirty="0" sz="2000" lang="en-US"/>
              <a:t>"&gt;.text-secondary-emphasis&lt;/p&gt; </a:t>
            </a:r>
            <a:endParaRPr dirty="0" sz="2000" lang="en-US" smtClean="0"/>
          </a:p>
          <a:p>
            <a:pPr>
              <a:lnSpc>
                <a:spcPct val="150000"/>
              </a:lnSpc>
            </a:pPr>
            <a:r>
              <a:rPr dirty="0" sz="2000" lang="en-US" smtClean="0"/>
              <a:t>&lt;</a:t>
            </a:r>
            <a:r>
              <a:rPr dirty="0" sz="2000" lang="en-US"/>
              <a:t>p class="</a:t>
            </a:r>
            <a:r>
              <a:rPr dirty="0" sz="2000" lang="en-US">
                <a:solidFill>
                  <a:schemeClr val="tx2"/>
                </a:solidFill>
              </a:rPr>
              <a:t>text-success</a:t>
            </a:r>
            <a:r>
              <a:rPr dirty="0" sz="2000" lang="en-US"/>
              <a:t>"&gt;.text-success&lt;/p</a:t>
            </a:r>
            <a:r>
              <a:rPr dirty="0" sz="2000" lang="en-US" smtClean="0"/>
              <a:t>&gt;</a:t>
            </a:r>
          </a:p>
          <a:p>
            <a:pPr>
              <a:lnSpc>
                <a:spcPct val="150000"/>
              </a:lnSpc>
            </a:pPr>
            <a:r>
              <a:rPr dirty="0" sz="2000" lang="en-US" smtClean="0"/>
              <a:t> </a:t>
            </a:r>
            <a:r>
              <a:rPr dirty="0" sz="2000" lang="en-US"/>
              <a:t>&lt;p class="</a:t>
            </a:r>
            <a:r>
              <a:rPr dirty="0" sz="2000" lang="en-US">
                <a:solidFill>
                  <a:schemeClr val="tx2"/>
                </a:solidFill>
              </a:rPr>
              <a:t>text-success-emphasis</a:t>
            </a:r>
            <a:r>
              <a:rPr dirty="0" sz="2000" lang="en-US"/>
              <a:t>"&gt;.text-success-emphasis&lt;/p&gt; </a:t>
            </a:r>
            <a:endParaRPr dirty="0" sz="2000" lang="en-US" smtClean="0"/>
          </a:p>
          <a:p>
            <a:pPr>
              <a:lnSpc>
                <a:spcPct val="150000"/>
              </a:lnSpc>
            </a:pPr>
            <a:r>
              <a:rPr dirty="0" sz="2000" lang="en-US" smtClean="0"/>
              <a:t>&lt;</a:t>
            </a:r>
            <a:r>
              <a:rPr dirty="0" sz="2000" lang="en-US"/>
              <a:t>p class="</a:t>
            </a:r>
            <a:r>
              <a:rPr dirty="0" sz="2000" lang="en-US">
                <a:solidFill>
                  <a:schemeClr val="tx2"/>
                </a:solidFill>
              </a:rPr>
              <a:t>text-danger</a:t>
            </a:r>
            <a:r>
              <a:rPr dirty="0" sz="2000" lang="en-US"/>
              <a:t>"&gt;.text-danger&lt;/p&gt; </a:t>
            </a:r>
            <a:endParaRPr dirty="0" sz="2000" lang="en-US" smtClean="0"/>
          </a:p>
          <a:p>
            <a:pPr>
              <a:lnSpc>
                <a:spcPct val="150000"/>
              </a:lnSpc>
            </a:pPr>
            <a:r>
              <a:rPr dirty="0" sz="2000" lang="en-US" smtClean="0"/>
              <a:t>&lt;</a:t>
            </a:r>
            <a:r>
              <a:rPr dirty="0" sz="2000" lang="en-US"/>
              <a:t>p class="</a:t>
            </a:r>
            <a:r>
              <a:rPr dirty="0" sz="2000" lang="en-US">
                <a:solidFill>
                  <a:schemeClr val="tx2"/>
                </a:solidFill>
              </a:rPr>
              <a:t>text-danger-emphasis</a:t>
            </a:r>
            <a:r>
              <a:rPr dirty="0" sz="2000" lang="en-US"/>
              <a:t>"&gt;.text-danger-emphasis&lt;/p&gt; </a:t>
            </a:r>
            <a:endParaRPr dirty="0" sz="2000" lang="en-US" smtClean="0"/>
          </a:p>
          <a:p>
            <a:pPr>
              <a:lnSpc>
                <a:spcPct val="150000"/>
              </a:lnSpc>
            </a:pPr>
            <a:r>
              <a:rPr dirty="0" sz="2000" lang="en-US" smtClean="0"/>
              <a:t>&lt;</a:t>
            </a:r>
            <a:r>
              <a:rPr dirty="0" sz="2000" lang="en-US"/>
              <a:t>p class="</a:t>
            </a:r>
            <a:r>
              <a:rPr dirty="0" sz="2000" lang="en-US">
                <a:solidFill>
                  <a:schemeClr val="tx2"/>
                </a:solidFill>
              </a:rPr>
              <a:t>text-warning </a:t>
            </a:r>
            <a:r>
              <a:rPr dirty="0" sz="2000" lang="en-US" err="1">
                <a:solidFill>
                  <a:schemeClr val="tx2"/>
                </a:solidFill>
              </a:rPr>
              <a:t>bg</a:t>
            </a:r>
            <a:r>
              <a:rPr dirty="0" sz="2000" lang="en-US">
                <a:solidFill>
                  <a:schemeClr val="tx2"/>
                </a:solidFill>
              </a:rPr>
              <a:t>-dark</a:t>
            </a:r>
            <a:r>
              <a:rPr dirty="0" sz="2000" lang="en-US"/>
              <a:t>"&gt;.text-warning&lt;/p&gt; </a:t>
            </a:r>
            <a:endParaRPr dirty="0" sz="2000" lang="en-US" smtClean="0"/>
          </a:p>
          <a:p>
            <a:pPr>
              <a:lnSpc>
                <a:spcPct val="150000"/>
              </a:lnSpc>
            </a:pPr>
            <a:r>
              <a:rPr dirty="0" sz="2000" lang="en-US" smtClean="0"/>
              <a:t>&lt;</a:t>
            </a:r>
            <a:r>
              <a:rPr dirty="0" sz="2000" lang="en-US"/>
              <a:t>p class="</a:t>
            </a:r>
            <a:r>
              <a:rPr dirty="0" sz="2000" lang="en-US">
                <a:solidFill>
                  <a:schemeClr val="tx2"/>
                </a:solidFill>
              </a:rPr>
              <a:t>text-warning-emphasis</a:t>
            </a:r>
            <a:r>
              <a:rPr dirty="0" sz="2000" lang="en-US"/>
              <a:t>"&gt;.text-warning-emphasis&lt;/p&gt; </a:t>
            </a:r>
            <a:endParaRPr dirty="0" sz="2000" lang="en-US" smtClean="0"/>
          </a:p>
          <a:p>
            <a:pPr>
              <a:lnSpc>
                <a:spcPct val="150000"/>
              </a:lnSpc>
            </a:pPr>
            <a:r>
              <a:rPr dirty="0" sz="2000" lang="en-US" smtClean="0"/>
              <a:t>&lt;</a:t>
            </a:r>
            <a:r>
              <a:rPr dirty="0" sz="2000" lang="en-US"/>
              <a:t>p class="</a:t>
            </a:r>
            <a:r>
              <a:rPr dirty="0" sz="2000" lang="en-US">
                <a:solidFill>
                  <a:schemeClr val="tx2"/>
                </a:solidFill>
              </a:rPr>
              <a:t>text-info </a:t>
            </a:r>
            <a:r>
              <a:rPr dirty="0" sz="2000" lang="en-US" err="1">
                <a:solidFill>
                  <a:schemeClr val="tx2"/>
                </a:solidFill>
              </a:rPr>
              <a:t>bg</a:t>
            </a:r>
            <a:r>
              <a:rPr dirty="0" sz="2000" lang="en-US">
                <a:solidFill>
                  <a:schemeClr val="tx2"/>
                </a:solidFill>
              </a:rPr>
              <a:t>-dark</a:t>
            </a:r>
            <a:r>
              <a:rPr dirty="0" sz="2000" lang="en-US"/>
              <a:t>"&gt;.text-info&lt;/p</a:t>
            </a:r>
            <a:r>
              <a:rPr dirty="0" sz="2000" lang="en-US" smtClean="0"/>
              <a:t>&gt;</a:t>
            </a:r>
          </a:p>
          <a:p>
            <a:pPr>
              <a:lnSpc>
                <a:spcPct val="150000"/>
              </a:lnSpc>
            </a:pPr>
            <a:r>
              <a:rPr dirty="0" sz="2000" lang="en-US" smtClean="0"/>
              <a:t> </a:t>
            </a:r>
            <a:r>
              <a:rPr dirty="0" sz="2000" lang="en-US"/>
              <a:t>&lt;p class="</a:t>
            </a:r>
            <a:r>
              <a:rPr dirty="0" sz="2000" lang="en-US">
                <a:solidFill>
                  <a:schemeClr val="tx2"/>
                </a:solidFill>
              </a:rPr>
              <a:t>text-info-emphasis</a:t>
            </a:r>
            <a:r>
              <a:rPr dirty="0" sz="2000" lang="en-US"/>
              <a:t>"&gt;.text-info-emphasis&lt;/p&gt;</a:t>
            </a:r>
            <a:endParaRPr dirty="0" sz="2000" lang="en-IN"/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TextBox 2"/>
          <p:cNvSpPr txBox="1"/>
          <p:nvPr/>
        </p:nvSpPr>
        <p:spPr>
          <a:xfrm>
            <a:off x="94069" y="404664"/>
            <a:ext cx="7776864" cy="5586786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000" lang="en-IN"/>
              <a:t>&lt;p class="</a:t>
            </a:r>
            <a:r>
              <a:rPr dirty="0" sz="2000" lang="en-IN">
                <a:solidFill>
                  <a:schemeClr val="tx2"/>
                </a:solidFill>
              </a:rPr>
              <a:t>text-light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-dark</a:t>
            </a:r>
            <a:r>
              <a:rPr dirty="0" sz="2000" lang="en-IN"/>
              <a:t>"&gt;.text-light&lt;/p&gt; </a:t>
            </a:r>
            <a:endParaRPr dirty="0" sz="2000" lang="en-IN" smtClean="0"/>
          </a:p>
          <a:p>
            <a:pPr>
              <a:lnSpc>
                <a:spcPct val="150000"/>
              </a:lnSpc>
            </a:pPr>
            <a:r>
              <a:rPr dirty="0" sz="2000" lang="en-IN" smtClean="0"/>
              <a:t>&lt;</a:t>
            </a:r>
            <a:r>
              <a:rPr dirty="0" sz="2000" lang="en-IN"/>
              <a:t>p class="</a:t>
            </a:r>
            <a:r>
              <a:rPr dirty="0" sz="2000" lang="en-IN">
                <a:solidFill>
                  <a:schemeClr val="tx2"/>
                </a:solidFill>
              </a:rPr>
              <a:t>text-light-emphasis</a:t>
            </a:r>
            <a:r>
              <a:rPr dirty="0" sz="2000" lang="en-IN"/>
              <a:t>"&gt;.text-light-emphasis&lt;/p&gt; </a:t>
            </a:r>
            <a:endParaRPr dirty="0" sz="2000" lang="en-IN" smtClean="0"/>
          </a:p>
          <a:p>
            <a:pPr>
              <a:lnSpc>
                <a:spcPct val="150000"/>
              </a:lnSpc>
            </a:pPr>
            <a:r>
              <a:rPr dirty="0" sz="2000" lang="en-IN" smtClean="0"/>
              <a:t>&lt;</a:t>
            </a:r>
            <a:r>
              <a:rPr dirty="0" sz="2000" lang="en-IN"/>
              <a:t>p class="</a:t>
            </a:r>
            <a:r>
              <a:rPr dirty="0" sz="2000" lang="en-IN">
                <a:solidFill>
                  <a:schemeClr val="tx2"/>
                </a:solidFill>
              </a:rPr>
              <a:t>text-dark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-white</a:t>
            </a:r>
            <a:r>
              <a:rPr dirty="0" sz="2000" lang="en-IN"/>
              <a:t>"&gt;.text-dark&lt;/p&gt; </a:t>
            </a:r>
            <a:endParaRPr dirty="0" sz="2000" lang="en-IN" smtClean="0"/>
          </a:p>
          <a:p>
            <a:pPr>
              <a:lnSpc>
                <a:spcPct val="150000"/>
              </a:lnSpc>
            </a:pPr>
            <a:r>
              <a:rPr dirty="0" sz="2000" lang="en-IN" smtClean="0"/>
              <a:t>&lt;</a:t>
            </a:r>
            <a:r>
              <a:rPr dirty="0" sz="2000" lang="en-IN"/>
              <a:t>p class="</a:t>
            </a:r>
            <a:r>
              <a:rPr dirty="0" sz="2000" lang="en-IN">
                <a:solidFill>
                  <a:schemeClr val="tx2"/>
                </a:solidFill>
              </a:rPr>
              <a:t>text-dark-emphasis</a:t>
            </a:r>
            <a:r>
              <a:rPr dirty="0" sz="2000" lang="en-IN"/>
              <a:t>"&gt;.text-dark-emphasis&lt;/p&gt; </a:t>
            </a:r>
            <a:endParaRPr dirty="0" sz="2000" lang="en-IN" smtClean="0"/>
          </a:p>
          <a:p>
            <a:pPr>
              <a:lnSpc>
                <a:spcPct val="150000"/>
              </a:lnSpc>
            </a:pPr>
            <a:r>
              <a:rPr dirty="0" sz="2000" lang="en-IN" smtClean="0"/>
              <a:t>&lt;</a:t>
            </a:r>
            <a:r>
              <a:rPr dirty="0" sz="2000" lang="en-IN"/>
              <a:t>p class="</a:t>
            </a:r>
            <a:r>
              <a:rPr dirty="0" sz="2000" lang="en-IN">
                <a:solidFill>
                  <a:schemeClr val="tx2"/>
                </a:solidFill>
              </a:rPr>
              <a:t>text-body</a:t>
            </a:r>
            <a:r>
              <a:rPr dirty="0" sz="2000" lang="en-IN"/>
              <a:t>"&gt;.text-body&lt;/p</a:t>
            </a:r>
            <a:r>
              <a:rPr dirty="0" sz="2000" lang="en-IN" smtClean="0"/>
              <a:t>&gt;</a:t>
            </a:r>
          </a:p>
          <a:p>
            <a:pPr>
              <a:lnSpc>
                <a:spcPct val="150000"/>
              </a:lnSpc>
            </a:pPr>
            <a:r>
              <a:rPr dirty="0" sz="2000" lang="en-IN" smtClean="0"/>
              <a:t>&lt;</a:t>
            </a:r>
            <a:r>
              <a:rPr dirty="0" sz="2000" lang="en-IN"/>
              <a:t>p class="</a:t>
            </a:r>
            <a:r>
              <a:rPr dirty="0" sz="2000" lang="en-IN">
                <a:solidFill>
                  <a:schemeClr val="tx2"/>
                </a:solidFill>
              </a:rPr>
              <a:t>text-body-emphasis</a:t>
            </a:r>
            <a:r>
              <a:rPr dirty="0" sz="2000" lang="en-IN"/>
              <a:t>"&gt;.text-body-emphasis&lt;/p&gt; </a:t>
            </a:r>
            <a:endParaRPr dirty="0" sz="2000" lang="en-IN" smtClean="0"/>
          </a:p>
          <a:p>
            <a:pPr>
              <a:lnSpc>
                <a:spcPct val="150000"/>
              </a:lnSpc>
            </a:pPr>
            <a:r>
              <a:rPr dirty="0" sz="2000" lang="en-IN" smtClean="0"/>
              <a:t>&lt;</a:t>
            </a:r>
            <a:r>
              <a:rPr dirty="0" sz="2000" lang="en-IN"/>
              <a:t>p class="</a:t>
            </a:r>
            <a:r>
              <a:rPr dirty="0" sz="2000" lang="en-IN">
                <a:solidFill>
                  <a:schemeClr val="tx2"/>
                </a:solidFill>
              </a:rPr>
              <a:t>text-body-secondary</a:t>
            </a:r>
            <a:r>
              <a:rPr dirty="0" sz="2000" lang="en-IN"/>
              <a:t>"&gt;.text-body-secondary&lt;/p&gt; </a:t>
            </a:r>
            <a:endParaRPr dirty="0" sz="2000" lang="en-IN" smtClean="0"/>
          </a:p>
          <a:p>
            <a:pPr>
              <a:lnSpc>
                <a:spcPct val="150000"/>
              </a:lnSpc>
            </a:pPr>
            <a:r>
              <a:rPr dirty="0" sz="2000" lang="en-IN" smtClean="0"/>
              <a:t>&lt;</a:t>
            </a:r>
            <a:r>
              <a:rPr dirty="0" sz="2000" lang="en-IN"/>
              <a:t>p class="</a:t>
            </a:r>
            <a:r>
              <a:rPr dirty="0" sz="2000" lang="en-IN">
                <a:solidFill>
                  <a:schemeClr val="tx2"/>
                </a:solidFill>
              </a:rPr>
              <a:t>text-body-tertiary</a:t>
            </a:r>
            <a:r>
              <a:rPr dirty="0" sz="2000" lang="en-IN"/>
              <a:t>"&gt;.text-body-tertiary&lt;/p</a:t>
            </a:r>
            <a:r>
              <a:rPr dirty="0" sz="2000" lang="en-IN" smtClean="0"/>
              <a:t>&gt;</a:t>
            </a:r>
          </a:p>
          <a:p>
            <a:pPr>
              <a:lnSpc>
                <a:spcPct val="150000"/>
              </a:lnSpc>
            </a:pPr>
            <a:r>
              <a:rPr dirty="0" sz="2000" lang="en-IN" smtClean="0"/>
              <a:t>&lt;</a:t>
            </a:r>
            <a:r>
              <a:rPr dirty="0" sz="2000" lang="en-IN"/>
              <a:t>p class="</a:t>
            </a:r>
            <a:r>
              <a:rPr dirty="0" sz="2000" lang="en-IN">
                <a:solidFill>
                  <a:schemeClr val="tx2"/>
                </a:solidFill>
              </a:rPr>
              <a:t>text-black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-white</a:t>
            </a:r>
            <a:r>
              <a:rPr dirty="0" sz="2000" lang="en-IN"/>
              <a:t>"&gt;.text-black&lt;/p&gt; </a:t>
            </a:r>
            <a:endParaRPr dirty="0" sz="2000" lang="en-IN" smtClean="0"/>
          </a:p>
          <a:p>
            <a:pPr>
              <a:lnSpc>
                <a:spcPct val="150000"/>
              </a:lnSpc>
            </a:pPr>
            <a:r>
              <a:rPr dirty="0" sz="2000" lang="en-IN" smtClean="0"/>
              <a:t>&lt;</a:t>
            </a:r>
            <a:r>
              <a:rPr dirty="0" sz="2000" lang="en-IN"/>
              <a:t>p class="</a:t>
            </a:r>
            <a:r>
              <a:rPr dirty="0" sz="2000" lang="en-IN">
                <a:solidFill>
                  <a:schemeClr val="tx2"/>
                </a:solidFill>
              </a:rPr>
              <a:t>text-white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-dark</a:t>
            </a:r>
            <a:r>
              <a:rPr dirty="0" sz="2000" lang="en-IN"/>
              <a:t>"&gt;.text-white&lt;/p&gt; </a:t>
            </a:r>
            <a:endParaRPr dirty="0" sz="2000" lang="en-IN" smtClean="0"/>
          </a:p>
          <a:p>
            <a:pPr>
              <a:lnSpc>
                <a:spcPct val="150000"/>
              </a:lnSpc>
            </a:pPr>
            <a:r>
              <a:rPr dirty="0" sz="2000" lang="en-IN" smtClean="0"/>
              <a:t>&lt;</a:t>
            </a:r>
            <a:r>
              <a:rPr dirty="0" sz="2000" lang="en-IN"/>
              <a:t>p class="</a:t>
            </a:r>
            <a:r>
              <a:rPr dirty="0" sz="2000" lang="en-IN">
                <a:solidFill>
                  <a:schemeClr val="tx2"/>
                </a:solidFill>
              </a:rPr>
              <a:t>text-black-50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-white</a:t>
            </a:r>
            <a:r>
              <a:rPr dirty="0" sz="2000" lang="en-IN"/>
              <a:t>"&gt;.text-black-50&lt;/p&gt; </a:t>
            </a:r>
            <a:endParaRPr dirty="0" sz="2000" lang="en-IN" smtClean="0"/>
          </a:p>
          <a:p>
            <a:pPr>
              <a:lnSpc>
                <a:spcPct val="150000"/>
              </a:lnSpc>
            </a:pPr>
            <a:r>
              <a:rPr dirty="0" sz="2000" lang="en-IN" smtClean="0"/>
              <a:t>&lt;</a:t>
            </a:r>
            <a:r>
              <a:rPr dirty="0" sz="2000" lang="en-IN"/>
              <a:t>p class="</a:t>
            </a:r>
            <a:r>
              <a:rPr dirty="0" sz="2000" lang="en-IN">
                <a:solidFill>
                  <a:schemeClr val="tx2"/>
                </a:solidFill>
              </a:rPr>
              <a:t>text-white-50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-dark</a:t>
            </a:r>
            <a:r>
              <a:rPr dirty="0" sz="2000" lang="en-IN"/>
              <a:t>"&gt;.text-white-50&lt;/p&gt;</a:t>
            </a:r>
          </a:p>
        </p:txBody>
      </p:sp>
      <p:pic>
        <p:nvPicPr>
          <p:cNvPr id="2097183" name="Picture 4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948264" y="465411"/>
            <a:ext cx="1776261" cy="5123829"/>
          </a:xfrm>
          <a:prstGeom prst="rect"/>
        </p:spPr>
      </p:pic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IN">
                <a:solidFill>
                  <a:schemeClr val="accent1">
                    <a:lumMod val="75000"/>
                  </a:schemeClr>
                </a:solidFill>
              </a:rPr>
              <a:t>Background </a:t>
            </a:r>
            <a:r>
              <a:rPr dirty="0" lang="en-IN" err="1" smtClean="0">
                <a:solidFill>
                  <a:schemeClr val="accent1">
                    <a:lumMod val="75000"/>
                  </a:schemeClr>
                </a:solidFill>
              </a:rPr>
              <a:t>color</a:t>
            </a:r>
            <a:endParaRPr dirty="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09" name="Content Placeholder 1"/>
          <p:cNvSpPr>
            <a:spLocks noGrp="1"/>
          </p:cNvSpPr>
          <p:nvPr>
            <p:ph sz="quarter" idx="1"/>
          </p:nvPr>
        </p:nvSpPr>
        <p:spPr>
          <a:xfrm>
            <a:off x="323529" y="2248347"/>
            <a:ext cx="8712968" cy="3877815"/>
          </a:xfrm>
        </p:spPr>
        <p:txBody>
          <a:bodyPr>
            <a:normAutofit lnSpcReduction="10000"/>
          </a:bodyPr>
          <a:p>
            <a:pPr indent="0" marL="0">
              <a:buNone/>
            </a:pPr>
            <a:r>
              <a:rPr dirty="0" sz="2000" lang="en-IN"/>
              <a:t>&lt;div class="p-3 mb-2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-primary</a:t>
            </a:r>
            <a:r>
              <a:rPr dirty="0" sz="2000" lang="en-IN"/>
              <a:t> text-white"&gt;.</a:t>
            </a:r>
            <a:r>
              <a:rPr dirty="0" sz="2000" lang="en-IN" err="1"/>
              <a:t>bg</a:t>
            </a:r>
            <a:r>
              <a:rPr dirty="0" sz="2000" lang="en-IN"/>
              <a:t>-primary&lt;/div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div class="p-3 mb-2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-secondary</a:t>
            </a:r>
            <a:r>
              <a:rPr dirty="0" sz="2000" lang="en-IN"/>
              <a:t> text-white"&gt;.</a:t>
            </a:r>
            <a:r>
              <a:rPr dirty="0" sz="2000" lang="en-IN" err="1"/>
              <a:t>bg</a:t>
            </a:r>
            <a:r>
              <a:rPr dirty="0" sz="2000" lang="en-IN"/>
              <a:t>-secondary&lt;/div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div class="p-3 mb-2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-success</a:t>
            </a:r>
            <a:r>
              <a:rPr dirty="0" sz="2000" lang="en-IN"/>
              <a:t> text-white"&gt;.</a:t>
            </a:r>
            <a:r>
              <a:rPr dirty="0" sz="2000" lang="en-IN" err="1"/>
              <a:t>bg</a:t>
            </a:r>
            <a:r>
              <a:rPr dirty="0" sz="2000" lang="en-IN"/>
              <a:t>-success&lt;/div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div class="p-3 mb-2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-danger</a:t>
            </a:r>
            <a:r>
              <a:rPr dirty="0" sz="2000" lang="en-IN"/>
              <a:t> text-white"&gt;.</a:t>
            </a:r>
            <a:r>
              <a:rPr dirty="0" sz="2000" lang="en-IN" err="1"/>
              <a:t>bg</a:t>
            </a:r>
            <a:r>
              <a:rPr dirty="0" sz="2000" lang="en-IN"/>
              <a:t>-danger&lt;/div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div class="p-3 mb-2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-warning</a:t>
            </a:r>
            <a:r>
              <a:rPr dirty="0" sz="2000" lang="en-IN"/>
              <a:t> text-dark"&gt;.</a:t>
            </a:r>
            <a:r>
              <a:rPr dirty="0" sz="2000" lang="en-IN" err="1"/>
              <a:t>bg</a:t>
            </a:r>
            <a:r>
              <a:rPr dirty="0" sz="2000" lang="en-IN"/>
              <a:t>-warning&lt;/div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div class="p-3 mb-2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-info</a:t>
            </a:r>
            <a:r>
              <a:rPr dirty="0" sz="2000" lang="en-IN"/>
              <a:t> text-dark"&gt;.</a:t>
            </a:r>
            <a:r>
              <a:rPr dirty="0" sz="2000" lang="en-IN" err="1"/>
              <a:t>bg</a:t>
            </a:r>
            <a:r>
              <a:rPr dirty="0" sz="2000" lang="en-IN"/>
              <a:t>-info&lt;/div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div class="p-3 mb-2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-light</a:t>
            </a:r>
            <a:r>
              <a:rPr dirty="0" sz="2000" lang="en-IN"/>
              <a:t> text-dark"&gt;.</a:t>
            </a:r>
            <a:r>
              <a:rPr dirty="0" sz="2000" lang="en-IN" err="1"/>
              <a:t>bg</a:t>
            </a:r>
            <a:r>
              <a:rPr dirty="0" sz="2000" lang="en-IN"/>
              <a:t>-light&lt;/div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div class="p-3 mb-2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-dark</a:t>
            </a:r>
            <a:r>
              <a:rPr dirty="0" sz="2000" lang="en-IN"/>
              <a:t> text-white"&gt;.</a:t>
            </a:r>
            <a:r>
              <a:rPr dirty="0" sz="2000" lang="en-IN" err="1"/>
              <a:t>bg</a:t>
            </a:r>
            <a:r>
              <a:rPr dirty="0" sz="2000" lang="en-IN"/>
              <a:t>-dark&lt;/div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div class="p-3 mb-2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-body</a:t>
            </a:r>
            <a:r>
              <a:rPr dirty="0" sz="2000" lang="en-IN"/>
              <a:t> text-dark"&gt;.</a:t>
            </a:r>
            <a:r>
              <a:rPr dirty="0" sz="2000" lang="en-IN" err="1"/>
              <a:t>bg</a:t>
            </a:r>
            <a:r>
              <a:rPr dirty="0" sz="2000" lang="en-IN"/>
              <a:t>-body&lt;/div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div class="p-3 mb-2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-white</a:t>
            </a:r>
            <a:r>
              <a:rPr dirty="0" sz="2000" lang="en-IN"/>
              <a:t> text-dark"&gt;.</a:t>
            </a:r>
            <a:r>
              <a:rPr dirty="0" sz="2000" lang="en-IN" err="1"/>
              <a:t>bg</a:t>
            </a:r>
            <a:r>
              <a:rPr dirty="0" sz="2000" lang="en-IN"/>
              <a:t>-white&lt;/div</a:t>
            </a:r>
            <a:r>
              <a:rPr dirty="0" sz="2000" lang="en-IN" smtClean="0"/>
              <a:t>&gt;</a:t>
            </a:r>
          </a:p>
          <a:p>
            <a:pPr indent="0" marL="0">
              <a:buNone/>
            </a:pPr>
            <a:r>
              <a:rPr dirty="0" sz="2000" lang="en-IN" smtClean="0"/>
              <a:t>&lt;</a:t>
            </a:r>
            <a:r>
              <a:rPr dirty="0" sz="2000" lang="en-IN"/>
              <a:t>div class="p-3 mb-2 </a:t>
            </a:r>
            <a:r>
              <a:rPr dirty="0" sz="2000" lang="en-IN" err="1">
                <a:solidFill>
                  <a:schemeClr val="tx2"/>
                </a:solidFill>
              </a:rPr>
              <a:t>bg</a:t>
            </a:r>
            <a:r>
              <a:rPr dirty="0" sz="2000" lang="en-IN">
                <a:solidFill>
                  <a:schemeClr val="tx2"/>
                </a:solidFill>
              </a:rPr>
              <a:t>-transparent</a:t>
            </a:r>
            <a:r>
              <a:rPr dirty="0" sz="2000" lang="en-IN"/>
              <a:t> text-dark"&gt;.</a:t>
            </a:r>
            <a:r>
              <a:rPr dirty="0" sz="2000" lang="en-IN" err="1"/>
              <a:t>bg</a:t>
            </a:r>
            <a:r>
              <a:rPr dirty="0" sz="2000" lang="en-IN"/>
              <a:t>-transparent&lt;/div&gt;</a:t>
            </a:r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3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15616" y="771154"/>
            <a:ext cx="7278966" cy="5315692"/>
          </a:xfrm>
          <a:prstGeom prst="rect"/>
        </p:spPr>
      </p:pic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>
                    <a:lumMod val="75000"/>
                  </a:schemeClr>
                </a:solidFill>
              </a:rPr>
              <a:t>Background </a:t>
            </a:r>
            <a:r>
              <a:rPr dirty="0" lang="en-IN" smtClean="0">
                <a:solidFill>
                  <a:schemeClr val="accent1">
                    <a:lumMod val="75000"/>
                  </a:schemeClr>
                </a:solidFill>
              </a:rPr>
              <a:t>gradient</a:t>
            </a:r>
            <a:endParaRPr dirty="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11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00809"/>
            <a:ext cx="7745505" cy="1008112"/>
          </a:xfrm>
        </p:spPr>
        <p:txBody>
          <a:bodyPr/>
          <a:p>
            <a:r>
              <a:rPr dirty="0" lang="en-US"/>
              <a:t>By adding a</a:t>
            </a:r>
            <a:r>
              <a:rPr dirty="0" lang="en-US">
                <a:solidFill>
                  <a:schemeClr val="tx2"/>
                </a:solidFill>
              </a:rPr>
              <a:t> .</a:t>
            </a:r>
            <a:r>
              <a:rPr dirty="0" lang="en-US" err="1">
                <a:solidFill>
                  <a:schemeClr val="tx2"/>
                </a:solidFill>
              </a:rPr>
              <a:t>bg</a:t>
            </a:r>
            <a:r>
              <a:rPr dirty="0" lang="en-US">
                <a:solidFill>
                  <a:schemeClr val="tx2"/>
                </a:solidFill>
              </a:rPr>
              <a:t>-gradient</a:t>
            </a:r>
            <a:r>
              <a:rPr dirty="0" lang="en-US"/>
              <a:t> class, a linear gradient is added as background</a:t>
            </a:r>
            <a:endParaRPr dirty="0" lang="en-IN"/>
          </a:p>
        </p:txBody>
      </p:sp>
      <p:pic>
        <p:nvPicPr>
          <p:cNvPr id="2097185" name="Picture 3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11560" y="2636912"/>
            <a:ext cx="7668057" cy="3743566"/>
          </a:xfrm>
          <a:prstGeom prst="rect"/>
        </p:spPr>
      </p:pic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Opacity: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13" name="Content Placeholder 1"/>
          <p:cNvSpPr>
            <a:spLocks noGrp="1"/>
          </p:cNvSpPr>
          <p:nvPr>
            <p:ph sz="quarter" idx="1"/>
          </p:nvPr>
        </p:nvSpPr>
        <p:spPr>
          <a:xfrm>
            <a:off x="0" y="1700809"/>
            <a:ext cx="9143999" cy="2664296"/>
          </a:xfrm>
        </p:spPr>
        <p:txBody>
          <a:bodyPr>
            <a:normAutofit/>
          </a:bodyPr>
          <a:p>
            <a:pPr>
              <a:buNone/>
            </a:pPr>
            <a:r>
              <a:rPr dirty="0" sz="2000" lang="en-GB" smtClean="0"/>
              <a:t>&lt;div class="</a:t>
            </a:r>
            <a:r>
              <a:rPr dirty="0" sz="2000" lang="en-GB" err="1" smtClean="0"/>
              <a:t>bg</a:t>
            </a:r>
            <a:r>
              <a:rPr dirty="0" sz="2000" lang="en-GB" smtClean="0"/>
              <a:t>-success p-2 text-white"&gt;This is default success &lt;/div&gt;</a:t>
            </a:r>
          </a:p>
          <a:p>
            <a:pPr>
              <a:buNone/>
            </a:pPr>
            <a:r>
              <a:rPr dirty="0" sz="2000" lang="en-GB" smtClean="0"/>
              <a:t>&lt;div class="</a:t>
            </a:r>
            <a:r>
              <a:rPr dirty="0" sz="2000" lang="en-GB" err="1" smtClean="0"/>
              <a:t>bg</a:t>
            </a:r>
            <a:r>
              <a:rPr dirty="0" sz="2000" lang="en-GB" smtClean="0"/>
              <a:t>-success p-2 text-white bg-opacity-75"&gt;75% opacity &lt;/div&gt;</a:t>
            </a:r>
          </a:p>
          <a:p>
            <a:pPr>
              <a:buNone/>
            </a:pPr>
            <a:r>
              <a:rPr dirty="0" sz="2000" lang="en-GB" smtClean="0"/>
              <a:t>&lt;div class="</a:t>
            </a:r>
            <a:r>
              <a:rPr dirty="0" sz="2000" lang="en-GB" err="1" smtClean="0"/>
              <a:t>bg</a:t>
            </a:r>
            <a:r>
              <a:rPr dirty="0" sz="2000" lang="en-GB" smtClean="0"/>
              <a:t>-success p-2 text-dark bg-opacity-50"&gt;50% opacity &lt;/div&gt;</a:t>
            </a:r>
          </a:p>
          <a:p>
            <a:pPr>
              <a:buNone/>
            </a:pPr>
            <a:r>
              <a:rPr dirty="0" sz="2000" lang="en-GB" smtClean="0"/>
              <a:t>&lt;div class="</a:t>
            </a:r>
            <a:r>
              <a:rPr dirty="0" sz="2000" lang="en-GB" err="1" smtClean="0"/>
              <a:t>bg</a:t>
            </a:r>
            <a:r>
              <a:rPr dirty="0" sz="2000" lang="en-GB" smtClean="0"/>
              <a:t>-success p-2 text-dark bg-opacity-25"&gt;25% opacity &lt;/div&gt;</a:t>
            </a:r>
          </a:p>
          <a:p>
            <a:pPr>
              <a:buNone/>
            </a:pPr>
            <a:r>
              <a:rPr dirty="0" sz="2000" lang="en-GB" smtClean="0"/>
              <a:t>&lt;div class="</a:t>
            </a:r>
            <a:r>
              <a:rPr dirty="0" sz="2000" lang="en-GB" err="1" smtClean="0"/>
              <a:t>bg</a:t>
            </a:r>
            <a:r>
              <a:rPr dirty="0" sz="2000" lang="en-GB" smtClean="0"/>
              <a:t>-success p-2 text-dark bg-opacity-10"&gt;10% opacity &lt;/div&gt;</a:t>
            </a:r>
            <a:endParaRPr dirty="0" sz="2000" lang="en-GB"/>
          </a:p>
        </p:txBody>
      </p:sp>
      <p:pic>
        <p:nvPicPr>
          <p:cNvPr id="2097186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75656" y="4005064"/>
            <a:ext cx="5600700" cy="2047875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400" lang="en-IN">
                <a:solidFill>
                  <a:schemeClr val="accent1">
                    <a:lumMod val="75000"/>
                  </a:schemeClr>
                </a:solidFill>
              </a:rPr>
              <a:t>Advantages of Bootstrap</a:t>
            </a:r>
          </a:p>
        </p:txBody>
      </p:sp>
      <p:sp>
        <p:nvSpPr>
          <p:cNvPr id="1048765" name="Content Placeholder 1"/>
          <p:cNvSpPr>
            <a:spLocks noGrp="1"/>
          </p:cNvSpPr>
          <p:nvPr>
            <p:ph sz="quarter" idx="1"/>
          </p:nvPr>
        </p:nvSpPr>
        <p:spPr>
          <a:xfrm>
            <a:off x="1979712" y="2564904"/>
            <a:ext cx="7745505" cy="3877815"/>
          </a:xfrm>
        </p:spPr>
        <p:txBody>
          <a:bodyPr>
            <a:normAutofit/>
          </a:bodyPr>
          <a:p>
            <a:r>
              <a:rPr dirty="0" sz="2800" lang="en-IN"/>
              <a:t>Easy to </a:t>
            </a:r>
            <a:r>
              <a:rPr dirty="0" sz="2800" lang="en-IN" smtClean="0"/>
              <a:t>use</a:t>
            </a:r>
          </a:p>
          <a:p>
            <a:r>
              <a:rPr dirty="0" sz="2800" lang="en-IN"/>
              <a:t>Responsive </a:t>
            </a:r>
            <a:r>
              <a:rPr dirty="0" sz="2800" lang="en-IN" smtClean="0"/>
              <a:t>features</a:t>
            </a:r>
          </a:p>
          <a:p>
            <a:r>
              <a:rPr dirty="0" sz="2800" lang="en-IN"/>
              <a:t>Mobile-first </a:t>
            </a:r>
            <a:r>
              <a:rPr dirty="0" sz="2800" lang="en-IN" smtClean="0"/>
              <a:t>approach</a:t>
            </a:r>
          </a:p>
          <a:p>
            <a:r>
              <a:rPr dirty="0" sz="2800" lang="en-IN"/>
              <a:t>Browser </a:t>
            </a:r>
            <a:r>
              <a:rPr dirty="0" sz="2800" lang="en-IN" smtClean="0"/>
              <a:t>compatibility</a:t>
            </a:r>
            <a:endParaRPr dirty="0" sz="2800" lang="en-IN"/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IN" smtClean="0">
                <a:solidFill>
                  <a:schemeClr val="accent1">
                    <a:lumMod val="75000"/>
                  </a:schemeClr>
                </a:solidFill>
              </a:rPr>
              <a:t>Display:</a:t>
            </a:r>
            <a:endParaRPr dirty="0" sz="36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2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p>
            <a:r>
              <a:rPr dirty="0" lang="en-US"/>
              <a:t>none</a:t>
            </a:r>
          </a:p>
          <a:p>
            <a:r>
              <a:rPr dirty="0" lang="en-US"/>
              <a:t>inline</a:t>
            </a:r>
          </a:p>
          <a:p>
            <a:r>
              <a:rPr dirty="0" lang="en-US"/>
              <a:t>inline-block</a:t>
            </a:r>
          </a:p>
          <a:p>
            <a:r>
              <a:rPr dirty="0" lang="en-US"/>
              <a:t>block</a:t>
            </a:r>
          </a:p>
          <a:p>
            <a:r>
              <a:rPr dirty="0" lang="en-US"/>
              <a:t>grid</a:t>
            </a:r>
          </a:p>
          <a:p>
            <a:r>
              <a:rPr dirty="0" lang="en-US" smtClean="0"/>
              <a:t>inline-grid</a:t>
            </a:r>
            <a:endParaRPr dirty="0" lang="en-US"/>
          </a:p>
        </p:txBody>
      </p:sp>
      <p:sp>
        <p:nvSpPr>
          <p:cNvPr id="1048822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p>
            <a:r>
              <a:rPr dirty="0" lang="en-US"/>
              <a:t>table</a:t>
            </a:r>
          </a:p>
          <a:p>
            <a:r>
              <a:rPr dirty="0" lang="en-US"/>
              <a:t>table-cell</a:t>
            </a:r>
          </a:p>
          <a:p>
            <a:r>
              <a:rPr dirty="0" lang="en-US"/>
              <a:t>table-row</a:t>
            </a:r>
          </a:p>
          <a:p>
            <a:r>
              <a:rPr dirty="0" lang="en-US"/>
              <a:t>flex</a:t>
            </a:r>
          </a:p>
          <a:p>
            <a:r>
              <a:rPr dirty="0" lang="en-US"/>
              <a:t>inline-flex</a:t>
            </a:r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Title 4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7756525" cy="1054100"/>
          </a:xfrm>
        </p:spPr>
        <p:txBody>
          <a:bodyPr/>
          <a:p>
            <a:pPr algn="l"/>
            <a:r>
              <a:rPr dirty="0" sz="3600" lang="en-IN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dirty="0" sz="36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24" name="Title 4"/>
          <p:cNvSpPr txBox="1"/>
          <p:nvPr/>
        </p:nvSpPr>
        <p:spPr>
          <a:xfrm>
            <a:off x="0" y="2571744"/>
            <a:ext cx="7756525" cy="105410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3600" i="0" kern="1200" kumimoji="0" lang="en-IN" noProof="0" normalizeH="0" spc="0" strike="noStrike" u="none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endParaRPr baseline="0" b="0" cap="none" dirty="0" sz="3600" i="0" kern="1200" kumimoji="0" lang="en-GB" noProof="0" normalizeH="0" spc="0" strike="noStrike" u="none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48825" name="TextBox 7"/>
          <p:cNvSpPr txBox="1"/>
          <p:nvPr/>
        </p:nvSpPr>
        <p:spPr>
          <a:xfrm>
            <a:off x="500034" y="1785926"/>
            <a:ext cx="8929718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GB" smtClean="0"/>
              <a:t>&lt;div class="d-inline p-2 text-</a:t>
            </a:r>
            <a:r>
              <a:rPr dirty="0" sz="2400" lang="en-GB" err="1" smtClean="0"/>
              <a:t>bg</a:t>
            </a:r>
            <a:r>
              <a:rPr dirty="0" sz="2400" lang="en-GB" smtClean="0"/>
              <a:t>-primary"&gt;d-inline&lt;/div&gt;</a:t>
            </a:r>
          </a:p>
          <a:p>
            <a:r>
              <a:rPr dirty="0" sz="2400" lang="en-GB" smtClean="0"/>
              <a:t>&lt;div class="d-inline p-2 text-</a:t>
            </a:r>
            <a:r>
              <a:rPr dirty="0" sz="2400" lang="en-GB" err="1" smtClean="0"/>
              <a:t>bg</a:t>
            </a:r>
            <a:r>
              <a:rPr dirty="0" sz="2400" lang="en-GB" smtClean="0"/>
              <a:t>-dark"&gt;d-inline&lt;/div&gt;</a:t>
            </a:r>
            <a:endParaRPr dirty="0" sz="2400" lang="en-GB"/>
          </a:p>
        </p:txBody>
      </p:sp>
      <p:pic>
        <p:nvPicPr>
          <p:cNvPr id="2097187" name="Picture 9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28992" y="928670"/>
            <a:ext cx="2071702" cy="747386"/>
          </a:xfrm>
          <a:prstGeom prst="rect"/>
        </p:spPr>
      </p:pic>
      <p:sp>
        <p:nvSpPr>
          <p:cNvPr id="1048826" name="TextBox 10"/>
          <p:cNvSpPr txBox="1"/>
          <p:nvPr/>
        </p:nvSpPr>
        <p:spPr>
          <a:xfrm>
            <a:off x="285720" y="5000636"/>
            <a:ext cx="8014911" cy="8026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GB" smtClean="0"/>
              <a:t>&lt;span class="d-block p-2 text-</a:t>
            </a:r>
            <a:r>
              <a:rPr dirty="0" sz="2400" lang="en-GB" err="1" smtClean="0"/>
              <a:t>bg</a:t>
            </a:r>
            <a:r>
              <a:rPr dirty="0" sz="2400" lang="en-GB" smtClean="0"/>
              <a:t>-primary"&gt;d-block&lt;/span&gt;</a:t>
            </a:r>
          </a:p>
          <a:p>
            <a:r>
              <a:rPr dirty="0" sz="2400" lang="en-GB" smtClean="0"/>
              <a:t>&lt;span class="d-block p-2 text-</a:t>
            </a:r>
            <a:r>
              <a:rPr dirty="0" sz="2400" lang="en-GB" err="1" smtClean="0"/>
              <a:t>bg</a:t>
            </a:r>
            <a:r>
              <a:rPr dirty="0" sz="2400" lang="en-GB" smtClean="0"/>
              <a:t>-dark"&gt;d-block&lt;/span&gt;</a:t>
            </a:r>
            <a:endParaRPr dirty="0" sz="2400" lang="en-GB"/>
          </a:p>
        </p:txBody>
      </p:sp>
      <p:pic>
        <p:nvPicPr>
          <p:cNvPr id="2097188" name="Picture 11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14348" y="3857628"/>
            <a:ext cx="7429500" cy="809625"/>
          </a:xfrm>
          <a:prstGeom prst="rect"/>
        </p:spPr>
      </p:pic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IN" smtClean="0">
                <a:solidFill>
                  <a:schemeClr val="accent1">
                    <a:lumMod val="75000"/>
                  </a:schemeClr>
                </a:solidFill>
              </a:rPr>
              <a:t>Flex-</a:t>
            </a:r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Direction</a:t>
            </a:r>
            <a:r>
              <a:rPr dirty="0" sz="4800" lang="en-IN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2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GB" smtClean="0"/>
              <a:t>Use </a:t>
            </a:r>
            <a:r>
              <a:rPr dirty="0" lang="en-GB" smtClean="0">
                <a:solidFill>
                  <a:schemeClr val="tx2"/>
                </a:solidFill>
              </a:rPr>
              <a:t>.flex-row</a:t>
            </a:r>
            <a:r>
              <a:rPr dirty="0" lang="en-GB" smtClean="0"/>
              <a:t> to set a horizontal direction (the browser default), or </a:t>
            </a:r>
            <a:r>
              <a:rPr dirty="0" lang="en-GB" smtClean="0">
                <a:solidFill>
                  <a:schemeClr val="tx2"/>
                </a:solidFill>
              </a:rPr>
              <a:t>.flex-row-reverse</a:t>
            </a:r>
            <a:r>
              <a:rPr dirty="0" lang="en-GB" smtClean="0"/>
              <a:t> to start the horizontal direction from the opposite side.</a:t>
            </a:r>
            <a:endParaRPr dirty="0" lang="en-GB"/>
          </a:p>
        </p:txBody>
      </p:sp>
      <p:pic>
        <p:nvPicPr>
          <p:cNvPr id="2097189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57224" y="3857628"/>
            <a:ext cx="7429500" cy="1066800"/>
          </a:xfrm>
          <a:prstGeom prst="rect"/>
        </p:spPr>
      </p:pic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IN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dirty="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30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lang="en-GB" smtClean="0"/>
              <a:t>&lt;div class="</a:t>
            </a:r>
            <a:r>
              <a:rPr dirty="0" lang="en-GB" smtClean="0">
                <a:solidFill>
                  <a:schemeClr val="tx2"/>
                </a:solidFill>
              </a:rPr>
              <a:t>d-flex flex-row </a:t>
            </a:r>
            <a:r>
              <a:rPr dirty="0" lang="en-GB" smtClean="0"/>
              <a:t>mb-3"&gt;</a:t>
            </a:r>
          </a:p>
          <a:p>
            <a:pPr>
              <a:buNone/>
            </a:pPr>
            <a:r>
              <a:rPr dirty="0" lang="en-GB" smtClean="0"/>
              <a:t>  &lt;div class="p-2"&gt;Flex item 1&lt;/div&gt;</a:t>
            </a:r>
          </a:p>
          <a:p>
            <a:pPr>
              <a:buNone/>
            </a:pPr>
            <a:r>
              <a:rPr dirty="0" lang="en-GB" smtClean="0"/>
              <a:t>  &lt;div class="p-2"&gt;Flex item 2&lt;/div&gt;</a:t>
            </a:r>
          </a:p>
          <a:p>
            <a:pPr>
              <a:buNone/>
            </a:pPr>
            <a:r>
              <a:rPr dirty="0" lang="en-GB" smtClean="0"/>
              <a:t>  &lt;div class="p-2"&gt;Flex item 3&lt;/div&gt;</a:t>
            </a:r>
          </a:p>
          <a:p>
            <a:pPr>
              <a:buNone/>
            </a:pPr>
            <a:r>
              <a:rPr dirty="0" lang="en-GB" smtClean="0"/>
              <a:t>&lt;/div&gt;</a:t>
            </a:r>
          </a:p>
          <a:p>
            <a:pPr>
              <a:buNone/>
            </a:pPr>
            <a:r>
              <a:rPr dirty="0" lang="en-GB" smtClean="0"/>
              <a:t>&lt;div class="</a:t>
            </a:r>
            <a:r>
              <a:rPr dirty="0" lang="en-GB" smtClean="0">
                <a:solidFill>
                  <a:schemeClr val="tx2"/>
                </a:solidFill>
              </a:rPr>
              <a:t>d-flex flex-row-reverse</a:t>
            </a:r>
            <a:r>
              <a:rPr dirty="0" lang="en-GB" smtClean="0"/>
              <a:t>"&gt;</a:t>
            </a:r>
          </a:p>
          <a:p>
            <a:pPr>
              <a:buNone/>
            </a:pPr>
            <a:r>
              <a:rPr dirty="0" lang="en-GB" smtClean="0"/>
              <a:t>  &lt;div class="p-2"&gt;Flex item 1&lt;/div&gt;</a:t>
            </a:r>
          </a:p>
          <a:p>
            <a:pPr>
              <a:buNone/>
            </a:pPr>
            <a:r>
              <a:rPr dirty="0" lang="en-GB" smtClean="0"/>
              <a:t>  &lt;div class="p-2"&gt;Flex item 2&lt;/div&gt;</a:t>
            </a:r>
          </a:p>
          <a:p>
            <a:pPr>
              <a:buNone/>
            </a:pPr>
            <a:r>
              <a:rPr dirty="0" lang="en-GB" smtClean="0"/>
              <a:t>  &lt;div class="p-2"&gt;Flex item 3&lt;/div&gt;</a:t>
            </a:r>
          </a:p>
          <a:p>
            <a:pPr>
              <a:buNone/>
            </a:pPr>
            <a:r>
              <a:rPr dirty="0" lang="en-GB" smtClean="0"/>
              <a:t>&lt;/div&gt;</a:t>
            </a:r>
            <a:endParaRPr dirty="0" lang="en-GB"/>
          </a:p>
        </p:txBody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GB" smtClean="0">
                <a:solidFill>
                  <a:schemeClr val="accent1">
                    <a:lumMod val="75000"/>
                  </a:schemeClr>
                </a:solidFill>
              </a:rPr>
              <a:t>Justify content:</a:t>
            </a:r>
            <a:endParaRPr dirty="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32" name="Content Placeholder 1"/>
          <p:cNvSpPr>
            <a:spLocks noGrp="1"/>
          </p:cNvSpPr>
          <p:nvPr>
            <p:ph sz="quarter" idx="1"/>
          </p:nvPr>
        </p:nvSpPr>
        <p:spPr>
          <a:xfrm>
            <a:off x="428596" y="2143116"/>
            <a:ext cx="8715403" cy="3983046"/>
          </a:xfrm>
        </p:spPr>
        <p:txBody>
          <a:bodyPr>
            <a:normAutofit/>
          </a:bodyPr>
          <a:p>
            <a:r>
              <a:rPr dirty="0" sz="2000" lang="en-GB" smtClean="0"/>
              <a:t>Use justify-content utilities on </a:t>
            </a:r>
            <a:r>
              <a:rPr dirty="0" sz="2000" lang="en-GB" err="1" smtClean="0"/>
              <a:t>flexbox</a:t>
            </a:r>
            <a:r>
              <a:rPr dirty="0" sz="2000" lang="en-GB" smtClean="0"/>
              <a:t> containers to change the alignment of flex items on the main axis (the x-axis to start, y-axis if flex-direction: column). Choose from start (browser default), end, </a:t>
            </a:r>
            <a:r>
              <a:rPr dirty="0" sz="2000" lang="en-GB" err="1" smtClean="0"/>
              <a:t>center</a:t>
            </a:r>
            <a:r>
              <a:rPr dirty="0" sz="2000" lang="en-GB" smtClean="0"/>
              <a:t>, between, around, or evenly.</a:t>
            </a:r>
            <a:endParaRPr dirty="0" sz="2000" lang="en-GB"/>
          </a:p>
        </p:txBody>
      </p:sp>
      <p:pic>
        <p:nvPicPr>
          <p:cNvPr id="2097190" name="Picture 4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85786" y="3571876"/>
            <a:ext cx="7519988" cy="2976560"/>
          </a:xfrm>
          <a:prstGeom prst="rect"/>
        </p:spPr>
      </p:pic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IN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34" name="Content Placeholder 7"/>
          <p:cNvSpPr>
            <a:spLocks noGrp="1"/>
          </p:cNvSpPr>
          <p:nvPr>
            <p:ph sz="quarter" idx="1"/>
          </p:nvPr>
        </p:nvSpPr>
        <p:spPr>
          <a:xfrm>
            <a:off x="683569" y="1772816"/>
            <a:ext cx="7761184" cy="4353346"/>
          </a:xfrm>
        </p:spPr>
        <p:txBody>
          <a:bodyPr>
            <a:normAutofit/>
          </a:bodyPr>
          <a:p>
            <a:pPr>
              <a:lnSpc>
                <a:spcPct val="150000"/>
              </a:lnSpc>
              <a:buNone/>
            </a:pPr>
            <a:r>
              <a:rPr dirty="0" lang="en-GB" smtClean="0"/>
              <a:t>&lt;div class="d-flex </a:t>
            </a:r>
            <a:r>
              <a:rPr dirty="0" lang="en-GB" smtClean="0">
                <a:solidFill>
                  <a:schemeClr val="tx2"/>
                </a:solidFill>
              </a:rPr>
              <a:t>justify-content-start</a:t>
            </a:r>
            <a:r>
              <a:rPr dirty="0" lang="en-GB" smtClean="0"/>
              <a:t>"&gt;...&lt;/div&gt;</a:t>
            </a:r>
          </a:p>
          <a:p>
            <a:pPr>
              <a:lnSpc>
                <a:spcPct val="150000"/>
              </a:lnSpc>
              <a:buNone/>
            </a:pPr>
            <a:r>
              <a:rPr dirty="0" lang="en-GB" smtClean="0"/>
              <a:t>&lt;div class="d-flex </a:t>
            </a:r>
            <a:r>
              <a:rPr dirty="0" lang="en-GB" smtClean="0">
                <a:solidFill>
                  <a:schemeClr val="tx2"/>
                </a:solidFill>
              </a:rPr>
              <a:t>justify-content-end</a:t>
            </a:r>
            <a:r>
              <a:rPr dirty="0" lang="en-GB" smtClean="0"/>
              <a:t>"&gt;...&lt;/div&gt;</a:t>
            </a:r>
          </a:p>
          <a:p>
            <a:pPr>
              <a:lnSpc>
                <a:spcPct val="150000"/>
              </a:lnSpc>
              <a:buNone/>
            </a:pPr>
            <a:r>
              <a:rPr dirty="0" lang="en-GB" smtClean="0"/>
              <a:t>&lt;div class="d-flex </a:t>
            </a:r>
            <a:r>
              <a:rPr dirty="0" lang="en-GB" smtClean="0">
                <a:solidFill>
                  <a:schemeClr val="tx2"/>
                </a:solidFill>
              </a:rPr>
              <a:t>justify-content-</a:t>
            </a:r>
            <a:r>
              <a:rPr dirty="0" lang="en-GB" err="1" smtClean="0">
                <a:solidFill>
                  <a:schemeClr val="tx2"/>
                </a:solidFill>
              </a:rPr>
              <a:t>center</a:t>
            </a:r>
            <a:r>
              <a:rPr dirty="0" lang="en-GB" smtClean="0"/>
              <a:t>"&gt;...&lt;/div&gt;</a:t>
            </a:r>
          </a:p>
          <a:p>
            <a:pPr>
              <a:lnSpc>
                <a:spcPct val="150000"/>
              </a:lnSpc>
              <a:buNone/>
            </a:pPr>
            <a:r>
              <a:rPr dirty="0" lang="en-GB" smtClean="0"/>
              <a:t>&lt;div class="d-flex </a:t>
            </a:r>
            <a:r>
              <a:rPr dirty="0" lang="en-GB" smtClean="0">
                <a:solidFill>
                  <a:schemeClr val="tx2"/>
                </a:solidFill>
              </a:rPr>
              <a:t>justify-content-between</a:t>
            </a:r>
            <a:r>
              <a:rPr dirty="0" lang="en-GB" smtClean="0"/>
              <a:t>"&gt;...&lt;/div&gt;</a:t>
            </a:r>
          </a:p>
          <a:p>
            <a:pPr>
              <a:lnSpc>
                <a:spcPct val="150000"/>
              </a:lnSpc>
              <a:buNone/>
            </a:pPr>
            <a:r>
              <a:rPr dirty="0" lang="en-GB" smtClean="0"/>
              <a:t>&lt;div class="d-flex </a:t>
            </a:r>
            <a:r>
              <a:rPr dirty="0" lang="en-GB" smtClean="0">
                <a:solidFill>
                  <a:schemeClr val="tx2"/>
                </a:solidFill>
              </a:rPr>
              <a:t>justify-content-around</a:t>
            </a:r>
            <a:r>
              <a:rPr dirty="0" lang="en-GB" smtClean="0"/>
              <a:t>"&gt;...&lt;/div&gt;</a:t>
            </a:r>
          </a:p>
          <a:p>
            <a:pPr>
              <a:lnSpc>
                <a:spcPct val="150000"/>
              </a:lnSpc>
              <a:buNone/>
            </a:pPr>
            <a:r>
              <a:rPr dirty="0" lang="en-GB" smtClean="0"/>
              <a:t>&lt;div class="d-flex </a:t>
            </a:r>
            <a:r>
              <a:rPr dirty="0" lang="en-GB" smtClean="0">
                <a:solidFill>
                  <a:schemeClr val="tx2"/>
                </a:solidFill>
              </a:rPr>
              <a:t>justify-content-evenly</a:t>
            </a:r>
            <a:r>
              <a:rPr dirty="0" lang="en-GB" smtClean="0"/>
              <a:t>"&gt;...&lt;/div&gt;</a:t>
            </a:r>
            <a:endParaRPr dirty="0" lang="en-GB"/>
          </a:p>
        </p:txBody>
      </p:sp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Align items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36" name="Content Placeholder 1"/>
          <p:cNvSpPr>
            <a:spLocks noGrp="1"/>
          </p:cNvSpPr>
          <p:nvPr>
            <p:ph sz="quarter" idx="1"/>
          </p:nvPr>
        </p:nvSpPr>
        <p:spPr>
          <a:xfrm>
            <a:off x="467545" y="1556793"/>
            <a:ext cx="7977208" cy="2304255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2000" lang="en-GB" smtClean="0"/>
              <a:t>Use align-items utilities on </a:t>
            </a:r>
            <a:r>
              <a:rPr dirty="0" sz="2000" lang="en-GB" err="1" smtClean="0"/>
              <a:t>flexbox</a:t>
            </a:r>
            <a:r>
              <a:rPr dirty="0" sz="2000" lang="en-GB" smtClean="0"/>
              <a:t> containers to change the alignment of flex items on the cross axis (the y-axis to start, x-axis if flex-direction: column). Choose from start, end, </a:t>
            </a:r>
            <a:r>
              <a:rPr dirty="0" sz="2000" lang="en-GB" err="1" smtClean="0"/>
              <a:t>center</a:t>
            </a:r>
            <a:r>
              <a:rPr dirty="0" sz="2000" lang="en-GB" smtClean="0"/>
              <a:t>, baseline, or stretch (browser default).</a:t>
            </a:r>
            <a:endParaRPr dirty="0" sz="2000" lang="en-GB"/>
          </a:p>
        </p:txBody>
      </p:sp>
      <p:sp>
        <p:nvSpPr>
          <p:cNvPr id="1048837" name="TextBox 4"/>
          <p:cNvSpPr txBox="1"/>
          <p:nvPr/>
        </p:nvSpPr>
        <p:spPr>
          <a:xfrm>
            <a:off x="785786" y="4071942"/>
            <a:ext cx="7500990" cy="23774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000" lang="en-GB" smtClean="0"/>
              <a:t>&lt;div class="</a:t>
            </a:r>
            <a:r>
              <a:rPr dirty="0" sz="2000" lang="en-GB" smtClean="0">
                <a:solidFill>
                  <a:schemeClr val="tx2"/>
                </a:solidFill>
              </a:rPr>
              <a:t>align-self-start</a:t>
            </a:r>
            <a:r>
              <a:rPr dirty="0" sz="2000" lang="en-GB" smtClean="0"/>
              <a:t>"&gt;Aligned flex item&lt;/div&gt;</a:t>
            </a:r>
          </a:p>
          <a:p>
            <a:pPr>
              <a:lnSpc>
                <a:spcPct val="150000"/>
              </a:lnSpc>
            </a:pPr>
            <a:r>
              <a:rPr dirty="0" sz="2000" lang="en-GB" smtClean="0"/>
              <a:t>&lt;div class="</a:t>
            </a:r>
            <a:r>
              <a:rPr dirty="0" sz="2000" lang="en-GB" smtClean="0">
                <a:solidFill>
                  <a:schemeClr val="tx2"/>
                </a:solidFill>
              </a:rPr>
              <a:t>align-self-end</a:t>
            </a:r>
            <a:r>
              <a:rPr dirty="0" sz="2000" lang="en-GB" smtClean="0"/>
              <a:t>"&gt;Aligned flex item&lt;/div&gt;</a:t>
            </a:r>
          </a:p>
          <a:p>
            <a:pPr>
              <a:lnSpc>
                <a:spcPct val="150000"/>
              </a:lnSpc>
            </a:pPr>
            <a:r>
              <a:rPr dirty="0" sz="2000" lang="en-GB" smtClean="0"/>
              <a:t>&lt;div class="</a:t>
            </a:r>
            <a:r>
              <a:rPr dirty="0" sz="2000" lang="en-GB" smtClean="0">
                <a:solidFill>
                  <a:schemeClr val="tx2"/>
                </a:solidFill>
              </a:rPr>
              <a:t>align-self-</a:t>
            </a:r>
            <a:r>
              <a:rPr dirty="0" sz="2000" lang="en-GB" err="1" smtClean="0">
                <a:solidFill>
                  <a:schemeClr val="tx2"/>
                </a:solidFill>
              </a:rPr>
              <a:t>center</a:t>
            </a:r>
            <a:r>
              <a:rPr dirty="0" sz="2000" lang="en-GB" smtClean="0"/>
              <a:t>"&gt;Aligned flex item&lt;/div&gt;</a:t>
            </a:r>
          </a:p>
          <a:p>
            <a:pPr>
              <a:lnSpc>
                <a:spcPct val="150000"/>
              </a:lnSpc>
            </a:pPr>
            <a:r>
              <a:rPr dirty="0" sz="2000" lang="en-GB" smtClean="0"/>
              <a:t>&lt;div class="</a:t>
            </a:r>
            <a:r>
              <a:rPr dirty="0" sz="2000" lang="en-GB" smtClean="0">
                <a:solidFill>
                  <a:schemeClr val="tx2"/>
                </a:solidFill>
              </a:rPr>
              <a:t>align-self-baseline</a:t>
            </a:r>
            <a:r>
              <a:rPr dirty="0" sz="2000" lang="en-GB" smtClean="0"/>
              <a:t>"&gt;Aligned flex item&lt;/div&gt;</a:t>
            </a:r>
          </a:p>
          <a:p>
            <a:pPr>
              <a:lnSpc>
                <a:spcPct val="150000"/>
              </a:lnSpc>
            </a:pPr>
            <a:r>
              <a:rPr dirty="0" sz="2000" lang="en-GB" smtClean="0"/>
              <a:t>&lt;div class="</a:t>
            </a:r>
            <a:r>
              <a:rPr dirty="0" sz="2000" lang="en-GB" smtClean="0">
                <a:solidFill>
                  <a:schemeClr val="tx2"/>
                </a:solidFill>
              </a:rPr>
              <a:t>align-self-stretch</a:t>
            </a:r>
            <a:r>
              <a:rPr dirty="0" sz="2000" lang="en-GB" smtClean="0"/>
              <a:t>"&gt;Aligned flex item&lt;/div&gt;</a:t>
            </a:r>
            <a:endParaRPr dirty="0" sz="2000" lang="en-GB"/>
          </a:p>
        </p:txBody>
      </p:sp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00099" y="714356"/>
            <a:ext cx="7234813" cy="5429288"/>
          </a:xfrm>
          <a:prstGeom prst="rect"/>
        </p:spPr>
      </p:pic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>
                <a:solidFill>
                  <a:schemeClr val="accent1">
                    <a:lumMod val="75000"/>
                  </a:schemeClr>
                </a:solidFill>
              </a:rPr>
              <a:t>Grow and shrink</a:t>
            </a:r>
            <a:endParaRPr dirty="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3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p>
            <a:r>
              <a:rPr dirty="0" sz="2000" lang="en-GB" smtClean="0"/>
              <a:t> The </a:t>
            </a:r>
            <a:r>
              <a:rPr dirty="0" sz="2000" lang="en-GB" smtClean="0">
                <a:solidFill>
                  <a:schemeClr val="tx2"/>
                </a:solidFill>
              </a:rPr>
              <a:t>.flex-grow-1</a:t>
            </a:r>
            <a:r>
              <a:rPr dirty="0" sz="2000" lang="en-GB" smtClean="0"/>
              <a:t> elements uses all available space it can, while allowing the remaining two flex items their necessary space.</a:t>
            </a:r>
          </a:p>
          <a:p>
            <a:endParaRPr dirty="0" sz="2000" lang="en-IN" smtClean="0"/>
          </a:p>
          <a:p>
            <a:endParaRPr dirty="0" sz="2000" lang="en-IN" smtClean="0"/>
          </a:p>
          <a:p>
            <a:pPr>
              <a:buNone/>
            </a:pPr>
            <a:endParaRPr dirty="0" sz="2000" lang="en-IN" smtClean="0"/>
          </a:p>
          <a:p>
            <a:pPr>
              <a:buNone/>
            </a:pPr>
            <a:endParaRPr dirty="0" sz="2000" lang="en-IN" smtClean="0"/>
          </a:p>
          <a:p>
            <a:pPr>
              <a:buNone/>
            </a:pPr>
            <a:r>
              <a:rPr dirty="0" sz="2000" lang="en-GB" smtClean="0"/>
              <a:t>&lt;div class="d-flex"&gt;</a:t>
            </a:r>
          </a:p>
          <a:p>
            <a:pPr>
              <a:buNone/>
            </a:pPr>
            <a:r>
              <a:rPr dirty="0" sz="2000" lang="en-GB" smtClean="0"/>
              <a:t>	&lt;div class="p-2 flex-grow-1"&gt;Flex item&lt;/div&gt;</a:t>
            </a:r>
          </a:p>
          <a:p>
            <a:pPr>
              <a:buNone/>
            </a:pPr>
            <a:r>
              <a:rPr dirty="0" sz="2000" lang="en-GB" smtClean="0"/>
              <a:t> 	&lt;div class="p-2"&gt;Flex item&lt;/div&gt;</a:t>
            </a:r>
          </a:p>
          <a:p>
            <a:pPr>
              <a:buNone/>
            </a:pPr>
            <a:r>
              <a:rPr dirty="0" sz="2000" lang="en-GB" smtClean="0"/>
              <a:t>	&lt;div class="p-2"&gt;Third flex item&lt;/div&gt;</a:t>
            </a:r>
          </a:p>
          <a:p>
            <a:pPr>
              <a:buNone/>
            </a:pPr>
            <a:r>
              <a:rPr dirty="0" sz="2000" lang="en-GB" smtClean="0"/>
              <a:t>&lt;/div&gt;</a:t>
            </a:r>
            <a:endParaRPr dirty="0" sz="2000" lang="en-GB"/>
          </a:p>
        </p:txBody>
      </p:sp>
      <p:pic>
        <p:nvPicPr>
          <p:cNvPr id="2097192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85786" y="3500438"/>
            <a:ext cx="7419975" cy="466725"/>
          </a:xfrm>
          <a:prstGeom prst="rect"/>
        </p:spPr>
      </p:pic>
    </p:spTree>
  </p:cSld>
  <p:clrMapOvr>
    <a:masterClrMapping/>
  </p:clrMapOvr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Content Placeholder 2"/>
          <p:cNvSpPr txBox="1"/>
          <p:nvPr/>
        </p:nvSpPr>
        <p:spPr>
          <a:xfrm>
            <a:off x="642910" y="1285860"/>
            <a:ext cx="7745505" cy="3877815"/>
          </a:xfrm>
          <a:prstGeom prst="rect"/>
        </p:spPr>
        <p:txBody>
          <a:bodyPr>
            <a:noAutofit/>
          </a:bodyPr>
          <a:p>
            <a:pPr indent="-365760" lvl="0" marL="36576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</a:pPr>
            <a:r>
              <a:rPr baseline="0" b="0" cap="none" dirty="0" sz="2000" i="0" kern="1200" kumimoji="0" lang="en-GB" noProof="0" normalizeH="0" spc="0" strike="noStrike" u="none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T</a:t>
            </a:r>
            <a:r>
              <a:rPr dirty="0" sz="2000" lang="en-GB" smtClean="0"/>
              <a:t>he second flex item with </a:t>
            </a:r>
            <a:r>
              <a:rPr dirty="0" sz="2000" lang="en-GB" smtClean="0">
                <a:solidFill>
                  <a:schemeClr val="tx2"/>
                </a:solidFill>
              </a:rPr>
              <a:t>.flex-shrink-1</a:t>
            </a:r>
            <a:r>
              <a:rPr dirty="0" sz="2000" lang="en-GB" smtClean="0"/>
              <a:t> is forced to wrap its contents to a new line, “shrinking” to allow more space for the previous flex item with </a:t>
            </a:r>
            <a:r>
              <a:rPr dirty="0" sz="2000" lang="en-GB" smtClean="0">
                <a:solidFill>
                  <a:schemeClr val="tx2"/>
                </a:solidFill>
              </a:rPr>
              <a:t>.w-100</a:t>
            </a:r>
          </a:p>
          <a:p>
            <a:pPr indent="-365760" lvl="0" marL="365760">
              <a:spcBef>
                <a:spcPct val="20000"/>
              </a:spcBef>
              <a:buClr>
                <a:schemeClr val="accent1"/>
              </a:buClr>
            </a:pPr>
            <a:endParaRPr baseline="0" b="0" cap="none" dirty="0" sz="2000" i="0" kern="1200" kumimoji="0" lang="en-IN" noProof="0" normalizeH="0" spc="0" strike="noStrike" u="none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eaLnBrk="1" fontAlgn="auto" hangingPunct="1" indent="-365760" latinLnBrk="0" lvl="0" marL="36576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"/>
            </a:pPr>
            <a:r>
              <a:rPr baseline="0" b="0" cap="none" dirty="0" sz="2000" i="0" kern="1200" kumimoji="0" lang="en-IN" noProof="0" normalizeH="0" spc="0" strike="noStrike" u="none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indent="-365760" lvl="0" marL="365760">
              <a:spcBef>
                <a:spcPct val="20000"/>
              </a:spcBef>
              <a:buClr>
                <a:schemeClr val="accent1"/>
              </a:buClr>
            </a:pPr>
            <a:r>
              <a:rPr dirty="0" sz="2000"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&lt;div class="d-flex"&gt;</a:t>
            </a:r>
          </a:p>
          <a:p>
            <a:pPr indent="-365760" lvl="0" marL="365760">
              <a:spcBef>
                <a:spcPct val="20000"/>
              </a:spcBef>
              <a:buClr>
                <a:schemeClr val="accent1"/>
              </a:buClr>
            </a:pPr>
            <a:r>
              <a:rPr dirty="0" sz="2000"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&lt;div class="p-2 w-100"&gt;Flex item&lt;/div&gt;</a:t>
            </a:r>
          </a:p>
          <a:p>
            <a:pPr indent="-365760" lvl="0" marL="365760">
              <a:spcBef>
                <a:spcPct val="20000"/>
              </a:spcBef>
              <a:buClr>
                <a:schemeClr val="accent1"/>
              </a:buClr>
            </a:pPr>
            <a:r>
              <a:rPr dirty="0" sz="2000"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&lt;div class="p-2</a:t>
            </a:r>
            <a:r>
              <a:rPr dirty="0" sz="2000" lang="en-GB" smtClean="0">
                <a:solidFill>
                  <a:schemeClr val="tx2"/>
                </a:solidFill>
              </a:rPr>
              <a:t> flex-shrink-1</a:t>
            </a:r>
            <a:r>
              <a:rPr dirty="0" sz="2000"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"&gt;Flex item&lt;/div&gt;</a:t>
            </a:r>
          </a:p>
          <a:p>
            <a:pPr indent="-365760" lvl="0" marL="365760">
              <a:spcBef>
                <a:spcPct val="20000"/>
              </a:spcBef>
              <a:buClr>
                <a:schemeClr val="accent1"/>
              </a:buClr>
            </a:pPr>
            <a:r>
              <a:rPr dirty="0" sz="2000"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&lt;/div&gt;</a:t>
            </a:r>
            <a:endParaRPr baseline="0" b="0" cap="none" dirty="0" sz="2000" i="0" kern="1200" kumimoji="0" lang="en-IN" noProof="0" normalizeH="0" spc="0" strike="noStrike" u="none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97193" name="Picture 4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85786" y="4857760"/>
            <a:ext cx="7439025" cy="695325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solidFill>
                  <a:schemeClr val="accent1">
                    <a:lumMod val="75000"/>
                  </a:schemeClr>
                </a:solidFill>
              </a:rPr>
              <a:t>History of bootstrap</a:t>
            </a:r>
            <a:endParaRPr dirty="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67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80920" cy="3877815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2000" lang="en-IN" smtClean="0"/>
              <a:t>Bootstrap was developed by MARK OTTO &amp; JACOB THORNTON at twitter </a:t>
            </a:r>
            <a:r>
              <a:rPr dirty="0" sz="2000" lang="en-IN">
                <a:latin typeface="Times New Roman" pitchFamily="18" charset="0"/>
                <a:cs typeface="Times New Roman" pitchFamily="18" charset="0"/>
              </a:rPr>
              <a:t>and released as an open source product in August 2011 on </a:t>
            </a:r>
            <a:r>
              <a:rPr dirty="0" sz="2000" lang="en-IN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sz="2000" lang="en-IN" smtClean="0"/>
          </a:p>
          <a:p>
            <a:pPr>
              <a:lnSpc>
                <a:spcPct val="150000"/>
              </a:lnSpc>
            </a:pPr>
            <a:r>
              <a:rPr dirty="0" sz="2000" lang="en-IN" smtClean="0"/>
              <a:t>Bootstrap originally named Twitter Blueprint.</a:t>
            </a:r>
          </a:p>
          <a:p>
            <a:pPr>
              <a:lnSpc>
                <a:spcPct val="150000"/>
              </a:lnSpc>
            </a:pPr>
            <a:r>
              <a:rPr dirty="0" sz="2000" lang="en-IN" smtClean="0"/>
              <a:t>In June 2014 Bootstrap was the No.1 project on </a:t>
            </a:r>
            <a:r>
              <a:rPr dirty="0" sz="2000" lang="en-IN" err="1" smtClean="0"/>
              <a:t>Github</a:t>
            </a:r>
            <a:r>
              <a:rPr dirty="0" sz="2000" lang="en-IN" smtClean="0"/>
              <a:t>!</a:t>
            </a:r>
          </a:p>
          <a:p>
            <a:pPr>
              <a:lnSpc>
                <a:spcPct val="150000"/>
              </a:lnSpc>
            </a:pPr>
            <a:r>
              <a:rPr dirty="0" sz="2000" lang="en-IN" smtClean="0"/>
              <a:t>Previous Bootstrap Version</a:t>
            </a:r>
          </a:p>
          <a:p>
            <a:pPr indent="0" marL="0">
              <a:lnSpc>
                <a:spcPct val="150000"/>
              </a:lnSpc>
              <a:buNone/>
            </a:pPr>
            <a:endParaRPr dirty="0" sz="2000" lang="en-IN" smtClean="0"/>
          </a:p>
          <a:p>
            <a:pPr>
              <a:lnSpc>
                <a:spcPct val="150000"/>
              </a:lnSpc>
            </a:pPr>
            <a:endParaRPr dirty="0" sz="2000" lang="en-IN"/>
          </a:p>
        </p:txBody>
      </p:sp>
      <p:graphicFrame>
        <p:nvGraphicFramePr>
          <p:cNvPr id="4194307" name="Table 3"/>
          <p:cNvGraphicFramePr>
            <a:graphicFrameLocks noGrp="1"/>
          </p:cNvGraphicFramePr>
          <p:nvPr/>
        </p:nvGraphicFramePr>
        <p:xfrm>
          <a:off x="1403648" y="47251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3071664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IN" smtClean="0"/>
                        <a:t>Version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IN" smtClean="0"/>
                        <a:t>Release date</a:t>
                      </a:r>
                      <a:endParaRPr dirty="0" lang="en-IN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 smtClean="0"/>
                        <a:t>Bootstrap  2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IN" smtClean="0"/>
                        <a:t>January 31  2012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IN" smtClean="0"/>
                        <a:t>Bootstrap  3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 smtClean="0"/>
                        <a:t>August 19  2013</a:t>
                      </a:r>
                      <a:endParaRPr dirty="0" lang="en-IN"/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IN" smtClean="0"/>
                        <a:t>Bootstrap  4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 smtClean="0"/>
                        <a:t>October 29  2014</a:t>
                      </a:r>
                      <a:endParaRPr dirty="0" lang="en-IN"/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IN" smtClean="0"/>
                        <a:t>Bootstrap  5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 smtClean="0"/>
                        <a:t> May 5  2021</a:t>
                      </a:r>
                      <a:endParaRPr dirty="0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Order: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42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sz="2000" lang="en-GB" smtClean="0"/>
              <a:t>We only provide options for making an item first or last, as well as a reset to use the DOM order. As order takes any integer value from 0 to 5, add custom CSS for any additional values needed.</a:t>
            </a:r>
          </a:p>
          <a:p>
            <a:endParaRPr dirty="0" sz="2000" lang="en-IN" smtClean="0"/>
          </a:p>
          <a:p>
            <a:endParaRPr dirty="0" sz="2000" lang="en-IN" smtClean="0"/>
          </a:p>
          <a:p>
            <a:pPr>
              <a:buNone/>
            </a:pPr>
            <a:endParaRPr dirty="0" sz="2000" lang="en-IN" smtClean="0"/>
          </a:p>
          <a:p>
            <a:pPr>
              <a:buNone/>
            </a:pPr>
            <a:endParaRPr dirty="0" sz="2000" lang="en-IN" smtClean="0"/>
          </a:p>
          <a:p>
            <a:pPr>
              <a:buNone/>
            </a:pPr>
            <a:r>
              <a:rPr dirty="0" sz="2000" lang="en-GB" smtClean="0"/>
              <a:t>&lt;div class="d-flex flex-</a:t>
            </a:r>
            <a:r>
              <a:rPr dirty="0" sz="2000" lang="en-GB" err="1" smtClean="0"/>
              <a:t>nowrap</a:t>
            </a:r>
            <a:r>
              <a:rPr dirty="0" sz="2000" lang="en-GB" smtClean="0"/>
              <a:t>"&gt;</a:t>
            </a:r>
          </a:p>
          <a:p>
            <a:pPr>
              <a:buNone/>
            </a:pPr>
            <a:r>
              <a:rPr dirty="0" sz="2000" lang="en-GB" smtClean="0"/>
              <a:t>  &lt;div class="order-3 p-2"&gt;First flex item&lt;/div&gt;</a:t>
            </a:r>
          </a:p>
          <a:p>
            <a:pPr>
              <a:buNone/>
            </a:pPr>
            <a:r>
              <a:rPr dirty="0" sz="2000" lang="en-GB" smtClean="0"/>
              <a:t>  &lt;div class="order-2 p-2"&gt;Second flex item&lt;/div&gt;</a:t>
            </a:r>
          </a:p>
          <a:p>
            <a:pPr>
              <a:buNone/>
            </a:pPr>
            <a:r>
              <a:rPr dirty="0" sz="2000" lang="en-GB" smtClean="0"/>
              <a:t>  &lt;div class="order-1 p-2"&gt;Third flex item&lt;/div&gt;</a:t>
            </a:r>
          </a:p>
          <a:p>
            <a:pPr>
              <a:buNone/>
            </a:pPr>
            <a:r>
              <a:rPr dirty="0" sz="2000" lang="en-GB" smtClean="0"/>
              <a:t>&lt;/div&gt;</a:t>
            </a:r>
            <a:endParaRPr dirty="0" sz="2000" lang="en-GB"/>
          </a:p>
        </p:txBody>
      </p:sp>
      <p:pic>
        <p:nvPicPr>
          <p:cNvPr id="2097194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57224" y="3429000"/>
            <a:ext cx="7429500" cy="495300"/>
          </a:xfrm>
          <a:prstGeom prst="rect"/>
        </p:spPr>
      </p:pic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Float: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44" name="Content Placeholder 1"/>
          <p:cNvSpPr>
            <a:spLocks noGrp="1"/>
          </p:cNvSpPr>
          <p:nvPr>
            <p:ph sz="quarter" idx="1"/>
          </p:nvPr>
        </p:nvSpPr>
        <p:spPr>
          <a:xfrm>
            <a:off x="699247" y="2248347"/>
            <a:ext cx="8159033" cy="3877815"/>
          </a:xfrm>
        </p:spPr>
        <p:txBody>
          <a:bodyPr>
            <a:normAutofit/>
          </a:bodyPr>
          <a:p>
            <a:r>
              <a:rPr dirty="0" lang="en-GB" smtClean="0"/>
              <a:t>These utility classes float an element to the left or right, or disable floating.</a:t>
            </a:r>
          </a:p>
          <a:p>
            <a:endParaRPr dirty="0" lang="en-IN" smtClean="0"/>
          </a:p>
          <a:p>
            <a:endParaRPr dirty="0" lang="en-IN" smtClean="0"/>
          </a:p>
          <a:p>
            <a:endParaRPr dirty="0" lang="en-IN" smtClean="0"/>
          </a:p>
          <a:p>
            <a:pPr>
              <a:buNone/>
            </a:pPr>
            <a:r>
              <a:rPr dirty="0" lang="en-GB" smtClean="0"/>
              <a:t>&lt;div class="float-start"&gt;Float start &lt;/div&gt;&lt;</a:t>
            </a:r>
            <a:r>
              <a:rPr dirty="0" lang="en-GB" err="1" smtClean="0"/>
              <a:t>br</a:t>
            </a:r>
            <a:r>
              <a:rPr dirty="0" lang="en-GB" smtClean="0"/>
              <a:t>&gt;</a:t>
            </a:r>
          </a:p>
          <a:p>
            <a:pPr>
              <a:buNone/>
            </a:pPr>
            <a:r>
              <a:rPr dirty="0" lang="en-GB" smtClean="0"/>
              <a:t>&lt;div class="float-end"&gt;Float end &lt;/div&gt;&lt;</a:t>
            </a:r>
            <a:r>
              <a:rPr dirty="0" lang="en-GB" err="1" smtClean="0"/>
              <a:t>br</a:t>
            </a:r>
            <a:r>
              <a:rPr dirty="0" lang="en-GB" smtClean="0"/>
              <a:t>&gt;</a:t>
            </a:r>
          </a:p>
          <a:p>
            <a:pPr>
              <a:buNone/>
            </a:pPr>
            <a:r>
              <a:rPr dirty="0" lang="en-GB" smtClean="0"/>
              <a:t>&lt;div class="float-none"&gt;Don't float on all viewport &lt;/div&gt;</a:t>
            </a:r>
            <a:endParaRPr dirty="0" lang="en-GB"/>
          </a:p>
        </p:txBody>
      </p:sp>
      <p:pic>
        <p:nvPicPr>
          <p:cNvPr id="2097195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57224" y="3143248"/>
            <a:ext cx="7305699" cy="1110396"/>
          </a:xfrm>
          <a:prstGeom prst="rect"/>
        </p:spPr>
      </p:pic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Overflow: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46" name="Content Placeholder 1"/>
          <p:cNvSpPr>
            <a:spLocks noGrp="1"/>
          </p:cNvSpPr>
          <p:nvPr>
            <p:ph sz="quarter" idx="1"/>
          </p:nvPr>
        </p:nvSpPr>
        <p:spPr>
          <a:xfrm>
            <a:off x="1500166" y="4500570"/>
            <a:ext cx="6944586" cy="1625592"/>
          </a:xfrm>
        </p:spPr>
        <p:txBody>
          <a:bodyPr>
            <a:normAutofit fontScale="100000" lnSpcReduction="10000"/>
          </a:bodyPr>
          <a:p>
            <a:pPr>
              <a:buNone/>
            </a:pPr>
            <a:r>
              <a:rPr dirty="0" lang="en-GB" smtClean="0"/>
              <a:t>&lt;div class="overflow-auto"&gt;...&lt;/div&gt;</a:t>
            </a:r>
          </a:p>
          <a:p>
            <a:pPr>
              <a:buNone/>
            </a:pPr>
            <a:r>
              <a:rPr dirty="0" lang="en-GB" smtClean="0"/>
              <a:t>&lt;div class="overflow-hidden"&gt;...&lt;/div&gt;</a:t>
            </a:r>
          </a:p>
          <a:p>
            <a:pPr>
              <a:buNone/>
            </a:pPr>
            <a:r>
              <a:rPr dirty="0" lang="en-GB" smtClean="0"/>
              <a:t>&lt;div class="overflow-visible"&gt;...&lt;/div&gt;</a:t>
            </a:r>
          </a:p>
          <a:p>
            <a:pPr>
              <a:buNone/>
            </a:pPr>
            <a:r>
              <a:rPr dirty="0" lang="en-GB" smtClean="0"/>
              <a:t>&lt;div class="overflow-scroll"&gt;...&lt;/div&gt;</a:t>
            </a:r>
            <a:endParaRPr dirty="0" lang="en-GB"/>
          </a:p>
        </p:txBody>
      </p:sp>
      <p:pic>
        <p:nvPicPr>
          <p:cNvPr id="2097196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85786" y="2571744"/>
            <a:ext cx="7754700" cy="1357322"/>
          </a:xfrm>
          <a:prstGeom prst="rect"/>
        </p:spPr>
      </p:pic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GB" smtClean="0">
                <a:solidFill>
                  <a:schemeClr val="accent1">
                    <a:lumMod val="75000"/>
                  </a:schemeClr>
                </a:solidFill>
              </a:rPr>
              <a:t>Position:</a:t>
            </a:r>
            <a:endParaRPr dirty="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48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None/>
            </a:pPr>
            <a:r>
              <a:rPr dirty="0" lang="en-GB" smtClean="0"/>
              <a:t>&lt;div class="</a:t>
            </a:r>
            <a:r>
              <a:rPr dirty="0" lang="en-GB" smtClean="0">
                <a:solidFill>
                  <a:schemeClr val="accent1">
                    <a:lumMod val="75000"/>
                  </a:schemeClr>
                </a:solidFill>
              </a:rPr>
              <a:t>position-static</a:t>
            </a:r>
            <a:r>
              <a:rPr dirty="0" lang="en-GB" smtClean="0"/>
              <a:t>"&gt;...&lt;/div&gt;</a:t>
            </a:r>
          </a:p>
          <a:p>
            <a:pPr>
              <a:buNone/>
            </a:pPr>
            <a:r>
              <a:rPr dirty="0" lang="en-GB" smtClean="0"/>
              <a:t>&lt;div class="</a:t>
            </a:r>
            <a:r>
              <a:rPr dirty="0" lang="en-GB" smtClean="0">
                <a:solidFill>
                  <a:schemeClr val="accent1">
                    <a:lumMod val="75000"/>
                  </a:schemeClr>
                </a:solidFill>
              </a:rPr>
              <a:t>position-relative</a:t>
            </a:r>
            <a:r>
              <a:rPr dirty="0" lang="en-GB" smtClean="0"/>
              <a:t>"&gt;...&lt;/div&gt;</a:t>
            </a:r>
          </a:p>
          <a:p>
            <a:pPr>
              <a:buNone/>
            </a:pPr>
            <a:r>
              <a:rPr dirty="0" lang="en-GB" smtClean="0"/>
              <a:t>&lt;div class="</a:t>
            </a:r>
            <a:r>
              <a:rPr dirty="0" lang="en-GB" smtClean="0">
                <a:solidFill>
                  <a:schemeClr val="accent1">
                    <a:lumMod val="75000"/>
                  </a:schemeClr>
                </a:solidFill>
              </a:rPr>
              <a:t>position-absolute</a:t>
            </a:r>
            <a:r>
              <a:rPr dirty="0" lang="en-GB" smtClean="0"/>
              <a:t>"&gt;...&lt;/div&gt;</a:t>
            </a:r>
          </a:p>
          <a:p>
            <a:pPr>
              <a:buNone/>
            </a:pPr>
            <a:r>
              <a:rPr dirty="0" lang="en-GB" smtClean="0"/>
              <a:t>&lt;div class="</a:t>
            </a:r>
            <a:r>
              <a:rPr dirty="0" lang="en-GB" smtClean="0">
                <a:solidFill>
                  <a:schemeClr val="accent1">
                    <a:lumMod val="75000"/>
                  </a:schemeClr>
                </a:solidFill>
              </a:rPr>
              <a:t>position-fixed</a:t>
            </a:r>
            <a:r>
              <a:rPr dirty="0" lang="en-GB" smtClean="0"/>
              <a:t>"&gt;...&lt;/div&gt;</a:t>
            </a:r>
          </a:p>
          <a:p>
            <a:pPr>
              <a:buNone/>
            </a:pPr>
            <a:r>
              <a:rPr dirty="0" lang="en-GB" smtClean="0"/>
              <a:t>&lt;div class="</a:t>
            </a:r>
            <a:r>
              <a:rPr dirty="0" lang="en-GB" smtClean="0">
                <a:solidFill>
                  <a:schemeClr val="accent1">
                    <a:lumMod val="75000"/>
                  </a:schemeClr>
                </a:solidFill>
              </a:rPr>
              <a:t>position-sticky</a:t>
            </a:r>
            <a:r>
              <a:rPr dirty="0" lang="en-GB" smtClean="0"/>
              <a:t>"&gt;...&lt;/div&gt;</a:t>
            </a:r>
            <a:endParaRPr dirty="0" lang="en-GB"/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Arrange elements: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50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GB" smtClean="0"/>
              <a:t>Arrange elements easily with the edge positioning utilities. The format is {property}-{position}.</a:t>
            </a:r>
          </a:p>
          <a:p>
            <a:r>
              <a:rPr dirty="0" lang="en-GB" smtClean="0"/>
              <a:t>Where </a:t>
            </a:r>
            <a:r>
              <a:rPr dirty="0" i="1" lang="en-GB" smtClean="0"/>
              <a:t>property</a:t>
            </a:r>
            <a:r>
              <a:rPr dirty="0" lang="en-GB" smtClean="0"/>
              <a:t> is one of:</a:t>
            </a:r>
          </a:p>
          <a:p>
            <a:pPr lvl="1"/>
            <a:r>
              <a:rPr dirty="0" lang="en-GB" smtClean="0"/>
              <a:t>top - for the vertical top position</a:t>
            </a:r>
          </a:p>
          <a:p>
            <a:pPr lvl="1"/>
            <a:r>
              <a:rPr dirty="0" lang="en-GB" smtClean="0"/>
              <a:t>start - for the horizontal left position (in LTR)</a:t>
            </a:r>
          </a:p>
          <a:p>
            <a:pPr lvl="1"/>
            <a:r>
              <a:rPr dirty="0" lang="en-GB" smtClean="0"/>
              <a:t>bottom - for the vertical bottom position</a:t>
            </a:r>
          </a:p>
          <a:p>
            <a:pPr lvl="1"/>
            <a:r>
              <a:rPr dirty="0" lang="en-GB" smtClean="0"/>
              <a:t>end - for the horizontal right position (in LTR)</a:t>
            </a:r>
          </a:p>
          <a:p>
            <a:r>
              <a:rPr dirty="0" lang="en-GB" smtClean="0"/>
              <a:t>Where </a:t>
            </a:r>
            <a:r>
              <a:rPr dirty="0" i="1" lang="en-GB" smtClean="0"/>
              <a:t>position</a:t>
            </a:r>
            <a:r>
              <a:rPr dirty="0" lang="en-GB" smtClean="0"/>
              <a:t> is one of:</a:t>
            </a:r>
          </a:p>
          <a:p>
            <a:pPr lvl="1"/>
            <a:r>
              <a:rPr dirty="0" lang="en-GB" smtClean="0"/>
              <a:t>0 - for 0 edge position</a:t>
            </a:r>
          </a:p>
          <a:p>
            <a:pPr lvl="1"/>
            <a:r>
              <a:rPr dirty="0" lang="en-GB" smtClean="0"/>
              <a:t>50 - for 50% edge position</a:t>
            </a:r>
          </a:p>
          <a:p>
            <a:pPr lvl="1"/>
            <a:r>
              <a:rPr dirty="0" lang="en-GB" smtClean="0"/>
              <a:t>100 - for 100% edge position</a:t>
            </a:r>
          </a:p>
          <a:p>
            <a:pPr>
              <a:buNone/>
            </a:pPr>
            <a:endParaRPr dirty="0" lang="en-GB"/>
          </a:p>
        </p:txBody>
      </p:sp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TextBox 3"/>
          <p:cNvSpPr txBox="1"/>
          <p:nvPr/>
        </p:nvSpPr>
        <p:spPr>
          <a:xfrm>
            <a:off x="857224" y="428604"/>
            <a:ext cx="6553320" cy="33172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3200" lang="en-IN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dirty="0" sz="3200" lang="en-GB" smtClean="0">
              <a:solidFill>
                <a:schemeClr val="accent1">
                  <a:lumMod val="75000"/>
                </a:schemeClr>
              </a:solidFill>
            </a:endParaRPr>
          </a:p>
          <a:p>
            <a:endParaRPr dirty="0" sz="2000" lang="en-GB" smtClean="0"/>
          </a:p>
          <a:p>
            <a:r>
              <a:rPr dirty="0" sz="2000" lang="en-GB" smtClean="0"/>
              <a:t>&lt;div class="position-relative"&gt;</a:t>
            </a:r>
          </a:p>
          <a:p>
            <a:r>
              <a:rPr dirty="0" sz="2000" lang="en-GB" smtClean="0"/>
              <a:t>  &lt;div class="position-absolute top-0 start-0"&gt;&lt;/div&gt;</a:t>
            </a:r>
          </a:p>
          <a:p>
            <a:r>
              <a:rPr dirty="0" sz="2000" lang="en-GB" smtClean="0"/>
              <a:t>  &lt;div class="position-absolute top-0 end-0"&gt;&lt;/div&gt;</a:t>
            </a:r>
          </a:p>
          <a:p>
            <a:r>
              <a:rPr dirty="0" sz="2000" lang="en-GB" smtClean="0"/>
              <a:t>  &lt;div class="position-absolute top-50 start-50"&gt;&lt;/div&gt;</a:t>
            </a:r>
          </a:p>
          <a:p>
            <a:r>
              <a:rPr dirty="0" sz="2000" lang="en-GB" smtClean="0"/>
              <a:t>  &lt;div class="position-absolute bottom-50 end-50"&gt;&lt;/div&gt;</a:t>
            </a:r>
          </a:p>
          <a:p>
            <a:r>
              <a:rPr dirty="0" sz="2000" lang="en-GB" smtClean="0"/>
              <a:t>  &lt;div class="position-absolute bottom-0 start-0"&gt;&lt;/div&gt;</a:t>
            </a:r>
          </a:p>
          <a:p>
            <a:r>
              <a:rPr dirty="0" sz="2000" lang="en-GB" smtClean="0"/>
              <a:t>  &lt;div class="position-absolute bottom-0 end-0"&gt;&lt;/div&gt;</a:t>
            </a:r>
          </a:p>
          <a:p>
            <a:r>
              <a:rPr dirty="0" sz="2000" lang="en-GB" smtClean="0"/>
              <a:t>&lt;/div&gt;</a:t>
            </a:r>
            <a:endParaRPr dirty="0" sz="2000" lang="en-GB"/>
          </a:p>
        </p:txBody>
      </p:sp>
      <p:pic>
        <p:nvPicPr>
          <p:cNvPr id="2097197" name="Picture 4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43608" y="4005064"/>
            <a:ext cx="6919463" cy="2295359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extBox 3"/>
          <p:cNvSpPr txBox="1"/>
          <p:nvPr/>
        </p:nvSpPr>
        <p:spPr>
          <a:xfrm>
            <a:off x="0" y="0"/>
            <a:ext cx="8140324" cy="24536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800" lang="en-GB" err="1" smtClean="0">
                <a:solidFill>
                  <a:schemeClr val="accent1">
                    <a:lumMod val="75000"/>
                  </a:schemeClr>
                </a:solidFill>
              </a:rPr>
              <a:t>Center</a:t>
            </a:r>
            <a:r>
              <a:rPr dirty="0" sz="2800" lang="en-GB" smtClean="0">
                <a:solidFill>
                  <a:schemeClr val="accent1">
                    <a:lumMod val="75000"/>
                  </a:schemeClr>
                </a:solidFill>
              </a:rPr>
              <a:t> elements:</a:t>
            </a:r>
          </a:p>
          <a:p>
            <a:endParaRPr dirty="0" sz="2800" lang="en-GB" smtClean="0">
              <a:solidFill>
                <a:schemeClr val="tx2"/>
              </a:solidFill>
            </a:endParaRPr>
          </a:p>
          <a:p>
            <a:r>
              <a:rPr dirty="0" sz="2000" lang="en-GB" smtClean="0"/>
              <a:t>&lt;div class="position-relative"&gt;</a:t>
            </a:r>
          </a:p>
          <a:p>
            <a:r>
              <a:rPr dirty="0" sz="2000" lang="en-GB" smtClean="0"/>
              <a:t>  &lt;div class="position-absolute top-0 start-0 </a:t>
            </a:r>
            <a:r>
              <a:rPr dirty="0" sz="2000" lang="en-GB" smtClean="0">
                <a:solidFill>
                  <a:schemeClr val="tx2"/>
                </a:solidFill>
              </a:rPr>
              <a:t>translate-middle</a:t>
            </a:r>
            <a:r>
              <a:rPr dirty="0" sz="2000" lang="en-GB" smtClean="0"/>
              <a:t>"&gt;&lt;/div&gt;</a:t>
            </a:r>
          </a:p>
          <a:p>
            <a:r>
              <a:rPr dirty="0" sz="2000" lang="en-GB" smtClean="0"/>
              <a:t>  &lt;div class="position-absolute top-0 start-50 translate-middle"&gt;&lt;/div&gt;</a:t>
            </a:r>
          </a:p>
          <a:p>
            <a:r>
              <a:rPr dirty="0" sz="2000" lang="en-GB" smtClean="0"/>
              <a:t>  &lt;div class="position-absolute top-0 start-100 translate-middle"&gt;&lt;/div&gt;</a:t>
            </a:r>
          </a:p>
          <a:p>
            <a:r>
              <a:rPr dirty="0" sz="2000" lang="en-GB" smtClean="0"/>
              <a:t>&lt;/div&gt;</a:t>
            </a:r>
            <a:endParaRPr dirty="0" sz="2000" lang="en-GB"/>
          </a:p>
        </p:txBody>
      </p:sp>
      <p:pic>
        <p:nvPicPr>
          <p:cNvPr id="2097198" name="Picture 4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00034" y="2428868"/>
            <a:ext cx="7781925" cy="600075"/>
          </a:xfrm>
          <a:prstGeom prst="rect"/>
        </p:spPr>
      </p:pic>
      <p:sp>
        <p:nvSpPr>
          <p:cNvPr id="1048853" name="TextBox 5"/>
          <p:cNvSpPr txBox="1"/>
          <p:nvPr/>
        </p:nvSpPr>
        <p:spPr>
          <a:xfrm>
            <a:off x="142844" y="3143248"/>
            <a:ext cx="8205560" cy="25298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000" lang="en-GB" smtClean="0"/>
              <a:t>&lt;div class="position-relative"&gt;</a:t>
            </a:r>
          </a:p>
          <a:p>
            <a:r>
              <a:rPr dirty="0" sz="2000" lang="en-GB" smtClean="0"/>
              <a:t>  &lt;div class="position-absolute top-0 start-0"&gt;&lt;/div&gt;</a:t>
            </a:r>
          </a:p>
          <a:p>
            <a:r>
              <a:rPr dirty="0" sz="2000" lang="en-GB" smtClean="0"/>
              <a:t>  &lt;div class="position-absolute top-0 start-50 translate-middle-x"&gt;&lt;/div&gt;</a:t>
            </a:r>
          </a:p>
          <a:p>
            <a:r>
              <a:rPr dirty="0" sz="2000" lang="en-GB" smtClean="0"/>
              <a:t>  &lt;div class="position-absolute top-0 end-0"&gt;&lt;/div&gt;</a:t>
            </a:r>
          </a:p>
          <a:p>
            <a:r>
              <a:rPr dirty="0" sz="2000" lang="en-GB" smtClean="0"/>
              <a:t>  &lt;div class="position-absolute top-50 start-0 translate-middle-y"&gt;&lt;/div&gt;</a:t>
            </a:r>
          </a:p>
          <a:p>
            <a:r>
              <a:rPr dirty="0" sz="2000" lang="en-GB" smtClean="0"/>
              <a:t>  &lt;div class="position-absolute top-50 start-50 translate-middle"&gt;&lt;/div&gt;</a:t>
            </a:r>
          </a:p>
          <a:p>
            <a:r>
              <a:rPr dirty="0" sz="2000" lang="en-GB" smtClean="0"/>
              <a:t>  &lt;div class="position-absolute top-50 end-0 translate-middle-y"&gt;&lt;/div&gt;</a:t>
            </a:r>
          </a:p>
          <a:p>
            <a:r>
              <a:rPr dirty="0" sz="2000" lang="en-GB" smtClean="0"/>
              <a:t>&lt;/div&gt;</a:t>
            </a:r>
            <a:endParaRPr dirty="0" sz="2000" lang="en-GB"/>
          </a:p>
        </p:txBody>
      </p:sp>
      <p:pic>
        <p:nvPicPr>
          <p:cNvPr id="2097199" name="Picture 6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142976" y="5588881"/>
            <a:ext cx="6643708" cy="1269119"/>
          </a:xfrm>
          <a:prstGeom prst="rect"/>
        </p:spPr>
      </p:pic>
    </p:spTree>
  </p:cSld>
  <p:clrMapOvr>
    <a:masterClrMapping/>
  </p:clrMapOvr>
  <p:timing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Shadows: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55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84785"/>
            <a:ext cx="8929717" cy="2304256"/>
          </a:xfrm>
        </p:spPr>
        <p:txBody>
          <a:bodyPr>
            <a:normAutofit/>
          </a:bodyPr>
          <a:p>
            <a:pPr>
              <a:lnSpc>
                <a:spcPct val="150000"/>
              </a:lnSpc>
              <a:buNone/>
            </a:pPr>
            <a:r>
              <a:rPr dirty="0" sz="1800" lang="en-GB" smtClean="0"/>
              <a:t>&lt;div class="shadow-none p-3 mb-5 </a:t>
            </a:r>
            <a:r>
              <a:rPr dirty="0" sz="1800" lang="en-GB" err="1" smtClean="0"/>
              <a:t>bg</a:t>
            </a:r>
            <a:r>
              <a:rPr dirty="0" sz="1800" lang="en-GB" smtClean="0"/>
              <a:t>-body-tertiary rounded"&gt;No shadow&lt;/div&gt;</a:t>
            </a:r>
          </a:p>
          <a:p>
            <a:pPr>
              <a:lnSpc>
                <a:spcPct val="150000"/>
              </a:lnSpc>
              <a:buNone/>
            </a:pPr>
            <a:r>
              <a:rPr dirty="0" sz="1800" lang="en-GB" smtClean="0"/>
              <a:t>&lt;div class="shadow-</a:t>
            </a:r>
            <a:r>
              <a:rPr dirty="0" sz="1800" lang="en-GB" err="1" smtClean="0"/>
              <a:t>sm</a:t>
            </a:r>
            <a:r>
              <a:rPr dirty="0" sz="1800" lang="en-GB" smtClean="0"/>
              <a:t> p-3 mb-5 </a:t>
            </a:r>
            <a:r>
              <a:rPr dirty="0" sz="1800" lang="en-GB" err="1" smtClean="0"/>
              <a:t>bg</a:t>
            </a:r>
            <a:r>
              <a:rPr dirty="0" sz="1800" lang="en-GB" smtClean="0"/>
              <a:t>-body-tertiary rounded"&gt;Small shadow&lt;/div&gt;</a:t>
            </a:r>
          </a:p>
          <a:p>
            <a:pPr>
              <a:lnSpc>
                <a:spcPct val="150000"/>
              </a:lnSpc>
              <a:buNone/>
            </a:pPr>
            <a:r>
              <a:rPr dirty="0" sz="1800" lang="en-GB" smtClean="0"/>
              <a:t>&lt;div class="shadow p-3 mb-5 </a:t>
            </a:r>
            <a:r>
              <a:rPr dirty="0" sz="1800" lang="en-GB" err="1" smtClean="0"/>
              <a:t>bg</a:t>
            </a:r>
            <a:r>
              <a:rPr dirty="0" sz="1800" lang="en-GB" smtClean="0"/>
              <a:t>-body-tertiary rounded"&gt;Regular shadow&lt;/div&gt;</a:t>
            </a:r>
          </a:p>
          <a:p>
            <a:pPr>
              <a:lnSpc>
                <a:spcPct val="150000"/>
              </a:lnSpc>
              <a:buNone/>
            </a:pPr>
            <a:r>
              <a:rPr dirty="0" sz="1800" lang="en-GB" smtClean="0"/>
              <a:t>&lt;div class="shadow-</a:t>
            </a:r>
            <a:r>
              <a:rPr dirty="0" sz="1800" lang="en-GB" err="1" smtClean="0"/>
              <a:t>lg</a:t>
            </a:r>
            <a:r>
              <a:rPr dirty="0" sz="1800" lang="en-GB" smtClean="0"/>
              <a:t> p-3 mb-5 </a:t>
            </a:r>
            <a:r>
              <a:rPr dirty="0" sz="1800" lang="en-GB" err="1" smtClean="0"/>
              <a:t>bg</a:t>
            </a:r>
            <a:r>
              <a:rPr dirty="0" sz="1800" lang="en-GB" smtClean="0"/>
              <a:t>-body-tertiary rounded"&gt;Larger shadow&lt;/div&gt;</a:t>
            </a:r>
            <a:endParaRPr dirty="0" sz="1800" lang="en-GB"/>
          </a:p>
        </p:txBody>
      </p:sp>
      <p:pic>
        <p:nvPicPr>
          <p:cNvPr id="2097200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500166" y="3838576"/>
            <a:ext cx="6215106" cy="2867022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Sizing(</a:t>
            </a:r>
            <a:r>
              <a:rPr dirty="0" sz="4400" lang="en-GB" smtClean="0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57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sz="2000" lang="en-GB" smtClean="0"/>
              <a:t>&lt;div class="w-25 p-3"&gt;Width 25%&lt;/div&gt;</a:t>
            </a:r>
          </a:p>
          <a:p>
            <a:pPr>
              <a:buNone/>
            </a:pPr>
            <a:r>
              <a:rPr dirty="0" sz="2000" lang="en-GB" smtClean="0"/>
              <a:t>&lt;div class="w-50 p-3"&gt;Width 50%&lt;/div&gt;</a:t>
            </a:r>
          </a:p>
          <a:p>
            <a:pPr>
              <a:buNone/>
            </a:pPr>
            <a:r>
              <a:rPr dirty="0" sz="2000" lang="en-GB" smtClean="0"/>
              <a:t>&lt;div class="w-75 p-3"&gt;Width 75%&lt;/div&gt;</a:t>
            </a:r>
          </a:p>
          <a:p>
            <a:pPr>
              <a:buNone/>
            </a:pPr>
            <a:r>
              <a:rPr dirty="0" sz="2000" lang="en-GB" smtClean="0"/>
              <a:t>&lt;div class="w-100 p-3"&gt;Width 100%&lt;/div&gt;</a:t>
            </a:r>
          </a:p>
          <a:p>
            <a:pPr>
              <a:buNone/>
            </a:pPr>
            <a:r>
              <a:rPr dirty="0" sz="2000" lang="en-GB" smtClean="0"/>
              <a:t>&lt;div class="w-auto p-3"&gt;Width auto&lt;/div&gt;</a:t>
            </a:r>
            <a:endParaRPr dirty="0" sz="2000" lang="en-GB"/>
          </a:p>
        </p:txBody>
      </p:sp>
      <p:pic>
        <p:nvPicPr>
          <p:cNvPr id="2097201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85786" y="4214818"/>
            <a:ext cx="7215238" cy="2357434"/>
          </a:xfrm>
          <a:prstGeom prst="rect"/>
        </p:spPr>
      </p:pic>
    </p:spTree>
  </p:cSld>
  <p:clrMapOvr>
    <a:masterClrMapping/>
  </p:clrMapOvr>
  <p:timing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GB" smtClean="0">
                <a:solidFill>
                  <a:schemeClr val="accent1">
                    <a:lumMod val="75000"/>
                  </a:schemeClr>
                </a:solidFill>
              </a:rPr>
              <a:t>Sizing(</a:t>
            </a:r>
            <a:r>
              <a:rPr dirty="0" sz="4400" lang="en-GB" smtClean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dirty="0" lang="en-GB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  <a:endParaRPr dirty="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59" name="Content Placeholder 1"/>
          <p:cNvSpPr>
            <a:spLocks noGrp="1"/>
          </p:cNvSpPr>
          <p:nvPr>
            <p:ph sz="quarter" idx="1"/>
          </p:nvPr>
        </p:nvSpPr>
        <p:spPr>
          <a:xfrm>
            <a:off x="1" y="1628799"/>
            <a:ext cx="9144000" cy="4497363"/>
          </a:xfrm>
        </p:spPr>
        <p:txBody>
          <a:bodyPr>
            <a:normAutofit/>
          </a:bodyPr>
          <a:p>
            <a:pPr>
              <a:buNone/>
            </a:pPr>
            <a:r>
              <a:rPr dirty="0" sz="2000" lang="en-GB" smtClean="0"/>
              <a:t>&lt;div style="height: 100px;"&gt;</a:t>
            </a:r>
          </a:p>
          <a:p>
            <a:pPr>
              <a:buNone/>
            </a:pPr>
            <a:r>
              <a:rPr dirty="0" sz="2000" lang="en-GB" smtClean="0"/>
              <a:t>  &lt;div class="h-25 d-inline-block" style="width: 120px;"&gt;Height 25%&lt;/div&gt;</a:t>
            </a:r>
          </a:p>
          <a:p>
            <a:pPr>
              <a:buNone/>
            </a:pPr>
            <a:r>
              <a:rPr dirty="0" sz="2000" lang="en-GB" smtClean="0"/>
              <a:t>  &lt;div class="h-50 d-inline-block" style="width: 120px;"&gt;Height 50%&lt;/div&gt;</a:t>
            </a:r>
          </a:p>
          <a:p>
            <a:pPr>
              <a:buNone/>
            </a:pPr>
            <a:r>
              <a:rPr dirty="0" sz="2000" lang="en-GB" smtClean="0"/>
              <a:t>  &lt;div class="h-75 d-inline-block" style="width: 120px;"&gt;Height 75%&lt;/div&gt;</a:t>
            </a:r>
          </a:p>
          <a:p>
            <a:pPr>
              <a:buNone/>
            </a:pPr>
            <a:r>
              <a:rPr dirty="0" sz="2000" lang="en-GB" smtClean="0"/>
              <a:t>  &lt;div class="h-100 d-inline-block" style="width: 120px;"&gt;Height 100%&lt;/div&gt;</a:t>
            </a:r>
          </a:p>
          <a:p>
            <a:pPr>
              <a:buNone/>
            </a:pPr>
            <a:r>
              <a:rPr dirty="0" sz="2000" lang="en-GB" smtClean="0"/>
              <a:t>  &lt;div class="h-auto d-inline-block" style="width: 120px;"&gt;Height auto&lt;/div&gt;</a:t>
            </a:r>
          </a:p>
          <a:p>
            <a:pPr>
              <a:buNone/>
            </a:pPr>
            <a:r>
              <a:rPr dirty="0" sz="2000" lang="en-GB" smtClean="0"/>
              <a:t>&lt;/div&gt;</a:t>
            </a:r>
            <a:endParaRPr dirty="0" sz="2000" lang="en-GB"/>
          </a:p>
        </p:txBody>
      </p:sp>
      <p:pic>
        <p:nvPicPr>
          <p:cNvPr id="2097202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4348" y="4929198"/>
            <a:ext cx="7467600" cy="1047750"/>
          </a:xfrm>
          <a:prstGeom prst="rect"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dirty="0" sz="3600" lang="en-US">
                <a:solidFill>
                  <a:schemeClr val="accent1">
                    <a:lumMod val="75000"/>
                  </a:schemeClr>
                </a:solidFill>
              </a:rPr>
              <a:t>What is Responsive Web Design?</a:t>
            </a:r>
            <a:endParaRPr dirty="0" sz="36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69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Responsive web design is about creating web sites which automatically adjust themselves to look good on all devices, from small phones to large desktops.</a:t>
            </a:r>
            <a:endParaRPr dirty="0" lang="en-IN"/>
          </a:p>
        </p:txBody>
      </p:sp>
      <p:pic>
        <p:nvPicPr>
          <p:cNvPr id="209717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123728" y="3789039"/>
            <a:ext cx="5188576" cy="2833235"/>
          </a:xfrm>
          <a:prstGeom prst="rect"/>
        </p:spPr>
      </p:pic>
    </p:spTree>
  </p:cSld>
  <p:clrMapOvr>
    <a:masterClrMapping/>
  </p:clrMapOvr>
  <p:timing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Text alignment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61" name="Content Placeholder 1"/>
          <p:cNvSpPr>
            <a:spLocks noGrp="1"/>
          </p:cNvSpPr>
          <p:nvPr>
            <p:ph sz="quarter" idx="1"/>
          </p:nvPr>
        </p:nvSpPr>
        <p:spPr>
          <a:xfrm>
            <a:off x="1" y="1628800"/>
            <a:ext cx="9143999" cy="3877815"/>
          </a:xfrm>
        </p:spPr>
        <p:txBody>
          <a:bodyPr>
            <a:noAutofit/>
          </a:bodyPr>
          <a:p>
            <a:pPr>
              <a:buNone/>
            </a:pPr>
            <a:r>
              <a:rPr dirty="0" sz="1600" lang="en-GB" smtClean="0"/>
              <a:t>&lt;p class="text-start"&gt;Start aligned text on all viewport sizes.&lt;/p&gt;</a:t>
            </a:r>
          </a:p>
          <a:p>
            <a:pPr>
              <a:buNone/>
            </a:pPr>
            <a:r>
              <a:rPr dirty="0" sz="1600" lang="en-GB" smtClean="0"/>
              <a:t>&lt;p class="text-</a:t>
            </a:r>
            <a:r>
              <a:rPr dirty="0" sz="1600" lang="en-GB" err="1" smtClean="0"/>
              <a:t>center</a:t>
            </a:r>
            <a:r>
              <a:rPr dirty="0" sz="1600" lang="en-GB" smtClean="0"/>
              <a:t>"&gt;</a:t>
            </a:r>
            <a:r>
              <a:rPr dirty="0" sz="1600" lang="en-GB" err="1" smtClean="0"/>
              <a:t>Center</a:t>
            </a:r>
            <a:r>
              <a:rPr dirty="0" sz="1600" lang="en-GB" smtClean="0"/>
              <a:t> aligned text on all viewport sizes.&lt;/p&gt;</a:t>
            </a:r>
          </a:p>
          <a:p>
            <a:pPr>
              <a:buNone/>
            </a:pPr>
            <a:r>
              <a:rPr dirty="0" sz="1600" lang="en-GB" smtClean="0"/>
              <a:t>&lt;p class="text-end"&gt;End aligned text on all viewport sizes.&lt;/p&gt;</a:t>
            </a:r>
          </a:p>
          <a:p>
            <a:pPr>
              <a:buNone/>
            </a:pPr>
            <a:r>
              <a:rPr dirty="0" sz="1600" lang="en-GB" smtClean="0"/>
              <a:t>&lt;p class="text-</a:t>
            </a:r>
            <a:r>
              <a:rPr dirty="0" sz="1600" lang="en-GB" err="1" smtClean="0"/>
              <a:t>sm</a:t>
            </a:r>
            <a:r>
              <a:rPr dirty="0" sz="1600" lang="en-GB" smtClean="0"/>
              <a:t>-end"&gt;End aligned text on viewports sized SM (small) or wider.&lt;/p&gt;</a:t>
            </a:r>
          </a:p>
          <a:p>
            <a:pPr>
              <a:buNone/>
            </a:pPr>
            <a:r>
              <a:rPr dirty="0" sz="1600" lang="en-GB" smtClean="0"/>
              <a:t>&lt;p class="text-</a:t>
            </a:r>
            <a:r>
              <a:rPr dirty="0" sz="1600" lang="en-GB" err="1" smtClean="0"/>
              <a:t>md</a:t>
            </a:r>
            <a:r>
              <a:rPr dirty="0" sz="1600" lang="en-GB" smtClean="0"/>
              <a:t>-end"&gt;End aligned text on viewports sized MD (medium) or wider.&lt;/p&gt;</a:t>
            </a:r>
          </a:p>
          <a:p>
            <a:pPr>
              <a:buNone/>
            </a:pPr>
            <a:r>
              <a:rPr dirty="0" sz="1600" lang="en-GB" smtClean="0"/>
              <a:t>&lt;p class="text-</a:t>
            </a:r>
            <a:r>
              <a:rPr dirty="0" sz="1600" lang="en-GB" err="1" smtClean="0"/>
              <a:t>lg</a:t>
            </a:r>
            <a:r>
              <a:rPr dirty="0" sz="1600" lang="en-GB" smtClean="0"/>
              <a:t>-end"&gt;End aligned text on viewports sized LG (large) or wider.&lt;/p&gt;</a:t>
            </a:r>
          </a:p>
          <a:p>
            <a:pPr>
              <a:buNone/>
            </a:pPr>
            <a:r>
              <a:rPr dirty="0" sz="1600" lang="en-GB" smtClean="0"/>
              <a:t>&lt;p class="text-xl-end"&gt;End aligned text on viewports sized XL (extra large) or wider.&lt;/p&gt;</a:t>
            </a:r>
          </a:p>
          <a:p>
            <a:pPr>
              <a:buNone/>
            </a:pPr>
            <a:r>
              <a:rPr dirty="0" sz="1600" lang="en-GB" smtClean="0"/>
              <a:t>&lt;p class="text-</a:t>
            </a:r>
            <a:r>
              <a:rPr dirty="0" sz="1600" lang="en-GB" err="1" smtClean="0"/>
              <a:t>xxl</a:t>
            </a:r>
            <a:r>
              <a:rPr dirty="0" sz="1600" lang="en-GB" smtClean="0"/>
              <a:t>-end"&gt;End aligned text on viewports sized XXL (extra </a:t>
            </a:r>
            <a:r>
              <a:rPr dirty="0" sz="1600" lang="en-GB" err="1" smtClean="0"/>
              <a:t>extra</a:t>
            </a:r>
            <a:r>
              <a:rPr dirty="0" sz="1600" lang="en-GB" smtClean="0"/>
              <a:t> large) or wider.&lt;/p&gt;</a:t>
            </a:r>
            <a:endParaRPr dirty="0" sz="1600" lang="en-GB"/>
          </a:p>
        </p:txBody>
      </p:sp>
      <p:pic>
        <p:nvPicPr>
          <p:cNvPr id="2097203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714480" y="4574408"/>
            <a:ext cx="5429288" cy="2283592"/>
          </a:xfrm>
          <a:prstGeom prst="rect"/>
        </p:spPr>
      </p:pic>
    </p:spTree>
  </p:cSld>
  <p:clrMapOvr>
    <a:masterClrMapping/>
  </p:clrMapOvr>
  <p:timing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756525" cy="1054100"/>
          </a:xfrm>
        </p:spPr>
        <p:txBody>
          <a:bodyPr>
            <a:normAutofit/>
          </a:bodyPr>
          <a:p>
            <a:pPr algn="l"/>
            <a:r>
              <a:rPr dirty="0" sz="4400" lang="en-GB" smtClean="0">
                <a:solidFill>
                  <a:schemeClr val="accent1">
                    <a:lumMod val="75000"/>
                  </a:schemeClr>
                </a:solidFill>
              </a:rPr>
              <a:t>Text wrapping and overflow</a:t>
            </a:r>
            <a:endParaRPr dirty="0" sz="44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63" name="Content Placeholder 3"/>
          <p:cNvSpPr>
            <a:spLocks noGrp="1"/>
          </p:cNvSpPr>
          <p:nvPr>
            <p:ph idx="4294967295"/>
          </p:nvPr>
        </p:nvSpPr>
        <p:spPr>
          <a:xfrm>
            <a:off x="0" y="1124744"/>
            <a:ext cx="9144000" cy="2500312"/>
          </a:xfrm>
        </p:spPr>
        <p:txBody>
          <a:bodyPr>
            <a:noAutofit/>
          </a:bodyPr>
          <a:p>
            <a:r>
              <a:rPr dirty="0" lang="en-GB" smtClean="0"/>
              <a:t>Wrap text with a .text-wrap class.</a:t>
            </a:r>
          </a:p>
          <a:p>
            <a:r>
              <a:rPr dirty="0" lang="en-IN" smtClean="0">
                <a:solidFill>
                  <a:schemeClr val="tx2"/>
                </a:solidFill>
              </a:rPr>
              <a:t>Example1:</a:t>
            </a:r>
          </a:p>
          <a:p>
            <a:pPr>
              <a:buNone/>
            </a:pPr>
            <a:r>
              <a:rPr dirty="0" lang="en-IN" smtClean="0"/>
              <a:t>	</a:t>
            </a:r>
            <a:r>
              <a:rPr dirty="0" sz="2000" lang="en-GB" smtClean="0"/>
              <a:t>&lt;div class="badge </a:t>
            </a:r>
            <a:r>
              <a:rPr dirty="0" sz="2000" lang="en-GB" err="1" smtClean="0"/>
              <a:t>bg</a:t>
            </a:r>
            <a:r>
              <a:rPr dirty="0" sz="2000" lang="en-GB" smtClean="0"/>
              <a:t>-primary </a:t>
            </a:r>
            <a:r>
              <a:rPr b="1" dirty="0" sz="2000" lang="en-GB" smtClean="0">
                <a:solidFill>
                  <a:schemeClr val="accent1">
                    <a:lumMod val="75000"/>
                  </a:schemeClr>
                </a:solidFill>
              </a:rPr>
              <a:t>text-wrap</a:t>
            </a:r>
            <a:r>
              <a:rPr dirty="0" sz="2000" lang="en-GB" smtClean="0"/>
              <a:t>" style="width:6rem;"&gt;</a:t>
            </a:r>
          </a:p>
          <a:p>
            <a:pPr>
              <a:buNone/>
            </a:pPr>
            <a:r>
              <a:rPr dirty="0" sz="2000" lang="en-GB" smtClean="0"/>
              <a:t>		This text should wrap.</a:t>
            </a:r>
          </a:p>
          <a:p>
            <a:pPr>
              <a:buNone/>
            </a:pPr>
            <a:r>
              <a:rPr dirty="0" sz="2000" lang="en-GB" smtClean="0"/>
              <a:t>	&lt;/div&gt;</a:t>
            </a:r>
          </a:p>
          <a:p>
            <a:pPr>
              <a:buNone/>
            </a:pPr>
            <a:endParaRPr dirty="0" lang="en-IN" smtClean="0">
              <a:solidFill>
                <a:schemeClr val="tx2"/>
              </a:solidFill>
            </a:endParaRPr>
          </a:p>
          <a:p>
            <a:r>
              <a:rPr dirty="0" lang="en-GB" smtClean="0"/>
              <a:t>Wrap text with a .text-wrap class.</a:t>
            </a:r>
          </a:p>
          <a:p>
            <a:r>
              <a:rPr dirty="0" lang="en-IN" smtClean="0">
                <a:solidFill>
                  <a:schemeClr val="tx2"/>
                </a:solidFill>
              </a:rPr>
              <a:t>Example1:</a:t>
            </a:r>
          </a:p>
          <a:p>
            <a:pPr>
              <a:buNone/>
            </a:pPr>
            <a:r>
              <a:rPr dirty="0" lang="en-IN" smtClean="0"/>
              <a:t>	</a:t>
            </a:r>
            <a:r>
              <a:rPr dirty="0" sz="2000" lang="en-GB" smtClean="0"/>
              <a:t>&lt;div class="</a:t>
            </a:r>
            <a:r>
              <a:rPr b="1" dirty="0" sz="2000" lang="en-GB" smtClean="0">
                <a:solidFill>
                  <a:schemeClr val="accent1">
                    <a:lumMod val="75000"/>
                  </a:schemeClr>
                </a:solidFill>
              </a:rPr>
              <a:t>text-</a:t>
            </a:r>
            <a:r>
              <a:rPr b="1" dirty="0" sz="2000" lang="en-GB" err="1" smtClean="0">
                <a:solidFill>
                  <a:schemeClr val="accent1">
                    <a:lumMod val="75000"/>
                  </a:schemeClr>
                </a:solidFill>
              </a:rPr>
              <a:t>nowrap</a:t>
            </a:r>
            <a:r>
              <a:rPr dirty="0" sz="2000" lang="en-GB" smtClean="0"/>
              <a:t> </a:t>
            </a:r>
            <a:r>
              <a:rPr dirty="0" sz="2000" lang="en-GB" err="1" smtClean="0"/>
              <a:t>bg</a:t>
            </a:r>
            <a:r>
              <a:rPr dirty="0" sz="2000" lang="en-GB" smtClean="0"/>
              <a:t>-body-secondary border" style="width: 8rem;"&gt;</a:t>
            </a:r>
          </a:p>
          <a:p>
            <a:pPr>
              <a:buNone/>
            </a:pPr>
            <a:r>
              <a:rPr dirty="0" sz="2000" lang="en-GB" smtClean="0"/>
              <a:t>  		This text should overflow the parent.</a:t>
            </a:r>
          </a:p>
          <a:p>
            <a:pPr>
              <a:buNone/>
            </a:pPr>
            <a:r>
              <a:rPr dirty="0" sz="2000" lang="en-GB" smtClean="0"/>
              <a:t>	&lt;/div&gt;</a:t>
            </a:r>
            <a:endParaRPr dirty="0" sz="2000" lang="en-IN" smtClean="0">
              <a:solidFill>
                <a:schemeClr val="tx2"/>
              </a:solidFill>
            </a:endParaRPr>
          </a:p>
          <a:p>
            <a:pPr>
              <a:buNone/>
            </a:pPr>
            <a:endParaRPr dirty="0" lang="en-IN" smtClean="0">
              <a:solidFill>
                <a:schemeClr val="tx2"/>
              </a:solidFill>
            </a:endParaRPr>
          </a:p>
        </p:txBody>
      </p:sp>
      <p:pic>
        <p:nvPicPr>
          <p:cNvPr id="2097204" name="Picture 4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571604" y="2928934"/>
            <a:ext cx="5255596" cy="571504"/>
          </a:xfrm>
          <a:prstGeom prst="rect"/>
        </p:spPr>
      </p:pic>
      <p:pic>
        <p:nvPicPr>
          <p:cNvPr id="2097205" name="Picture 5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43042" y="5857892"/>
            <a:ext cx="6174728" cy="571504"/>
          </a:xfrm>
          <a:prstGeom prst="rect"/>
        </p:spPr>
      </p:pic>
    </p:spTree>
  </p:cSld>
  <p:clrMapOvr>
    <a:masterClrMapping/>
  </p:clrMapOvr>
  <p:timing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Text transform: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6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GB" smtClean="0"/>
              <a:t>Transform text in components with text capitalization classes.</a:t>
            </a:r>
          </a:p>
          <a:p>
            <a:r>
              <a:rPr dirty="0" lang="en-IN" smtClean="0"/>
              <a:t>Example:</a:t>
            </a:r>
          </a:p>
          <a:p>
            <a:pPr>
              <a:buNone/>
            </a:pPr>
            <a:r>
              <a:rPr dirty="0" lang="en-IN" smtClean="0"/>
              <a:t>	</a:t>
            </a:r>
            <a:r>
              <a:rPr dirty="0" sz="2000" lang="en-GB" smtClean="0"/>
              <a:t>&lt;p class="text-lowercase"&gt;Lowercased text.&lt;/p&gt;</a:t>
            </a:r>
          </a:p>
          <a:p>
            <a:pPr>
              <a:buNone/>
            </a:pPr>
            <a:r>
              <a:rPr dirty="0" sz="2000" lang="en-GB" smtClean="0"/>
              <a:t>	&lt;p class="text-uppercase"&gt;Uppercased text.&lt;/p&gt;</a:t>
            </a:r>
          </a:p>
          <a:p>
            <a:pPr>
              <a:buNone/>
            </a:pPr>
            <a:r>
              <a:rPr dirty="0" sz="2000" lang="en-GB" smtClean="0"/>
              <a:t>	&lt;p class="text-capitalize"&gt;</a:t>
            </a:r>
            <a:r>
              <a:rPr dirty="0" sz="2000" lang="en-GB" err="1" smtClean="0"/>
              <a:t>CapiTaliZed</a:t>
            </a:r>
            <a:r>
              <a:rPr dirty="0" sz="2000" lang="en-GB" smtClean="0"/>
              <a:t> text.&lt;/p&gt;</a:t>
            </a:r>
            <a:endParaRPr dirty="0" sz="2000" lang="en-GB"/>
          </a:p>
        </p:txBody>
      </p:sp>
      <p:pic>
        <p:nvPicPr>
          <p:cNvPr id="2097206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857356" y="4786322"/>
            <a:ext cx="4943475" cy="1295400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800" lang="en-GB" smtClean="0">
                <a:solidFill>
                  <a:schemeClr val="accent1">
                    <a:lumMod val="75000"/>
                  </a:schemeClr>
                </a:solidFill>
              </a:rPr>
              <a:t>Font size:</a:t>
            </a:r>
            <a:endParaRPr dirty="0" sz="480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67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None/>
            </a:pPr>
            <a:r>
              <a:rPr dirty="0" lang="en-GB" smtClean="0"/>
              <a:t>&lt;p class="fs-1"&gt;.fs-1 text&lt;/p&gt;</a:t>
            </a:r>
          </a:p>
          <a:p>
            <a:pPr>
              <a:buNone/>
            </a:pPr>
            <a:r>
              <a:rPr dirty="0" lang="en-GB" smtClean="0"/>
              <a:t>&lt;p class="fs-2"&gt;.fs-2 text&lt;/p&gt;</a:t>
            </a:r>
          </a:p>
          <a:p>
            <a:pPr>
              <a:buNone/>
            </a:pPr>
            <a:r>
              <a:rPr dirty="0" lang="en-GB" smtClean="0"/>
              <a:t>&lt;p class="fs-3"&gt;.fs-3 text&lt;/p&gt;</a:t>
            </a:r>
          </a:p>
          <a:p>
            <a:pPr>
              <a:buNone/>
            </a:pPr>
            <a:r>
              <a:rPr dirty="0" lang="en-GB" smtClean="0"/>
              <a:t>&lt;p class="fs-4"&gt;.fs-4 text&lt;/p&gt;</a:t>
            </a:r>
          </a:p>
          <a:p>
            <a:pPr>
              <a:buNone/>
            </a:pPr>
            <a:r>
              <a:rPr dirty="0" lang="en-GB" smtClean="0"/>
              <a:t>&lt;p class="fs-5"&gt;.fs-5 text&lt;/p&gt;</a:t>
            </a:r>
          </a:p>
          <a:p>
            <a:pPr>
              <a:buNone/>
            </a:pPr>
            <a:r>
              <a:rPr dirty="0" lang="en-GB" smtClean="0"/>
              <a:t>&lt;p class="fs-6"&gt;.fs-6 text&lt;/p&gt;</a:t>
            </a:r>
            <a:endParaRPr dirty="0" lang="en-GB"/>
          </a:p>
        </p:txBody>
      </p:sp>
      <p:pic>
        <p:nvPicPr>
          <p:cNvPr id="2097207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786446" y="2143116"/>
            <a:ext cx="2057400" cy="2990850"/>
          </a:xfrm>
          <a:prstGeom prst="rect"/>
        </p:spPr>
      </p:pic>
    </p:spTree>
  </p:cSld>
  <p:clrMapOvr>
    <a:masterClrMapping/>
  </p:clrMapOvr>
  <p:timing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Font weight and italics</a:t>
            </a:r>
            <a:endParaRPr dirty="0" lang="en-GB"/>
          </a:p>
        </p:txBody>
      </p:sp>
      <p:sp>
        <p:nvSpPr>
          <p:cNvPr id="1048869" name="Content Placeholder 1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892480" cy="4801166"/>
          </a:xfrm>
        </p:spPr>
        <p:txBody>
          <a:bodyPr>
            <a:normAutofit fontScale="94118" lnSpcReduction="10000"/>
          </a:bodyPr>
          <a:p>
            <a:r>
              <a:rPr dirty="0" sz="2000" lang="en-GB" smtClean="0"/>
              <a:t>Quickly change the font-weight or font-style of text with these utilities. font-style utilities are abbreviated as .</a:t>
            </a:r>
            <a:r>
              <a:rPr dirty="0" sz="2000" lang="en-GB" err="1" smtClean="0"/>
              <a:t>fst</a:t>
            </a:r>
            <a:r>
              <a:rPr dirty="0" sz="2000" lang="en-GB" smtClean="0"/>
              <a:t>-* and font-weight utilities are abbreviated as .</a:t>
            </a:r>
            <a:r>
              <a:rPr dirty="0" sz="2000" lang="en-GB" err="1" smtClean="0"/>
              <a:t>fw</a:t>
            </a:r>
            <a:r>
              <a:rPr dirty="0" sz="2000" lang="en-GB" smtClean="0"/>
              <a:t>-*.</a:t>
            </a:r>
          </a:p>
          <a:p>
            <a:r>
              <a:rPr dirty="0" sz="2000" lang="en-IN" smtClean="0"/>
              <a:t>Example:</a:t>
            </a:r>
          </a:p>
          <a:p>
            <a:pPr>
              <a:buNone/>
            </a:pPr>
            <a:r>
              <a:rPr dirty="0" sz="1700" lang="en-GB" smtClean="0"/>
              <a:t>&lt;p class="</a:t>
            </a:r>
            <a:r>
              <a:rPr b="1" dirty="0" sz="1700" lang="en-GB" err="1" smtClean="0">
                <a:solidFill>
                  <a:schemeClr val="tx2"/>
                </a:solidFill>
              </a:rPr>
              <a:t>fw</a:t>
            </a:r>
            <a:r>
              <a:rPr b="1" dirty="0" sz="1700" lang="en-GB" smtClean="0">
                <a:solidFill>
                  <a:schemeClr val="tx2"/>
                </a:solidFill>
              </a:rPr>
              <a:t>-bold</a:t>
            </a:r>
            <a:r>
              <a:rPr dirty="0" sz="1700" lang="en-GB" smtClean="0"/>
              <a:t>"&gt;Bold text.&lt;/p&gt;</a:t>
            </a:r>
          </a:p>
          <a:p>
            <a:pPr>
              <a:buNone/>
            </a:pPr>
            <a:r>
              <a:rPr dirty="0" sz="1700" lang="en-GB" smtClean="0"/>
              <a:t>&lt;p class="</a:t>
            </a:r>
            <a:r>
              <a:rPr b="1" dirty="0" sz="1700" lang="en-GB" err="1" smtClean="0">
                <a:solidFill>
                  <a:schemeClr val="tx2"/>
                </a:solidFill>
              </a:rPr>
              <a:t>fw</a:t>
            </a:r>
            <a:r>
              <a:rPr b="1" dirty="0" sz="1700" lang="en-GB" smtClean="0">
                <a:solidFill>
                  <a:schemeClr val="tx2"/>
                </a:solidFill>
              </a:rPr>
              <a:t>-bolder"</a:t>
            </a:r>
            <a:r>
              <a:rPr dirty="0" sz="1700" lang="en-GB" smtClean="0"/>
              <a:t>&gt;Bolder weight text</a:t>
            </a:r>
          </a:p>
          <a:p>
            <a:pPr>
              <a:buNone/>
            </a:pPr>
            <a:r>
              <a:rPr dirty="0" sz="1700" lang="en-GB" smtClean="0"/>
              <a:t> (relative to the parent element).&lt;/p&gt;</a:t>
            </a:r>
          </a:p>
          <a:p>
            <a:pPr>
              <a:buNone/>
            </a:pPr>
            <a:r>
              <a:rPr dirty="0" sz="1700" lang="en-GB" smtClean="0"/>
              <a:t>&lt;p class="</a:t>
            </a:r>
            <a:r>
              <a:rPr b="1" dirty="0" sz="1700" lang="en-GB" err="1" smtClean="0">
                <a:solidFill>
                  <a:schemeClr val="tx2"/>
                </a:solidFill>
              </a:rPr>
              <a:t>fw-semibold</a:t>
            </a:r>
            <a:r>
              <a:rPr dirty="0" sz="1700" lang="en-GB" smtClean="0"/>
              <a:t>"&gt;</a:t>
            </a:r>
            <a:r>
              <a:rPr dirty="0" sz="1700" lang="en-GB" err="1" smtClean="0"/>
              <a:t>Semibold</a:t>
            </a:r>
            <a:r>
              <a:rPr dirty="0" sz="1700" lang="en-GB" smtClean="0"/>
              <a:t> weight text.&lt;/p&gt;</a:t>
            </a:r>
          </a:p>
          <a:p>
            <a:pPr>
              <a:buNone/>
            </a:pPr>
            <a:r>
              <a:rPr dirty="0" sz="1700" lang="en-GB" smtClean="0"/>
              <a:t>&lt;p class="</a:t>
            </a:r>
            <a:r>
              <a:rPr b="1" dirty="0" sz="1700" lang="en-GB" err="1" smtClean="0">
                <a:solidFill>
                  <a:schemeClr val="tx2"/>
                </a:solidFill>
              </a:rPr>
              <a:t>fw</a:t>
            </a:r>
            <a:r>
              <a:rPr b="1" dirty="0" sz="1700" lang="en-GB" smtClean="0">
                <a:solidFill>
                  <a:schemeClr val="tx2"/>
                </a:solidFill>
              </a:rPr>
              <a:t>-medium</a:t>
            </a:r>
            <a:r>
              <a:rPr dirty="0" sz="1700" lang="en-GB" smtClean="0"/>
              <a:t>"&gt;Medium weight text.&lt;/p&gt;</a:t>
            </a:r>
          </a:p>
          <a:p>
            <a:pPr>
              <a:buNone/>
            </a:pPr>
            <a:r>
              <a:rPr dirty="0" sz="1700" lang="en-GB" smtClean="0"/>
              <a:t>&lt;p class="</a:t>
            </a:r>
            <a:r>
              <a:rPr b="1" dirty="0" sz="1700" lang="en-GB" err="1" smtClean="0">
                <a:solidFill>
                  <a:schemeClr val="tx2"/>
                </a:solidFill>
              </a:rPr>
              <a:t>fw</a:t>
            </a:r>
            <a:r>
              <a:rPr b="1" dirty="0" sz="1700" lang="en-GB" smtClean="0">
                <a:solidFill>
                  <a:schemeClr val="tx2"/>
                </a:solidFill>
              </a:rPr>
              <a:t>-normal</a:t>
            </a:r>
            <a:r>
              <a:rPr dirty="0" sz="1700" lang="en-GB" smtClean="0"/>
              <a:t>"&gt;Normal weight text.&lt;/p&gt;</a:t>
            </a:r>
          </a:p>
          <a:p>
            <a:pPr>
              <a:buNone/>
            </a:pPr>
            <a:r>
              <a:rPr dirty="0" sz="1700" lang="en-GB" smtClean="0"/>
              <a:t>&lt;p class="</a:t>
            </a:r>
            <a:r>
              <a:rPr b="1" dirty="0" sz="1700" lang="en-GB" err="1" smtClean="0">
                <a:solidFill>
                  <a:schemeClr val="tx2"/>
                </a:solidFill>
              </a:rPr>
              <a:t>fw</a:t>
            </a:r>
            <a:r>
              <a:rPr b="1" dirty="0" sz="1700" lang="en-GB" smtClean="0">
                <a:solidFill>
                  <a:schemeClr val="tx2"/>
                </a:solidFill>
              </a:rPr>
              <a:t>-light</a:t>
            </a:r>
            <a:r>
              <a:rPr dirty="0" sz="1700" lang="en-GB" smtClean="0"/>
              <a:t>"&gt;Light weight text.&lt;/p&gt;</a:t>
            </a:r>
          </a:p>
          <a:p>
            <a:pPr>
              <a:buNone/>
            </a:pPr>
            <a:r>
              <a:rPr dirty="0" sz="1700" lang="en-GB" smtClean="0"/>
              <a:t>&lt;p class="</a:t>
            </a:r>
            <a:r>
              <a:rPr b="1" dirty="0" sz="1700" lang="en-GB" err="1" smtClean="0">
                <a:solidFill>
                  <a:schemeClr val="tx2"/>
                </a:solidFill>
              </a:rPr>
              <a:t>fw</a:t>
            </a:r>
            <a:r>
              <a:rPr b="1" dirty="0" sz="1700" lang="en-GB" smtClean="0">
                <a:solidFill>
                  <a:schemeClr val="tx2"/>
                </a:solidFill>
              </a:rPr>
              <a:t>-lighter</a:t>
            </a:r>
            <a:r>
              <a:rPr dirty="0" sz="1700" lang="en-GB" smtClean="0"/>
              <a:t>"&gt;Lighter weight text</a:t>
            </a:r>
          </a:p>
          <a:p>
            <a:pPr>
              <a:buNone/>
            </a:pPr>
            <a:r>
              <a:rPr dirty="0" sz="1700" lang="en-GB" smtClean="0"/>
              <a:t> (relative to the parent element).&lt;/p&gt;</a:t>
            </a:r>
          </a:p>
          <a:p>
            <a:pPr>
              <a:buNone/>
            </a:pPr>
            <a:r>
              <a:rPr dirty="0" sz="1700" lang="en-GB" smtClean="0"/>
              <a:t>&lt;p class="</a:t>
            </a:r>
            <a:r>
              <a:rPr b="1" dirty="0" sz="1700" lang="en-GB" err="1" smtClean="0">
                <a:solidFill>
                  <a:schemeClr val="tx2"/>
                </a:solidFill>
              </a:rPr>
              <a:t>fst</a:t>
            </a:r>
            <a:r>
              <a:rPr b="1" dirty="0" sz="1700" lang="en-GB" smtClean="0">
                <a:solidFill>
                  <a:schemeClr val="tx2"/>
                </a:solidFill>
              </a:rPr>
              <a:t>-italic</a:t>
            </a:r>
            <a:r>
              <a:rPr dirty="0" sz="1700" lang="en-GB" smtClean="0"/>
              <a:t>"&gt;Italic text.&lt;/p&gt;</a:t>
            </a:r>
          </a:p>
          <a:p>
            <a:pPr>
              <a:buNone/>
            </a:pPr>
            <a:r>
              <a:rPr dirty="0" sz="1700" lang="en-GB" smtClean="0"/>
              <a:t>&lt;p class="</a:t>
            </a:r>
            <a:r>
              <a:rPr b="1" dirty="0" sz="1700" lang="en-GB" err="1" smtClean="0">
                <a:solidFill>
                  <a:schemeClr val="tx2"/>
                </a:solidFill>
              </a:rPr>
              <a:t>fst</a:t>
            </a:r>
            <a:r>
              <a:rPr b="1" dirty="0" sz="1700" lang="en-GB" smtClean="0">
                <a:solidFill>
                  <a:schemeClr val="tx2"/>
                </a:solidFill>
              </a:rPr>
              <a:t>-normal</a:t>
            </a:r>
            <a:r>
              <a:rPr dirty="0" sz="1700" lang="en-GB" smtClean="0"/>
              <a:t>"&gt;Text with normal font style&lt;/p&gt;</a:t>
            </a:r>
            <a:endParaRPr dirty="0" sz="2000" lang="en-GB"/>
          </a:p>
        </p:txBody>
      </p:sp>
      <p:pic>
        <p:nvPicPr>
          <p:cNvPr id="2097208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497060" y="2714620"/>
            <a:ext cx="3646940" cy="3214710"/>
          </a:xfrm>
          <a:prstGeom prst="rect"/>
        </p:spPr>
      </p:pic>
    </p:spTree>
  </p:cSld>
  <p:clrMapOvr>
    <a:masterClrMapping/>
  </p:clrMapOvr>
  <p:timing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GB" smtClean="0">
                <a:solidFill>
                  <a:schemeClr val="accent1">
                    <a:lumMod val="75000"/>
                  </a:schemeClr>
                </a:solidFill>
              </a:rPr>
              <a:t>Z-index:</a:t>
            </a:r>
            <a:endParaRPr dirty="0"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871" name="Content Placeholder 1"/>
          <p:cNvSpPr>
            <a:spLocks noGrp="1"/>
          </p:cNvSpPr>
          <p:nvPr>
            <p:ph sz="quarter" idx="1"/>
          </p:nvPr>
        </p:nvSpPr>
        <p:spPr>
          <a:xfrm>
            <a:off x="699247" y="2248347"/>
            <a:ext cx="8444753" cy="3877815"/>
          </a:xfrm>
        </p:spPr>
        <p:txBody>
          <a:bodyPr>
            <a:normAutofit/>
          </a:bodyPr>
          <a:p>
            <a:pPr>
              <a:buNone/>
            </a:pPr>
            <a:r>
              <a:rPr dirty="0" sz="1800" lang="en-GB" smtClean="0"/>
              <a:t>&lt;div class="z-3 position-absolute p-5 rounded-3"&gt;&lt;span&gt;z-3&lt;/span&gt;&lt;/div&gt;</a:t>
            </a:r>
          </a:p>
          <a:p>
            <a:pPr>
              <a:buNone/>
            </a:pPr>
            <a:r>
              <a:rPr dirty="0" sz="1800" lang="en-GB" smtClean="0"/>
              <a:t>&lt;div class="z-2 position-absolute p-5 rounded-3"&gt;&lt;span&gt;z-2&lt;/span&gt;&lt;/div&gt;</a:t>
            </a:r>
          </a:p>
          <a:p>
            <a:pPr>
              <a:buNone/>
            </a:pPr>
            <a:r>
              <a:rPr dirty="0" sz="1800" lang="en-GB" smtClean="0"/>
              <a:t>&lt;div class="z-1 position-absolute p-5 rounded-3"&gt;&lt;span&gt;z-1&lt;/span&gt;&lt;/div&gt;</a:t>
            </a:r>
          </a:p>
          <a:p>
            <a:pPr>
              <a:buNone/>
            </a:pPr>
            <a:r>
              <a:rPr dirty="0" sz="1800" lang="en-GB" smtClean="0"/>
              <a:t>&lt;div class="z-0 position-absolute p-5 rounded-3"&gt;&lt;span&gt;z-0&lt;/span&gt;&lt;/div&gt;</a:t>
            </a:r>
          </a:p>
          <a:p>
            <a:pPr>
              <a:buNone/>
            </a:pPr>
            <a:r>
              <a:rPr dirty="0" sz="1800" lang="en-GB" smtClean="0"/>
              <a:t>&lt;div class="z-n1 position-absolute p-5 rounded-3"&gt;&lt;span&gt;z-n1&lt;/span&gt;&lt;/div&gt;</a:t>
            </a:r>
            <a:endParaRPr dirty="0" sz="1800" lang="en-GB"/>
          </a:p>
        </p:txBody>
      </p:sp>
      <p:pic>
        <p:nvPicPr>
          <p:cNvPr id="2097209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071802" y="4286256"/>
            <a:ext cx="2247900" cy="2200275"/>
          </a:xfrm>
          <a:prstGeom prst="rect"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>
                    <a:lumMod val="75000"/>
                  </a:schemeClr>
                </a:solidFill>
              </a:rPr>
              <a:t>Responsive Containers</a:t>
            </a:r>
          </a:p>
        </p:txBody>
      </p:sp>
      <p:sp>
        <p:nvSpPr>
          <p:cNvPr id="1048771" name="Content Placeholder 1"/>
          <p:cNvSpPr>
            <a:spLocks noGrp="1"/>
          </p:cNvSpPr>
          <p:nvPr>
            <p:ph sz="quarter" idx="1"/>
          </p:nvPr>
        </p:nvSpPr>
        <p:spPr>
          <a:xfrm>
            <a:off x="683568" y="1984248"/>
            <a:ext cx="7467600" cy="4873752"/>
          </a:xfrm>
        </p:spPr>
        <p:txBody>
          <a:bodyPr/>
          <a:p>
            <a:pPr>
              <a:lnSpc>
                <a:spcPct val="150000"/>
              </a:lnSpc>
            </a:pPr>
            <a:r>
              <a:rPr dirty="0" lang="en-US"/>
              <a:t>Extra small (</a:t>
            </a:r>
            <a:r>
              <a:rPr dirty="0" lang="en-US" err="1"/>
              <a:t>xs</a:t>
            </a:r>
            <a:r>
              <a:rPr dirty="0" lang="en-US" smtClean="0"/>
              <a:t>)    </a:t>
            </a:r>
            <a:r>
              <a:rPr dirty="0" lang="en-US" smtClean="0">
                <a:sym typeface="Wingdings" panose="05000000000000000000" pitchFamily="2" charset="2"/>
              </a:rPr>
              <a:t></a:t>
            </a:r>
            <a:r>
              <a:rPr dirty="0" lang="en-IN"/>
              <a:t>Portrait phones</a:t>
            </a:r>
            <a:endParaRPr dirty="0" lang="en-US"/>
          </a:p>
          <a:p>
            <a:pPr>
              <a:lnSpc>
                <a:spcPct val="150000"/>
              </a:lnSpc>
            </a:pPr>
            <a:r>
              <a:rPr dirty="0" lang="en-US"/>
              <a:t>Small (</a:t>
            </a:r>
            <a:r>
              <a:rPr dirty="0" lang="en-US" err="1"/>
              <a:t>sm</a:t>
            </a:r>
            <a:r>
              <a:rPr dirty="0" lang="en-US" smtClean="0"/>
              <a:t>)             </a:t>
            </a:r>
            <a:r>
              <a:rPr dirty="0" lang="en-US" smtClean="0">
                <a:sym typeface="Wingdings" panose="05000000000000000000" pitchFamily="2" charset="2"/>
              </a:rPr>
              <a:t></a:t>
            </a:r>
            <a:r>
              <a:rPr dirty="0" lang="en-IN"/>
              <a:t>Landscape phones</a:t>
            </a:r>
            <a:endParaRPr dirty="0" lang="en-US"/>
          </a:p>
          <a:p>
            <a:pPr>
              <a:lnSpc>
                <a:spcPct val="150000"/>
              </a:lnSpc>
            </a:pPr>
            <a:r>
              <a:rPr dirty="0" lang="en-US"/>
              <a:t>Medium (md</a:t>
            </a:r>
            <a:r>
              <a:rPr dirty="0" lang="en-US" smtClean="0"/>
              <a:t>)       </a:t>
            </a:r>
            <a:r>
              <a:rPr dirty="0" lang="en-US" smtClean="0">
                <a:sym typeface="Wingdings" panose="05000000000000000000" pitchFamily="2" charset="2"/>
              </a:rPr>
              <a:t></a:t>
            </a:r>
            <a:r>
              <a:rPr dirty="0" lang="en-IN"/>
              <a:t>Tablets</a:t>
            </a:r>
            <a:endParaRPr dirty="0" lang="en-US"/>
          </a:p>
          <a:p>
            <a:pPr>
              <a:lnSpc>
                <a:spcPct val="150000"/>
              </a:lnSpc>
            </a:pPr>
            <a:r>
              <a:rPr dirty="0" lang="en-US"/>
              <a:t>Large (</a:t>
            </a:r>
            <a:r>
              <a:rPr dirty="0" lang="en-US" err="1"/>
              <a:t>lg</a:t>
            </a:r>
            <a:r>
              <a:rPr dirty="0" lang="en-US" smtClean="0"/>
              <a:t>)              </a:t>
            </a:r>
            <a:r>
              <a:rPr dirty="0" lang="en-US" smtClean="0">
                <a:sym typeface="Wingdings" panose="05000000000000000000" pitchFamily="2" charset="2"/>
              </a:rPr>
              <a:t></a:t>
            </a:r>
            <a:r>
              <a:rPr dirty="0" lang="en-IN"/>
              <a:t>Laptops</a:t>
            </a:r>
            <a:endParaRPr dirty="0" lang="en-US"/>
          </a:p>
          <a:p>
            <a:pPr>
              <a:lnSpc>
                <a:spcPct val="150000"/>
              </a:lnSpc>
            </a:pPr>
            <a:r>
              <a:rPr dirty="0" lang="en-US"/>
              <a:t>Extra large (xl</a:t>
            </a:r>
            <a:r>
              <a:rPr dirty="0" lang="en-US" smtClean="0"/>
              <a:t>)     </a:t>
            </a:r>
            <a:r>
              <a:rPr dirty="0" lang="en-US" smtClean="0">
                <a:sym typeface="Wingdings" panose="05000000000000000000" pitchFamily="2" charset="2"/>
              </a:rPr>
              <a:t></a:t>
            </a:r>
            <a:r>
              <a:rPr dirty="0" lang="en-IN"/>
              <a:t>Laptops and Desktops</a:t>
            </a:r>
            <a:endParaRPr dirty="0" lang="en-US"/>
          </a:p>
          <a:p>
            <a:pPr>
              <a:lnSpc>
                <a:spcPct val="150000"/>
              </a:lnSpc>
            </a:pPr>
            <a:r>
              <a:rPr dirty="0" lang="en-US"/>
              <a:t>Extra </a:t>
            </a:r>
            <a:r>
              <a:rPr dirty="0" lang="en-US" err="1"/>
              <a:t>extra</a:t>
            </a:r>
            <a:r>
              <a:rPr dirty="0" lang="en-US"/>
              <a:t> large (</a:t>
            </a:r>
            <a:r>
              <a:rPr dirty="0" lang="en-US" err="1"/>
              <a:t>xxl</a:t>
            </a:r>
            <a:r>
              <a:rPr dirty="0" lang="en-US"/>
              <a:t>)</a:t>
            </a:r>
            <a:r>
              <a:rPr dirty="0" lang="en-US">
                <a:sym typeface="Wingdings" panose="05000000000000000000" pitchFamily="2" charset="2"/>
              </a:rPr>
              <a:t></a:t>
            </a:r>
            <a:r>
              <a:rPr dirty="0" lang="en-IN"/>
              <a:t>Laptops and Desktops</a:t>
            </a:r>
            <a:endParaRPr dirty="0" lang="en-US"/>
          </a:p>
          <a:p>
            <a:pPr indent="0" marL="0">
              <a:lnSpc>
                <a:spcPct val="150000"/>
              </a:lnSpc>
              <a:buNone/>
            </a:pPr>
            <a:endParaRPr dirty="0" lang="en-IN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dirty="0" sz="4400" lang="en-IN" smtClean="0">
                <a:solidFill>
                  <a:schemeClr val="accent1">
                    <a:lumMod val="75000"/>
                  </a:schemeClr>
                </a:solidFill>
              </a:rPr>
              <a:t> Containers:</a:t>
            </a:r>
            <a:endParaRPr dirty="0" sz="44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73" name="Content Placeholder 1"/>
          <p:cNvSpPr>
            <a:spLocks noGrp="1"/>
          </p:cNvSpPr>
          <p:nvPr>
            <p:ph sz="quarter" idx="1"/>
          </p:nvPr>
        </p:nvSpPr>
        <p:spPr>
          <a:xfrm>
            <a:off x="395536" y="2204864"/>
            <a:ext cx="8507288" cy="4873752"/>
          </a:xfrm>
        </p:spPr>
        <p:txBody>
          <a:bodyPr/>
          <a:p>
            <a:r>
              <a:rPr b="1" dirty="0" lang="en-IN">
                <a:solidFill>
                  <a:schemeClr val="tx2"/>
                </a:solidFill>
              </a:rPr>
              <a:t> .</a:t>
            </a:r>
            <a:r>
              <a:rPr b="1" dirty="0" lang="en-IN" smtClean="0">
                <a:solidFill>
                  <a:schemeClr val="tx2"/>
                </a:solidFill>
              </a:rPr>
              <a:t>container                                </a:t>
            </a:r>
            <a:r>
              <a:rPr dirty="0" lang="en-IN" smtClean="0"/>
              <a:t>fixed </a:t>
            </a:r>
            <a:r>
              <a:rPr dirty="0" lang="en-IN"/>
              <a:t>width container</a:t>
            </a:r>
            <a:r>
              <a:rPr dirty="0" lang="en-IN" smtClean="0"/>
              <a:t> </a:t>
            </a:r>
          </a:p>
          <a:p>
            <a:r>
              <a:rPr b="1" dirty="0" lang="en-IN" smtClean="0">
                <a:solidFill>
                  <a:schemeClr val="tx2"/>
                </a:solidFill>
              </a:rPr>
              <a:t>.container-fluid                      </a:t>
            </a:r>
            <a:r>
              <a:rPr dirty="0" lang="en-IN"/>
              <a:t>full width container</a:t>
            </a:r>
            <a:endParaRPr dirty="0" lang="en-IN" smtClean="0">
              <a:solidFill>
                <a:schemeClr val="tx2"/>
              </a:solidFill>
            </a:endParaRPr>
          </a:p>
        </p:txBody>
      </p:sp>
      <p:cxnSp>
        <p:nvCxnSpPr>
          <p:cNvPr id="3145746" name="Straight Arrow Connector 5"/>
          <p:cNvCxnSpPr>
            <a:cxnSpLocks/>
          </p:cNvCxnSpPr>
          <p:nvPr/>
        </p:nvCxnSpPr>
        <p:spPr>
          <a:xfrm>
            <a:off x="2771800" y="2492896"/>
            <a:ext cx="2016224" cy="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Straight Arrow Connector 9"/>
          <p:cNvCxnSpPr>
            <a:cxnSpLocks/>
          </p:cNvCxnSpPr>
          <p:nvPr/>
        </p:nvCxnSpPr>
        <p:spPr>
          <a:xfrm>
            <a:off x="3419872" y="2852936"/>
            <a:ext cx="1440160" cy="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1" name="Picture 11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09685" y="3861048"/>
            <a:ext cx="4077269" cy="1314633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2097172" name="Picture 12" descr="Screen Clippin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762337" y="3861048"/>
            <a:ext cx="4077269" cy="1305107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209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z="4000" lang="en-IN" smtClean="0">
                <a:solidFill>
                  <a:schemeClr val="accent1">
                    <a:lumMod val="75000"/>
                  </a:schemeClr>
                </a:solidFill>
              </a:rPr>
              <a:t>Example-1:</a:t>
            </a:r>
            <a:endParaRPr dirty="0" sz="400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775" name="Content Placeholder 5"/>
          <p:cNvSpPr>
            <a:spLocks noGrp="1"/>
          </p:cNvSpPr>
          <p:nvPr>
            <p:ph sz="quarter" idx="1"/>
          </p:nvPr>
        </p:nvSpPr>
        <p:spPr>
          <a:xfrm>
            <a:off x="467544" y="1916832"/>
            <a:ext cx="8568952" cy="2664296"/>
          </a:xfrm>
        </p:spPr>
        <p:txBody>
          <a:bodyPr>
            <a:noAutofit/>
          </a:bodyPr>
          <a:p>
            <a:r>
              <a:rPr dirty="0" sz="2000" lang="en-US"/>
              <a:t>Container</a:t>
            </a:r>
          </a:p>
          <a:p>
            <a:pPr indent="0" marL="0">
              <a:buNone/>
            </a:pPr>
            <a:r>
              <a:rPr dirty="0" sz="2000" lang="en-US" smtClean="0"/>
              <a:t>	</a:t>
            </a:r>
            <a:r>
              <a:rPr dirty="0" sz="2000" lang="en-US" smtClean="0">
                <a:solidFill>
                  <a:schemeClr val="tx2"/>
                </a:solidFill>
              </a:rPr>
              <a:t>&lt;</a:t>
            </a:r>
            <a:r>
              <a:rPr dirty="0" sz="2000" lang="en-US">
                <a:solidFill>
                  <a:schemeClr val="tx2"/>
                </a:solidFill>
              </a:rPr>
              <a:t>div class="container"&gt;</a:t>
            </a:r>
            <a:br>
              <a:rPr dirty="0" sz="2000" lang="en-US">
                <a:solidFill>
                  <a:schemeClr val="tx2"/>
                </a:solidFill>
              </a:rPr>
            </a:br>
            <a:r>
              <a:rPr dirty="0" sz="2000" lang="en-US">
                <a:solidFill>
                  <a:schemeClr val="tx2"/>
                </a:solidFill>
              </a:rPr>
              <a:t>  </a:t>
            </a:r>
            <a:r>
              <a:rPr dirty="0" sz="2000" lang="en-US" smtClean="0">
                <a:solidFill>
                  <a:schemeClr val="tx2"/>
                </a:solidFill>
              </a:rPr>
              <a:t>	      &lt;</a:t>
            </a:r>
            <a:r>
              <a:rPr dirty="0" sz="2000" lang="en-US">
                <a:solidFill>
                  <a:schemeClr val="tx2"/>
                </a:solidFill>
              </a:rPr>
              <a:t>h1&gt;My First Bootstrap Page&lt;/h1&gt;</a:t>
            </a:r>
            <a:br>
              <a:rPr dirty="0" sz="2000" lang="en-US">
                <a:solidFill>
                  <a:schemeClr val="tx2"/>
                </a:solidFill>
              </a:rPr>
            </a:br>
            <a:r>
              <a:rPr dirty="0" sz="2000" lang="en-US">
                <a:solidFill>
                  <a:schemeClr val="tx2"/>
                </a:solidFill>
              </a:rPr>
              <a:t>  </a:t>
            </a:r>
            <a:r>
              <a:rPr dirty="0" sz="2000" lang="en-US" smtClean="0">
                <a:solidFill>
                  <a:schemeClr val="tx2"/>
                </a:solidFill>
              </a:rPr>
              <a:t>	</a:t>
            </a:r>
            <a:r>
              <a:rPr dirty="0" sz="2000" lang="en-US">
                <a:solidFill>
                  <a:schemeClr val="tx2"/>
                </a:solidFill>
              </a:rPr>
              <a:t>   </a:t>
            </a:r>
            <a:r>
              <a:rPr dirty="0" sz="2000" lang="en-US" smtClean="0">
                <a:solidFill>
                  <a:schemeClr val="tx2"/>
                </a:solidFill>
              </a:rPr>
              <a:t>   &lt;</a:t>
            </a:r>
            <a:r>
              <a:rPr dirty="0" sz="2000" lang="en-US">
                <a:solidFill>
                  <a:schemeClr val="tx2"/>
                </a:solidFill>
              </a:rPr>
              <a:t>p&gt;This part is inside a .container class.&lt;/p&gt;</a:t>
            </a:r>
            <a:br>
              <a:rPr dirty="0" sz="2000" lang="en-US">
                <a:solidFill>
                  <a:schemeClr val="tx2"/>
                </a:solidFill>
              </a:rPr>
            </a:br>
            <a:r>
              <a:rPr dirty="0" sz="2000" lang="en-US">
                <a:solidFill>
                  <a:schemeClr val="tx2"/>
                </a:solidFill>
              </a:rPr>
              <a:t>  </a:t>
            </a:r>
            <a:r>
              <a:rPr dirty="0" sz="2000" lang="en-US" smtClean="0">
                <a:solidFill>
                  <a:schemeClr val="tx2"/>
                </a:solidFill>
              </a:rPr>
              <a:t>	      &lt;</a:t>
            </a:r>
            <a:r>
              <a:rPr dirty="0" sz="2000" lang="en-US">
                <a:solidFill>
                  <a:schemeClr val="tx2"/>
                </a:solidFill>
              </a:rPr>
              <a:t>p&gt;The .container class provides a responsive fixed width </a:t>
            </a:r>
            <a:r>
              <a:rPr dirty="0" sz="2000" lang="en-US" smtClean="0">
                <a:solidFill>
                  <a:schemeClr val="tx2"/>
                </a:solidFill>
              </a:rPr>
              <a:t>	        	      container</a:t>
            </a:r>
            <a:r>
              <a:rPr dirty="0" sz="2000" lang="en-US">
                <a:solidFill>
                  <a:schemeClr val="tx2"/>
                </a:solidFill>
              </a:rPr>
              <a:t>.&lt;/p&gt;</a:t>
            </a:r>
            <a:br>
              <a:rPr dirty="0" sz="2000" lang="en-US">
                <a:solidFill>
                  <a:schemeClr val="tx2"/>
                </a:solidFill>
              </a:rPr>
            </a:br>
            <a:r>
              <a:rPr dirty="0" sz="2000" lang="en-US" smtClean="0">
                <a:solidFill>
                  <a:schemeClr val="tx2"/>
                </a:solidFill>
              </a:rPr>
              <a:t>	&lt;/</a:t>
            </a:r>
            <a:r>
              <a:rPr dirty="0" sz="2000" lang="en-US">
                <a:solidFill>
                  <a:schemeClr val="tx2"/>
                </a:solidFill>
              </a:rPr>
              <a:t>div</a:t>
            </a:r>
            <a:r>
              <a:rPr dirty="0" sz="2000" lang="en-US" smtClean="0">
                <a:solidFill>
                  <a:schemeClr val="tx2"/>
                </a:solidFill>
              </a:rPr>
              <a:t>&gt;</a:t>
            </a:r>
            <a:endParaRPr dirty="0" sz="2000" lang="en-US">
              <a:solidFill>
                <a:schemeClr val="tx2"/>
              </a:solidFill>
            </a:endParaRPr>
          </a:p>
          <a:p>
            <a:r>
              <a:rPr dirty="0" sz="2000" lang="en-US"/>
              <a:t>Container-fluid </a:t>
            </a:r>
          </a:p>
          <a:p>
            <a:pPr indent="0" lvl="2" marL="777240">
              <a:buNone/>
            </a:pPr>
            <a:r>
              <a:rPr dirty="0" lang="en-US" smtClean="0">
                <a:solidFill>
                  <a:schemeClr val="tx2"/>
                </a:solidFill>
              </a:rPr>
              <a:t>&lt;</a:t>
            </a:r>
            <a:r>
              <a:rPr dirty="0" lang="en-US">
                <a:solidFill>
                  <a:schemeClr val="tx2"/>
                </a:solidFill>
              </a:rPr>
              <a:t>div class="container-fluid"&gt;</a:t>
            </a:r>
            <a:br>
              <a:rPr dirty="0" lang="en-US">
                <a:solidFill>
                  <a:schemeClr val="tx2"/>
                </a:solidFill>
              </a:rPr>
            </a:br>
            <a:r>
              <a:rPr dirty="0" lang="en-US">
                <a:solidFill>
                  <a:schemeClr val="tx2"/>
                </a:solidFill>
              </a:rPr>
              <a:t>  &lt;h1&gt;My First Bootstrap Page&lt;/h1&gt;</a:t>
            </a:r>
            <a:br>
              <a:rPr dirty="0" lang="en-US">
                <a:solidFill>
                  <a:schemeClr val="tx2"/>
                </a:solidFill>
              </a:rPr>
            </a:br>
            <a:r>
              <a:rPr dirty="0" lang="en-US">
                <a:solidFill>
                  <a:schemeClr val="tx2"/>
                </a:solidFill>
              </a:rPr>
              <a:t>  &lt;p&gt;This part is inside a .container class.&lt;/p&gt;</a:t>
            </a:r>
            <a:br>
              <a:rPr dirty="0" lang="en-US">
                <a:solidFill>
                  <a:schemeClr val="tx2"/>
                </a:solidFill>
              </a:rPr>
            </a:br>
            <a:r>
              <a:rPr dirty="0" lang="en-US">
                <a:solidFill>
                  <a:schemeClr val="tx2"/>
                </a:solidFill>
              </a:rPr>
              <a:t>  &lt;p&gt;The .container class provides a responsive fixed width container.&lt;/p&gt;</a:t>
            </a:r>
            <a:br>
              <a:rPr dirty="0" lang="en-US">
                <a:solidFill>
                  <a:schemeClr val="tx2"/>
                </a:solidFill>
              </a:rPr>
            </a:br>
            <a:r>
              <a:rPr dirty="0" lang="en-US">
                <a:solidFill>
                  <a:schemeClr val="tx2"/>
                </a:solidFill>
              </a:rPr>
              <a:t>&lt;/div</a:t>
            </a:r>
            <a:r>
              <a:rPr dirty="0" lang="en-US" smtClean="0">
                <a:solidFill>
                  <a:schemeClr val="tx2"/>
                </a:solidFill>
              </a:rPr>
              <a:t>&gt;</a:t>
            </a:r>
            <a:endParaRPr dirty="0"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b="1" dirty="0" lang="en-IN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Bootstrap</a:t>
            </a:r>
            <a:r>
              <a:rPr b="1" dirty="0" lang="en-IN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Grids</a:t>
            </a:r>
            <a:endParaRPr dirty="0" lang="en-IN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9717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31063" y="2564904"/>
            <a:ext cx="7704856" cy="322923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Web Development</dc:title>
  <dc:creator>ELCOT</dc:creator>
  <cp:lastModifiedBy>JClick Solutions</cp:lastModifiedBy>
  <dcterms:created xsi:type="dcterms:W3CDTF">2023-08-02T16:42:00Z</dcterms:created>
  <dcterms:modified xsi:type="dcterms:W3CDTF">2024-08-16T08:43:24Z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0b4f1e235636483d951bf51dc96208b4</vt:lpwstr>
  </property>
</Properties>
</file>