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7"/>
  </p:notesMasterIdLst>
  <p:sldIdLst>
    <p:sldId id="317" r:id="rId2"/>
    <p:sldId id="318" r:id="rId3"/>
    <p:sldId id="320" r:id="rId4"/>
    <p:sldId id="323" r:id="rId5"/>
    <p:sldId id="319" r:id="rId6"/>
    <p:sldId id="322" r:id="rId7"/>
    <p:sldId id="321" r:id="rId8"/>
    <p:sldId id="325" r:id="rId9"/>
    <p:sldId id="324" r:id="rId10"/>
    <p:sldId id="326" r:id="rId11"/>
    <p:sldId id="327" r:id="rId12"/>
    <p:sldId id="328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2" r:id="rId24"/>
    <p:sldId id="345" r:id="rId25"/>
    <p:sldId id="346" r:id="rId26"/>
    <p:sldId id="340" r:id="rId27"/>
    <p:sldId id="341" r:id="rId28"/>
    <p:sldId id="343" r:id="rId29"/>
    <p:sldId id="357" r:id="rId30"/>
    <p:sldId id="344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FF7EC-39DA-4DBA-A02B-B238C79A6D49}" type="datetimeFigureOut">
              <a:rPr lang="en-IN" smtClean="0"/>
              <a:pPr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DEA0-D011-4AB1-812C-CCF27FE2A4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8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295150-4FD7-4802-B0EB-D52217513A72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392BEB-5202-498C-89F7-BBD3BEE1B887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42B6C6-10FF-4510-A888-F0B9C6A788B0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0B34F3-05F7-41C1-B84E-68CE2E00C83C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E57738-F4B0-48EA-9B71-E0F723F8BF6C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0D5EF-7D26-425F-8C45-B9312ACE18BC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844824"/>
            <a:ext cx="6172200" cy="1894362"/>
          </a:xfrm>
        </p:spPr>
        <p:txBody>
          <a:bodyPr/>
          <a:lstStyle/>
          <a:p>
            <a:r>
              <a:rPr lang="en-IN" sz="7200" dirty="0" smtClean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lang="en-IN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Example-2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 txBox="1">
            <a:spLocks noGrp="1"/>
          </p:cNvSpPr>
          <p:nvPr>
            <p:ph sz="quarter" idx="1"/>
          </p:nvPr>
        </p:nvSpPr>
        <p:spPr>
          <a:xfrm>
            <a:off x="699247" y="2248347"/>
            <a:ext cx="558999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&lt;div class="container"&gt;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&lt;div class="row"&gt;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	&lt;div class="</a:t>
            </a:r>
            <a:r>
              <a:rPr lang="en-US" sz="2000" dirty="0" err="1" smtClean="0">
                <a:solidFill>
                  <a:schemeClr val="tx2"/>
                </a:solidFill>
              </a:rPr>
              <a:t>col</a:t>
            </a:r>
            <a:r>
              <a:rPr lang="en-US" sz="2000" dirty="0" smtClean="0"/>
              <a:t>"&gt;</a:t>
            </a:r>
            <a:r>
              <a:rPr lang="en-US" sz="2000" dirty="0" err="1" smtClean="0"/>
              <a:t>col</a:t>
            </a:r>
            <a:r>
              <a:rPr lang="en-US" sz="2000" dirty="0" smtClean="0"/>
              <a:t>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	&lt;div class="</a:t>
            </a:r>
            <a:r>
              <a:rPr lang="en-US" sz="2000" dirty="0" err="1" smtClean="0">
                <a:solidFill>
                  <a:schemeClr val="tx2"/>
                </a:solidFill>
              </a:rPr>
              <a:t>col</a:t>
            </a:r>
            <a:r>
              <a:rPr lang="en-US" sz="2000" dirty="0" smtClean="0"/>
              <a:t>"&gt;</a:t>
            </a:r>
            <a:r>
              <a:rPr lang="en-US" sz="2000" dirty="0" err="1" smtClean="0"/>
              <a:t>col</a:t>
            </a:r>
            <a:r>
              <a:rPr lang="en-US" sz="2000" dirty="0" smtClean="0"/>
              <a:t>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    		&lt;div class="</a:t>
            </a:r>
            <a:r>
              <a:rPr lang="en-US" sz="2000" dirty="0" err="1" smtClean="0">
                <a:solidFill>
                  <a:schemeClr val="tx2"/>
                </a:solidFill>
              </a:rPr>
              <a:t>col</a:t>
            </a:r>
            <a:r>
              <a:rPr lang="en-US" sz="2000" dirty="0" smtClean="0"/>
              <a:t>"&gt;</a:t>
            </a:r>
            <a:r>
              <a:rPr lang="en-US" sz="2000" dirty="0" err="1" smtClean="0"/>
              <a:t>col</a:t>
            </a:r>
            <a:r>
              <a:rPr lang="en-US" sz="2000" dirty="0" smtClean="0"/>
              <a:t>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	&lt;div class="</a:t>
            </a:r>
            <a:r>
              <a:rPr lang="en-US" sz="2000" dirty="0" err="1" smtClean="0">
                <a:solidFill>
                  <a:schemeClr val="tx2"/>
                </a:solidFill>
              </a:rPr>
              <a:t>col</a:t>
            </a:r>
            <a:r>
              <a:rPr lang="en-US" sz="2000" dirty="0" smtClean="0"/>
              <a:t>"&gt;</a:t>
            </a:r>
            <a:r>
              <a:rPr lang="en-US" sz="2000" dirty="0" err="1" smtClean="0"/>
              <a:t>col</a:t>
            </a:r>
            <a:r>
              <a:rPr lang="en-US" sz="2000" dirty="0" smtClean="0"/>
              <a:t>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&lt;/div&gt;</a:t>
            </a:r>
          </a:p>
          <a:p>
            <a:pPr marL="0" indent="0">
              <a:buNone/>
            </a:pPr>
            <a:r>
              <a:rPr lang="en-US" sz="2000" dirty="0" smtClean="0"/>
              <a:t>	&lt;div class="row"&gt;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	&lt;div class="</a:t>
            </a:r>
            <a:r>
              <a:rPr lang="en-US" sz="2000" dirty="0" smtClean="0">
                <a:solidFill>
                  <a:schemeClr val="tx2"/>
                </a:solidFill>
              </a:rPr>
              <a:t>col-8</a:t>
            </a:r>
            <a:r>
              <a:rPr lang="en-US" sz="2000" dirty="0" smtClean="0"/>
              <a:t>"&gt;</a:t>
            </a:r>
            <a:r>
              <a:rPr lang="en-US" sz="2000" dirty="0" err="1" smtClean="0"/>
              <a:t>col</a:t>
            </a:r>
            <a:r>
              <a:rPr lang="en-US" sz="2000" dirty="0" smtClean="0"/>
              <a:t>-8&lt;/div&gt;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	&lt;div class="</a:t>
            </a:r>
            <a:r>
              <a:rPr lang="en-US" sz="2000" dirty="0" smtClean="0">
                <a:solidFill>
                  <a:schemeClr val="tx2"/>
                </a:solidFill>
              </a:rPr>
              <a:t>col-4</a:t>
            </a:r>
            <a:r>
              <a:rPr lang="en-US" sz="2000" dirty="0" smtClean="0"/>
              <a:t>"&gt;col-4&lt;/div&gt;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	&lt;/div&gt;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IN" sz="2000" dirty="0" smtClean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6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Offset: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Move columns to the right using </a:t>
            </a:r>
            <a:r>
              <a:rPr lang="en-IN" b="1" dirty="0" smtClean="0">
                <a:solidFill>
                  <a:schemeClr val="tx2"/>
                </a:solidFill>
              </a:rPr>
              <a:t>.offset-md-* </a:t>
            </a:r>
            <a:r>
              <a:rPr lang="en-IN" dirty="0" smtClean="0"/>
              <a:t>classes.</a:t>
            </a:r>
          </a:p>
          <a:p>
            <a:r>
              <a:rPr lang="en-IN" dirty="0" smtClean="0"/>
              <a:t>For example, </a:t>
            </a:r>
            <a:r>
              <a:rPr lang="en-IN" dirty="0" smtClean="0">
                <a:solidFill>
                  <a:schemeClr val="tx2"/>
                </a:solidFill>
              </a:rPr>
              <a:t>.offset-md-4 </a:t>
            </a:r>
            <a:r>
              <a:rPr lang="en-IN" dirty="0" smtClean="0"/>
              <a:t>moves </a:t>
            </a:r>
            <a:r>
              <a:rPr lang="en-IN" dirty="0" smtClean="0">
                <a:solidFill>
                  <a:schemeClr val="tx2"/>
                </a:solidFill>
              </a:rPr>
              <a:t>.col-md-4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6" y="3821207"/>
            <a:ext cx="7830643" cy="2200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61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sz="quarter" idx="1"/>
          </p:nvPr>
        </p:nvSpPr>
        <p:spPr>
          <a:xfrm>
            <a:off x="251520" y="1556792"/>
            <a:ext cx="853631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sz="2000" dirty="0"/>
              <a:t>&lt;div class="container"&gt;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&lt;</a:t>
            </a:r>
            <a:r>
              <a:rPr lang="en-IN" sz="2000" dirty="0"/>
              <a:t>div class="row</a:t>
            </a:r>
            <a:r>
              <a:rPr lang="en-IN" sz="2000" dirty="0" smtClean="0"/>
              <a:t>"&gt;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&lt;div class="</a:t>
            </a:r>
            <a:r>
              <a:rPr lang="en-IN" sz="2000" dirty="0">
                <a:solidFill>
                  <a:schemeClr val="tx2"/>
                </a:solidFill>
              </a:rPr>
              <a:t>col-md-4</a:t>
            </a:r>
            <a:r>
              <a:rPr lang="en-IN" sz="2000" dirty="0"/>
              <a:t>"&gt;.col-md-4&lt;/div&gt;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&lt;</a:t>
            </a:r>
            <a:r>
              <a:rPr lang="en-IN" sz="2000" dirty="0"/>
              <a:t>div class="</a:t>
            </a:r>
            <a:r>
              <a:rPr lang="en-IN" sz="2000" dirty="0">
                <a:solidFill>
                  <a:schemeClr val="tx2"/>
                </a:solidFill>
              </a:rPr>
              <a:t>col-md-4 offset-md-4</a:t>
            </a:r>
            <a:r>
              <a:rPr lang="en-IN" sz="2000" dirty="0"/>
              <a:t>"&gt;.col-md-4 .offset-md-4&lt;/div&gt;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&lt;/</a:t>
            </a:r>
            <a:r>
              <a:rPr lang="en-IN" sz="2000" dirty="0"/>
              <a:t>div&gt;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&lt;</a:t>
            </a:r>
            <a:r>
              <a:rPr lang="en-IN" sz="2000" dirty="0"/>
              <a:t>div class="row"&gt;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&lt;</a:t>
            </a:r>
            <a:r>
              <a:rPr lang="en-IN" sz="2000" dirty="0"/>
              <a:t>div class="</a:t>
            </a:r>
            <a:r>
              <a:rPr lang="en-IN" sz="2000" dirty="0">
                <a:solidFill>
                  <a:schemeClr val="tx2"/>
                </a:solidFill>
              </a:rPr>
              <a:t>col-md-3 offset-md-3</a:t>
            </a:r>
            <a:r>
              <a:rPr lang="en-IN" sz="2000" dirty="0"/>
              <a:t>"&gt;.col-md-3 .offset-md-3&lt;/div&gt;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&lt;</a:t>
            </a:r>
            <a:r>
              <a:rPr lang="en-IN" sz="2000" dirty="0"/>
              <a:t>div class="</a:t>
            </a:r>
            <a:r>
              <a:rPr lang="en-IN" sz="2000" dirty="0">
                <a:solidFill>
                  <a:schemeClr val="tx2"/>
                </a:solidFill>
              </a:rPr>
              <a:t>col-md-3 offset-md-3</a:t>
            </a:r>
            <a:r>
              <a:rPr lang="en-IN" sz="2000" dirty="0"/>
              <a:t>"&gt;.col-md-3 .offset-md-3&lt;/div&gt;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&lt;/div&gt;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</a:t>
            </a:r>
            <a:r>
              <a:rPr lang="en-IN" sz="2000" dirty="0"/>
              <a:t>&lt;div class="row"&gt;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&lt;</a:t>
            </a:r>
            <a:r>
              <a:rPr lang="en-IN" sz="2000" dirty="0"/>
              <a:t>div class="</a:t>
            </a:r>
            <a:r>
              <a:rPr lang="en-IN" sz="2000" dirty="0">
                <a:solidFill>
                  <a:schemeClr val="tx2"/>
                </a:solidFill>
              </a:rPr>
              <a:t>col-md-6 offset-md-3</a:t>
            </a:r>
            <a:r>
              <a:rPr lang="en-IN" sz="2000" dirty="0"/>
              <a:t>"&gt;.col-md-6 .offset-md-3&lt;/div&gt;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&lt;/</a:t>
            </a:r>
            <a:r>
              <a:rPr lang="en-IN" sz="2000" dirty="0"/>
              <a:t>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38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Margin &amp; Padding 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568952" cy="460851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m</a:t>
            </a:r>
            <a:r>
              <a:rPr lang="en-IN" dirty="0" smtClean="0"/>
              <a:t>-margin.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p</a:t>
            </a:r>
            <a:r>
              <a:rPr lang="en-IN" dirty="0" smtClean="0"/>
              <a:t>- padding.</a:t>
            </a:r>
            <a:endParaRPr lang="en-IN" dirty="0"/>
          </a:p>
          <a:p>
            <a:r>
              <a:rPr lang="en-IN" dirty="0" smtClean="0">
                <a:solidFill>
                  <a:schemeClr val="tx2"/>
                </a:solidFill>
              </a:rPr>
              <a:t>t</a:t>
            </a:r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margin-top or padding-top.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b</a:t>
            </a:r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margin-bottom or padding-bottom.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s</a:t>
            </a:r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margin-left </a:t>
            </a:r>
            <a:r>
              <a:rPr lang="en-IN" dirty="0">
                <a:solidFill>
                  <a:schemeClr val="tx1"/>
                </a:solidFill>
              </a:rPr>
              <a:t>or </a:t>
            </a:r>
            <a:r>
              <a:rPr lang="en-IN" dirty="0" smtClean="0">
                <a:solidFill>
                  <a:schemeClr val="tx1"/>
                </a:solidFill>
              </a:rPr>
              <a:t>padding-left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e</a:t>
            </a:r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margin-right </a:t>
            </a:r>
            <a:r>
              <a:rPr lang="en-IN" dirty="0">
                <a:solidFill>
                  <a:schemeClr val="tx1"/>
                </a:solidFill>
              </a:rPr>
              <a:t>or </a:t>
            </a:r>
            <a:r>
              <a:rPr lang="en-IN" dirty="0" smtClean="0">
                <a:solidFill>
                  <a:schemeClr val="tx1"/>
                </a:solidFill>
              </a:rPr>
              <a:t>padding-right.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x</a:t>
            </a:r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both left &amp; right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y</a:t>
            </a:r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top &amp; bottom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0- </a:t>
            </a:r>
            <a:r>
              <a:rPr lang="en-IN" dirty="0" smtClean="0"/>
              <a:t>eliminate the margin or padding by set.</a:t>
            </a:r>
          </a:p>
          <a:p>
            <a:r>
              <a:rPr lang="en-IN" dirty="0" smtClean="0"/>
              <a:t>The values for margin &amp; padding starts from 1 to 5.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auto </a:t>
            </a:r>
            <a:r>
              <a:rPr lang="en-IN" dirty="0" smtClean="0"/>
              <a:t>– for classes that set the margin &amp; padding auto.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460432" cy="3877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&lt;div class="container"&gt;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&lt;</a:t>
            </a:r>
            <a:r>
              <a:rPr lang="en-US" sz="1800" dirty="0"/>
              <a:t>div class="row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div class="col-md-4"&gt;.col-md-4&lt;/div&gt; </a:t>
            </a:r>
            <a:r>
              <a:rPr lang="en-US" sz="1800" dirty="0" smtClean="0"/>
              <a:t>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div class="col-md-4 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ms</a:t>
            </a:r>
            <a:r>
              <a:rPr lang="en-US" sz="1800" dirty="0" smtClean="0">
                <a:solidFill>
                  <a:schemeClr val="tx2"/>
                </a:solidFill>
              </a:rPr>
              <a:t>-auto</a:t>
            </a:r>
            <a:r>
              <a:rPr lang="en-US" sz="1800" dirty="0"/>
              <a:t>"&gt;.col-md-4 .</a:t>
            </a:r>
            <a:r>
              <a:rPr lang="en-US" sz="1800" dirty="0" err="1"/>
              <a:t>ms</a:t>
            </a:r>
            <a:r>
              <a:rPr lang="en-US" sz="1800" dirty="0"/>
              <a:t>-auto&lt;/div&gt;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&lt;/</a:t>
            </a:r>
            <a:r>
              <a:rPr lang="en-US" sz="1800" dirty="0"/>
              <a:t>div&gt;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&lt;</a:t>
            </a:r>
            <a:r>
              <a:rPr lang="en-US" sz="1800" dirty="0"/>
              <a:t>div class="row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div class="col-md-3 </a:t>
            </a:r>
            <a:r>
              <a:rPr lang="en-US" sz="1800" dirty="0" err="1">
                <a:solidFill>
                  <a:schemeClr val="tx2"/>
                </a:solidFill>
              </a:rPr>
              <a:t>ms</a:t>
            </a:r>
            <a:r>
              <a:rPr lang="en-US" sz="1800" dirty="0">
                <a:solidFill>
                  <a:schemeClr val="tx2"/>
                </a:solidFill>
              </a:rPr>
              <a:t>-md-auto</a:t>
            </a:r>
            <a:r>
              <a:rPr lang="en-US" sz="1800" dirty="0"/>
              <a:t>"&gt;.col-md-3 .</a:t>
            </a:r>
            <a:r>
              <a:rPr lang="en-US" sz="1800" dirty="0" err="1"/>
              <a:t>ms</a:t>
            </a:r>
            <a:r>
              <a:rPr lang="en-US" sz="1800" dirty="0"/>
              <a:t>-md-auto&lt;/div&gt;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div class="col-md-3 </a:t>
            </a:r>
            <a:r>
              <a:rPr lang="en-US" sz="1800" dirty="0" err="1">
                <a:solidFill>
                  <a:schemeClr val="tx2"/>
                </a:solidFill>
              </a:rPr>
              <a:t>ms</a:t>
            </a:r>
            <a:r>
              <a:rPr lang="en-US" sz="1800" dirty="0">
                <a:solidFill>
                  <a:schemeClr val="tx2"/>
                </a:solidFill>
              </a:rPr>
              <a:t>-md-auto</a:t>
            </a:r>
            <a:r>
              <a:rPr lang="en-US" sz="1800" dirty="0"/>
              <a:t>"&gt;.col-md-3 .</a:t>
            </a:r>
            <a:r>
              <a:rPr lang="en-US" sz="1800" dirty="0" err="1"/>
              <a:t>ms</a:t>
            </a:r>
            <a:r>
              <a:rPr lang="en-US" sz="1800" dirty="0"/>
              <a:t>-md-auto&lt;/div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&lt;/</a:t>
            </a:r>
            <a:r>
              <a:rPr lang="en-US" sz="1800" dirty="0"/>
              <a:t>div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&lt;div class="row"&gt;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div class="col-auto </a:t>
            </a:r>
            <a:r>
              <a:rPr lang="en-US" sz="1800" dirty="0">
                <a:solidFill>
                  <a:schemeClr val="tx2"/>
                </a:solidFill>
              </a:rPr>
              <a:t>me-auto</a:t>
            </a:r>
            <a:r>
              <a:rPr lang="en-US" sz="1800" dirty="0"/>
              <a:t>"&gt;.col-auto .me-auto&lt;/div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	&lt;</a:t>
            </a:r>
            <a:r>
              <a:rPr lang="en-US" sz="1800" dirty="0"/>
              <a:t>div class="col-auto"&gt;.col-auto&lt;/div&gt;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&lt;/</a:t>
            </a:r>
            <a:r>
              <a:rPr lang="en-US" sz="1800" dirty="0"/>
              <a:t>div&gt;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270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Gap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using </a:t>
            </a:r>
            <a:r>
              <a:rPr lang="en-US" dirty="0">
                <a:solidFill>
                  <a:schemeClr val="tx2"/>
                </a:solidFill>
              </a:rPr>
              <a:t>display: grid</a:t>
            </a:r>
            <a:r>
              <a:rPr lang="en-US" dirty="0"/>
              <a:t>, you can make use of </a:t>
            </a:r>
            <a:r>
              <a:rPr lang="en-US" dirty="0" smtClean="0">
                <a:solidFill>
                  <a:schemeClr val="tx2"/>
                </a:solidFill>
              </a:rPr>
              <a:t>gap</a:t>
            </a:r>
            <a:r>
              <a:rPr lang="en-US" dirty="0"/>
              <a:t> utilities on the parent grid </a:t>
            </a:r>
            <a:r>
              <a:rPr lang="en-US" dirty="0" smtClean="0"/>
              <a:t>container.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0" y="3284984"/>
            <a:ext cx="783064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2248347"/>
            <a:ext cx="8337249" cy="38778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&lt;div class="d-grid </a:t>
            </a:r>
            <a:r>
              <a:rPr lang="en-IN" dirty="0">
                <a:solidFill>
                  <a:schemeClr val="tx2"/>
                </a:solidFill>
              </a:rPr>
              <a:t>gap-3</a:t>
            </a:r>
            <a:r>
              <a:rPr lang="en-IN" dirty="0" smtClean="0"/>
              <a:t>"&gt;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</a:t>
            </a:r>
            <a:r>
              <a:rPr lang="en-IN" dirty="0"/>
              <a:t>div class="p-2 </a:t>
            </a:r>
            <a:r>
              <a:rPr lang="en-IN" dirty="0" err="1"/>
              <a:t>bg</a:t>
            </a:r>
            <a:r>
              <a:rPr lang="en-IN" dirty="0"/>
              <a:t>-light border"&gt;Grid item 1&lt;/div&gt;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div class="p-2 </a:t>
            </a:r>
            <a:r>
              <a:rPr lang="en-IN" dirty="0" err="1"/>
              <a:t>bg</a:t>
            </a:r>
            <a:r>
              <a:rPr lang="en-IN" dirty="0"/>
              <a:t>-light border"&gt;Grid item 2&lt;/div&gt; </a:t>
            </a:r>
            <a:r>
              <a:rPr lang="en-IN" dirty="0" smtClean="0"/>
              <a:t>	&lt;</a:t>
            </a:r>
            <a:r>
              <a:rPr lang="en-IN" dirty="0"/>
              <a:t>div class="p-2 </a:t>
            </a:r>
            <a:r>
              <a:rPr lang="en-IN" dirty="0" err="1"/>
              <a:t>bg</a:t>
            </a:r>
            <a:r>
              <a:rPr lang="en-IN" dirty="0"/>
              <a:t>-light border"&gt;Grid item 3&lt;/div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92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Border: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border utilities to quickly style the border and border-radius of an element. Great for images, buttons, or any other element.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142955"/>
            <a:ext cx="4972744" cy="136226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12474" y="44371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56940" y="520205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6016" y="44371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59832" y="44371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5736" y="4437112"/>
            <a:ext cx="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95736" y="520205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95736" y="44371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8539" y="4441614"/>
            <a:ext cx="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56525" cy="10541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1124744"/>
            <a:ext cx="46506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&lt;span class="</a:t>
            </a:r>
            <a:r>
              <a:rPr lang="en-US" sz="2000" dirty="0">
                <a:solidFill>
                  <a:schemeClr val="tx2"/>
                </a:solidFill>
              </a:rPr>
              <a:t>border</a:t>
            </a:r>
            <a:r>
              <a:rPr lang="en-US" sz="2000" dirty="0" smtClean="0"/>
              <a:t>"&gt;&lt;/</a:t>
            </a:r>
            <a:r>
              <a:rPr lang="en-US" sz="2000" dirty="0"/>
              <a:t>span&gt; 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/>
              <a:t>span class="</a:t>
            </a:r>
            <a:r>
              <a:rPr lang="en-US" sz="2000" dirty="0">
                <a:solidFill>
                  <a:schemeClr val="tx2"/>
                </a:solidFill>
              </a:rPr>
              <a:t>border-top</a:t>
            </a:r>
            <a:r>
              <a:rPr lang="en-US" sz="2000" dirty="0"/>
              <a:t>"&gt;&lt;/span&gt; 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/>
              <a:t>span class="</a:t>
            </a:r>
            <a:r>
              <a:rPr lang="en-US" sz="2000" dirty="0">
                <a:solidFill>
                  <a:schemeClr val="tx2"/>
                </a:solidFill>
              </a:rPr>
              <a:t>border-end</a:t>
            </a:r>
            <a:r>
              <a:rPr lang="en-US" sz="2000" dirty="0"/>
              <a:t>"&gt;&lt;/span&gt; 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/>
              <a:t>span class="</a:t>
            </a:r>
            <a:r>
              <a:rPr lang="en-US" sz="2000" dirty="0">
                <a:solidFill>
                  <a:schemeClr val="tx2"/>
                </a:solidFill>
              </a:rPr>
              <a:t>border-bottom</a:t>
            </a:r>
            <a:r>
              <a:rPr lang="en-US" sz="2000" dirty="0"/>
              <a:t>"&gt;&lt;/span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&lt;span class="</a:t>
            </a:r>
            <a:r>
              <a:rPr lang="en-US" sz="2000" dirty="0">
                <a:solidFill>
                  <a:schemeClr val="tx2"/>
                </a:solidFill>
              </a:rPr>
              <a:t>border-start</a:t>
            </a:r>
            <a:r>
              <a:rPr lang="en-US" sz="2000" dirty="0"/>
              <a:t>"&gt;&lt;/span&gt;</a:t>
            </a:r>
            <a:endParaRPr lang="en-IN" sz="20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2492896"/>
            <a:ext cx="775652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Subtractive: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356992"/>
            <a:ext cx="4456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&lt;span class="</a:t>
            </a:r>
            <a:r>
              <a:rPr lang="en-US" dirty="0">
                <a:solidFill>
                  <a:schemeClr val="tx2"/>
                </a:solidFill>
              </a:rPr>
              <a:t>border-0</a:t>
            </a:r>
            <a:r>
              <a:rPr lang="en-US" dirty="0"/>
              <a:t>"&gt;&lt;/span&gt;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span class="</a:t>
            </a:r>
            <a:r>
              <a:rPr lang="en-US" dirty="0">
                <a:solidFill>
                  <a:schemeClr val="tx2"/>
                </a:solidFill>
              </a:rPr>
              <a:t>border-top-0</a:t>
            </a:r>
            <a:r>
              <a:rPr lang="en-US" dirty="0"/>
              <a:t>"&gt;&lt;/span&gt;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span class="</a:t>
            </a:r>
            <a:r>
              <a:rPr lang="en-US" dirty="0">
                <a:solidFill>
                  <a:schemeClr val="tx2"/>
                </a:solidFill>
              </a:rPr>
              <a:t>border-end-0</a:t>
            </a:r>
            <a:r>
              <a:rPr lang="en-US" dirty="0"/>
              <a:t>"&gt;&lt;/span&gt;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span class="</a:t>
            </a:r>
            <a:r>
              <a:rPr lang="en-US" dirty="0">
                <a:solidFill>
                  <a:schemeClr val="tx2"/>
                </a:solidFill>
              </a:rPr>
              <a:t>border-bottom-0</a:t>
            </a:r>
            <a:r>
              <a:rPr lang="en-US" dirty="0"/>
              <a:t>"&gt;&lt;/span&gt;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span class="</a:t>
            </a:r>
            <a:r>
              <a:rPr lang="en-US" dirty="0">
                <a:solidFill>
                  <a:schemeClr val="tx2"/>
                </a:solidFill>
              </a:rPr>
              <a:t>border-start-0</a:t>
            </a:r>
            <a:r>
              <a:rPr lang="en-US" dirty="0"/>
              <a:t>"&gt;&lt;/span&gt;</a:t>
            </a:r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229200"/>
            <a:ext cx="4839375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Border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3429000"/>
            <a:ext cx="7745505" cy="387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&lt;span class="border </a:t>
            </a:r>
            <a:r>
              <a:rPr lang="en-IN" sz="2000" dirty="0">
                <a:solidFill>
                  <a:schemeClr val="tx2"/>
                </a:solidFill>
              </a:rPr>
              <a:t>border-primary</a:t>
            </a:r>
            <a:r>
              <a:rPr lang="en-IN" sz="2000" dirty="0"/>
              <a:t>"&gt;&lt;/span&gt;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border-secondary</a:t>
            </a:r>
            <a:r>
              <a:rPr lang="en-IN" sz="2000" dirty="0"/>
              <a:t>"&gt;&lt;/span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border-success</a:t>
            </a:r>
            <a:r>
              <a:rPr lang="en-IN" sz="2000" dirty="0"/>
              <a:t>"&gt;&lt;/span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border-danger</a:t>
            </a:r>
            <a:r>
              <a:rPr lang="en-IN" sz="2000" dirty="0" smtClean="0"/>
              <a:t>"&gt;&lt;/</a:t>
            </a:r>
            <a:r>
              <a:rPr lang="en-IN" sz="2000" dirty="0"/>
              <a:t>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border-warning</a:t>
            </a:r>
            <a:r>
              <a:rPr lang="en-IN" sz="2000" dirty="0"/>
              <a:t>"&gt;&lt;/span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border-info</a:t>
            </a:r>
            <a:r>
              <a:rPr lang="en-IN" sz="2000" dirty="0"/>
              <a:t>"&gt;&lt;/span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border-light</a:t>
            </a:r>
            <a:r>
              <a:rPr lang="en-IN" sz="2000" dirty="0"/>
              <a:t>"&gt;&lt;/span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border-dark</a:t>
            </a:r>
            <a:r>
              <a:rPr lang="en-IN" sz="2000" dirty="0"/>
              <a:t>"&gt;&lt;/span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span class="border </a:t>
            </a:r>
            <a:r>
              <a:rPr lang="en-IN" sz="2000" dirty="0">
                <a:solidFill>
                  <a:schemeClr val="tx2"/>
                </a:solidFill>
              </a:rPr>
              <a:t>border-white</a:t>
            </a:r>
            <a:r>
              <a:rPr lang="en-IN" sz="2000" dirty="0"/>
              <a:t>"&gt;&lt;/span&gt;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059010" cy="1771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8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Bootstrap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Bootstrap is a free front-end framework for faster and easier web </a:t>
            </a:r>
            <a:r>
              <a:rPr lang="en-US" b="1" dirty="0" smtClean="0">
                <a:solidFill>
                  <a:srgbClr val="00B0F0"/>
                </a:solidFill>
              </a:rPr>
              <a:t>development.</a:t>
            </a: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Bootstrap includes HTML and CSS based design templates for </a:t>
            </a:r>
            <a:r>
              <a:rPr lang="en-US" b="1" dirty="0" smtClean="0">
                <a:solidFill>
                  <a:srgbClr val="00B0F0"/>
                </a:solidFill>
              </a:rPr>
              <a:t>forms</a:t>
            </a:r>
            <a:r>
              <a:rPr lang="en-US" b="1" dirty="0">
                <a:solidFill>
                  <a:srgbClr val="00B0F0"/>
                </a:solidFill>
              </a:rPr>
              <a:t>, buttons, tables, navigation, modals, image carousels and many other, as well as optional JavaScript </a:t>
            </a:r>
            <a:r>
              <a:rPr lang="en-US" b="1" dirty="0" smtClean="0">
                <a:solidFill>
                  <a:srgbClr val="00B0F0"/>
                </a:solidFill>
              </a:rPr>
              <a:t>plugins.</a:t>
            </a: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Bootstrap also gives you the ability to easily create responsive </a:t>
            </a:r>
            <a:r>
              <a:rPr lang="en-US" b="1" dirty="0" smtClean="0">
                <a:solidFill>
                  <a:srgbClr val="00B0F0"/>
                </a:solidFill>
              </a:rPr>
              <a:t>designs.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Border-width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&lt;span class="border </a:t>
            </a:r>
            <a:r>
              <a:rPr lang="en-IN" dirty="0">
                <a:solidFill>
                  <a:schemeClr val="tx2"/>
                </a:solidFill>
              </a:rPr>
              <a:t>border-1</a:t>
            </a:r>
            <a:r>
              <a:rPr lang="en-IN" dirty="0"/>
              <a:t>"&gt;&lt;/span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span class="border </a:t>
            </a:r>
            <a:r>
              <a:rPr lang="en-IN" dirty="0">
                <a:solidFill>
                  <a:schemeClr val="tx2"/>
                </a:solidFill>
              </a:rPr>
              <a:t>border-2</a:t>
            </a:r>
            <a:r>
              <a:rPr lang="en-IN" dirty="0"/>
              <a:t>"&gt;&lt;/span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span class="border </a:t>
            </a:r>
            <a:r>
              <a:rPr lang="en-IN" dirty="0">
                <a:solidFill>
                  <a:schemeClr val="tx2"/>
                </a:solidFill>
              </a:rPr>
              <a:t>border-3</a:t>
            </a:r>
            <a:r>
              <a:rPr lang="en-IN" dirty="0"/>
              <a:t>"&gt;&lt;/span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span class="border </a:t>
            </a:r>
            <a:r>
              <a:rPr lang="en-IN" dirty="0">
                <a:solidFill>
                  <a:schemeClr val="tx2"/>
                </a:solidFill>
              </a:rPr>
              <a:t>border-4</a:t>
            </a:r>
            <a:r>
              <a:rPr lang="en-IN" dirty="0"/>
              <a:t>"&gt;&lt;/span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span class="border </a:t>
            </a:r>
            <a:r>
              <a:rPr lang="en-IN" dirty="0">
                <a:solidFill>
                  <a:schemeClr val="tx2"/>
                </a:solidFill>
              </a:rPr>
              <a:t>border-5</a:t>
            </a:r>
            <a:r>
              <a:rPr lang="en-IN" dirty="0"/>
              <a:t>"&gt;&lt;/span&gt;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25144"/>
            <a:ext cx="441069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Border-radius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7745505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class="rounded" alt="..."&gt;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class="rounded-top" alt="..."&gt;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class="rounded-end" alt="..."&gt;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class="rounded-bottom" alt="..."&gt;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class="rounded-start" alt="..."&gt;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class="rounded-circle" alt="..."&gt;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="..." class="rounded-pill" alt="..."&gt;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301208"/>
            <a:ext cx="651600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Sizes: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1984248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class="rounded-0" alt</a:t>
            </a:r>
            <a:r>
              <a:rPr lang="en-US" dirty="0" smtClean="0"/>
              <a:t>="..."&gt;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class="rounded-1" alt</a:t>
            </a:r>
            <a:r>
              <a:rPr lang="en-US" dirty="0" smtClean="0"/>
              <a:t>="..."&gt;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class="rounded-2" alt</a:t>
            </a:r>
            <a:r>
              <a:rPr lang="en-US" dirty="0" smtClean="0"/>
              <a:t>="..."&gt;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class="rounded-3" alt="..."&gt;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09120"/>
            <a:ext cx="478651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Text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colors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7747000" cy="2176234"/>
          </a:xfrm>
        </p:spPr>
      </p:pic>
    </p:spTree>
    <p:extLst>
      <p:ext uri="{BB962C8B-B14F-4D97-AF65-F5344CB8AC3E}">
        <p14:creationId xmlns:p14="http://schemas.microsoft.com/office/powerpoint/2010/main" val="40823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62964"/>
            <a:ext cx="8004114" cy="558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&lt;p class="</a:t>
            </a:r>
            <a:r>
              <a:rPr lang="en-US" sz="2000" dirty="0">
                <a:solidFill>
                  <a:schemeClr val="tx2"/>
                </a:solidFill>
              </a:rPr>
              <a:t>text-primary</a:t>
            </a:r>
            <a:r>
              <a:rPr lang="en-US" sz="2000" dirty="0"/>
              <a:t>"&gt;.text-primary&lt;/p&gt;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text-primary-emphasis</a:t>
            </a:r>
            <a:r>
              <a:rPr lang="en-US" sz="2000" dirty="0"/>
              <a:t>"&gt;.text-primary-emphasis&lt;/p&gt;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text-secondary</a:t>
            </a:r>
            <a:r>
              <a:rPr lang="en-US" sz="2000" dirty="0"/>
              <a:t>"&gt;.text-secondary&lt;/p&gt;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text-secondary-emphasis</a:t>
            </a:r>
            <a:r>
              <a:rPr lang="en-US" sz="2000" dirty="0"/>
              <a:t>"&gt;.text-secondary-emphasis&lt;/p&gt;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text-success</a:t>
            </a:r>
            <a:r>
              <a:rPr lang="en-US" sz="2000" dirty="0"/>
              <a:t>"&gt;.text-success&lt;/p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&lt;p class="</a:t>
            </a:r>
            <a:r>
              <a:rPr lang="en-US" sz="2000" dirty="0">
                <a:solidFill>
                  <a:schemeClr val="tx2"/>
                </a:solidFill>
              </a:rPr>
              <a:t>text-success-emphasis</a:t>
            </a:r>
            <a:r>
              <a:rPr lang="en-US" sz="2000" dirty="0"/>
              <a:t>"&gt;.text-success-emphasis&lt;/p&gt;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text-danger</a:t>
            </a:r>
            <a:r>
              <a:rPr lang="en-US" sz="2000" dirty="0"/>
              <a:t>"&gt;.text-danger&lt;/p&gt;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text-danger-emphasis</a:t>
            </a:r>
            <a:r>
              <a:rPr lang="en-US" sz="2000" dirty="0"/>
              <a:t>"&gt;.text-danger-emphasis&lt;/p&gt;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text-warning </a:t>
            </a:r>
            <a:r>
              <a:rPr lang="en-US" sz="2000" dirty="0" err="1">
                <a:solidFill>
                  <a:schemeClr val="tx2"/>
                </a:solidFill>
              </a:rPr>
              <a:t>bg</a:t>
            </a:r>
            <a:r>
              <a:rPr lang="en-US" sz="2000" dirty="0">
                <a:solidFill>
                  <a:schemeClr val="tx2"/>
                </a:solidFill>
              </a:rPr>
              <a:t>-dark</a:t>
            </a:r>
            <a:r>
              <a:rPr lang="en-US" sz="2000" dirty="0"/>
              <a:t>"&gt;.text-warning&lt;/p&gt;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text-warning-emphasis</a:t>
            </a:r>
            <a:r>
              <a:rPr lang="en-US" sz="2000" dirty="0"/>
              <a:t>"&gt;.text-warning-emphasis&lt;/p&gt;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p class="</a:t>
            </a:r>
            <a:r>
              <a:rPr lang="en-US" sz="2000" dirty="0">
                <a:solidFill>
                  <a:schemeClr val="tx2"/>
                </a:solidFill>
              </a:rPr>
              <a:t>text-info </a:t>
            </a:r>
            <a:r>
              <a:rPr lang="en-US" sz="2000" dirty="0" err="1">
                <a:solidFill>
                  <a:schemeClr val="tx2"/>
                </a:solidFill>
              </a:rPr>
              <a:t>bg</a:t>
            </a:r>
            <a:r>
              <a:rPr lang="en-US" sz="2000" dirty="0">
                <a:solidFill>
                  <a:schemeClr val="tx2"/>
                </a:solidFill>
              </a:rPr>
              <a:t>-dark</a:t>
            </a:r>
            <a:r>
              <a:rPr lang="en-US" sz="2000" dirty="0"/>
              <a:t>"&gt;.text-info&lt;/p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&lt;p class="</a:t>
            </a:r>
            <a:r>
              <a:rPr lang="en-US" sz="2000" dirty="0">
                <a:solidFill>
                  <a:schemeClr val="tx2"/>
                </a:solidFill>
              </a:rPr>
              <a:t>text-info-emphasis</a:t>
            </a:r>
            <a:r>
              <a:rPr lang="en-US" sz="2000" dirty="0"/>
              <a:t>"&gt;.text-info-emphasis&lt;/p&gt;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0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69" y="404664"/>
            <a:ext cx="7776864" cy="558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&lt;p class="</a:t>
            </a:r>
            <a:r>
              <a:rPr lang="en-IN" sz="2000" dirty="0">
                <a:solidFill>
                  <a:schemeClr val="tx2"/>
                </a:solidFill>
              </a:rPr>
              <a:t>text-light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-dark</a:t>
            </a:r>
            <a:r>
              <a:rPr lang="en-IN" sz="2000" dirty="0"/>
              <a:t>"&gt;.text-light&lt;/p&gt;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text-light-emphasis</a:t>
            </a:r>
            <a:r>
              <a:rPr lang="en-IN" sz="2000" dirty="0"/>
              <a:t>"&gt;.text-light-emphasis&lt;/p&gt;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text-dark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-white</a:t>
            </a:r>
            <a:r>
              <a:rPr lang="en-IN" sz="2000" dirty="0"/>
              <a:t>"&gt;.text-dark&lt;/p&gt;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text-dark-emphasis</a:t>
            </a:r>
            <a:r>
              <a:rPr lang="en-IN" sz="2000" dirty="0"/>
              <a:t>"&gt;.text-dark-emphasis&lt;/p&gt;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text-body</a:t>
            </a:r>
            <a:r>
              <a:rPr lang="en-IN" sz="2000" dirty="0"/>
              <a:t>"&gt;.text-body&lt;/p</a:t>
            </a:r>
            <a:r>
              <a:rPr lang="en-IN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text-body-emphasis</a:t>
            </a:r>
            <a:r>
              <a:rPr lang="en-IN" sz="2000" dirty="0"/>
              <a:t>"&gt;.text-body-emphasis&lt;/p&gt;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text-body-secondary</a:t>
            </a:r>
            <a:r>
              <a:rPr lang="en-IN" sz="2000" dirty="0"/>
              <a:t>"&gt;.text-body-secondary&lt;/p&gt;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text-body-tertiary</a:t>
            </a:r>
            <a:r>
              <a:rPr lang="en-IN" sz="2000" dirty="0"/>
              <a:t>"&gt;.text-body-tertiary&lt;/p</a:t>
            </a:r>
            <a:r>
              <a:rPr lang="en-IN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text-black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-white</a:t>
            </a:r>
            <a:r>
              <a:rPr lang="en-IN" sz="2000" dirty="0"/>
              <a:t>"&gt;.text-black&lt;/p&gt;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text-white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-dark</a:t>
            </a:r>
            <a:r>
              <a:rPr lang="en-IN" sz="2000" dirty="0"/>
              <a:t>"&gt;.text-white&lt;/p&gt;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text-black-50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-white</a:t>
            </a:r>
            <a:r>
              <a:rPr lang="en-IN" sz="2000" dirty="0"/>
              <a:t>"&gt;.text-black-50&lt;/p&gt;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&lt;</a:t>
            </a:r>
            <a:r>
              <a:rPr lang="en-IN" sz="2000" dirty="0"/>
              <a:t>p class="</a:t>
            </a:r>
            <a:r>
              <a:rPr lang="en-IN" sz="2000" dirty="0">
                <a:solidFill>
                  <a:schemeClr val="tx2"/>
                </a:solidFill>
              </a:rPr>
              <a:t>text-white-50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-dark</a:t>
            </a:r>
            <a:r>
              <a:rPr lang="en-IN" sz="2000" dirty="0"/>
              <a:t>"&gt;.text-white-50&lt;/p&gt;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65411"/>
            <a:ext cx="1776261" cy="51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Background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color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23529" y="2248347"/>
            <a:ext cx="8712968" cy="3877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&lt;div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-primary</a:t>
            </a:r>
            <a:r>
              <a:rPr lang="en-IN" sz="2000" dirty="0"/>
              <a:t> text-white"&gt;.</a:t>
            </a:r>
            <a:r>
              <a:rPr lang="en-IN" sz="2000" dirty="0" err="1"/>
              <a:t>bg</a:t>
            </a:r>
            <a:r>
              <a:rPr lang="en-IN" sz="2000" dirty="0"/>
              <a:t>-primary&lt;/div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-secondary</a:t>
            </a:r>
            <a:r>
              <a:rPr lang="en-IN" sz="2000" dirty="0"/>
              <a:t> text-white"&gt;.</a:t>
            </a:r>
            <a:r>
              <a:rPr lang="en-IN" sz="2000" dirty="0" err="1"/>
              <a:t>bg</a:t>
            </a:r>
            <a:r>
              <a:rPr lang="en-IN" sz="2000" dirty="0"/>
              <a:t>-secondary&lt;/div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-success</a:t>
            </a:r>
            <a:r>
              <a:rPr lang="en-IN" sz="2000" dirty="0"/>
              <a:t> text-white"&gt;.</a:t>
            </a:r>
            <a:r>
              <a:rPr lang="en-IN" sz="2000" dirty="0" err="1"/>
              <a:t>bg</a:t>
            </a:r>
            <a:r>
              <a:rPr lang="en-IN" sz="2000" dirty="0"/>
              <a:t>-success&lt;/div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-danger</a:t>
            </a:r>
            <a:r>
              <a:rPr lang="en-IN" sz="2000" dirty="0"/>
              <a:t> text-white"&gt;.</a:t>
            </a:r>
            <a:r>
              <a:rPr lang="en-IN" sz="2000" dirty="0" err="1"/>
              <a:t>bg</a:t>
            </a:r>
            <a:r>
              <a:rPr lang="en-IN" sz="2000" dirty="0"/>
              <a:t>-danger&lt;/div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-warning</a:t>
            </a:r>
            <a:r>
              <a:rPr lang="en-IN" sz="2000" dirty="0"/>
              <a:t> text-dark"&gt;.</a:t>
            </a:r>
            <a:r>
              <a:rPr lang="en-IN" sz="2000" dirty="0" err="1"/>
              <a:t>bg</a:t>
            </a:r>
            <a:r>
              <a:rPr lang="en-IN" sz="2000" dirty="0"/>
              <a:t>-warning&lt;/div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-info</a:t>
            </a:r>
            <a:r>
              <a:rPr lang="en-IN" sz="2000" dirty="0"/>
              <a:t> text-dark"&gt;.</a:t>
            </a:r>
            <a:r>
              <a:rPr lang="en-IN" sz="2000" dirty="0" err="1"/>
              <a:t>bg</a:t>
            </a:r>
            <a:r>
              <a:rPr lang="en-IN" sz="2000" dirty="0"/>
              <a:t>-info&lt;/div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-light</a:t>
            </a:r>
            <a:r>
              <a:rPr lang="en-IN" sz="2000" dirty="0"/>
              <a:t> text-dark"&gt;.</a:t>
            </a:r>
            <a:r>
              <a:rPr lang="en-IN" sz="2000" dirty="0" err="1"/>
              <a:t>bg</a:t>
            </a:r>
            <a:r>
              <a:rPr lang="en-IN" sz="2000" dirty="0"/>
              <a:t>-light&lt;/div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-dark</a:t>
            </a:r>
            <a:r>
              <a:rPr lang="en-IN" sz="2000" dirty="0"/>
              <a:t> text-white"&gt;.</a:t>
            </a:r>
            <a:r>
              <a:rPr lang="en-IN" sz="2000" dirty="0" err="1"/>
              <a:t>bg</a:t>
            </a:r>
            <a:r>
              <a:rPr lang="en-IN" sz="2000" dirty="0"/>
              <a:t>-dark&lt;/div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-body</a:t>
            </a:r>
            <a:r>
              <a:rPr lang="en-IN" sz="2000" dirty="0"/>
              <a:t> text-dark"&gt;.</a:t>
            </a:r>
            <a:r>
              <a:rPr lang="en-IN" sz="2000" dirty="0" err="1"/>
              <a:t>bg</a:t>
            </a:r>
            <a:r>
              <a:rPr lang="en-IN" sz="2000" dirty="0"/>
              <a:t>-body&lt;/div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-white</a:t>
            </a:r>
            <a:r>
              <a:rPr lang="en-IN" sz="2000" dirty="0"/>
              <a:t> text-dark"&gt;.</a:t>
            </a:r>
            <a:r>
              <a:rPr lang="en-IN" sz="2000" dirty="0" err="1"/>
              <a:t>bg</a:t>
            </a:r>
            <a:r>
              <a:rPr lang="en-IN" sz="2000" dirty="0"/>
              <a:t>-white&lt;/div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class="p-3 mb-2 </a:t>
            </a:r>
            <a:r>
              <a:rPr lang="en-IN" sz="2000" dirty="0" err="1">
                <a:solidFill>
                  <a:schemeClr val="tx2"/>
                </a:solidFill>
              </a:rPr>
              <a:t>bg</a:t>
            </a:r>
            <a:r>
              <a:rPr lang="en-IN" sz="2000" dirty="0">
                <a:solidFill>
                  <a:schemeClr val="tx2"/>
                </a:solidFill>
              </a:rPr>
              <a:t>-transparent</a:t>
            </a:r>
            <a:r>
              <a:rPr lang="en-IN" sz="2000" dirty="0"/>
              <a:t> text-dark"&gt;.</a:t>
            </a:r>
            <a:r>
              <a:rPr lang="en-IN" sz="2000" dirty="0" err="1"/>
              <a:t>bg</a:t>
            </a:r>
            <a:r>
              <a:rPr lang="en-IN" sz="2000" dirty="0"/>
              <a:t>-transparent&lt;/div&gt;</a:t>
            </a:r>
          </a:p>
        </p:txBody>
      </p:sp>
    </p:spTree>
    <p:extLst>
      <p:ext uri="{BB962C8B-B14F-4D97-AF65-F5344CB8AC3E}">
        <p14:creationId xmlns:p14="http://schemas.microsoft.com/office/powerpoint/2010/main" val="21393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1154"/>
            <a:ext cx="727896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Background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9"/>
            <a:ext cx="7745505" cy="1008112"/>
          </a:xfrm>
        </p:spPr>
        <p:txBody>
          <a:bodyPr/>
          <a:lstStyle/>
          <a:p>
            <a:r>
              <a:rPr lang="en-US" dirty="0"/>
              <a:t>By adding a</a:t>
            </a:r>
            <a:r>
              <a:rPr lang="en-US" dirty="0">
                <a:solidFill>
                  <a:schemeClr val="tx2"/>
                </a:solidFill>
              </a:rPr>
              <a:t> .</a:t>
            </a:r>
            <a:r>
              <a:rPr lang="en-US" dirty="0" err="1">
                <a:solidFill>
                  <a:schemeClr val="tx2"/>
                </a:solidFill>
              </a:rPr>
              <a:t>bg</a:t>
            </a:r>
            <a:r>
              <a:rPr lang="en-US" dirty="0">
                <a:solidFill>
                  <a:schemeClr val="tx2"/>
                </a:solidFill>
              </a:rPr>
              <a:t>-gradient</a:t>
            </a:r>
            <a:r>
              <a:rPr lang="en-US" dirty="0"/>
              <a:t> class, a linear gradient is added as background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7668057" cy="37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Opacity: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700809"/>
            <a:ext cx="9143999" cy="2664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&lt;div class="</a:t>
            </a:r>
            <a:r>
              <a:rPr lang="en-GB" sz="2000" dirty="0" err="1" smtClean="0"/>
              <a:t>bg</a:t>
            </a:r>
            <a:r>
              <a:rPr lang="en-GB" sz="2000" dirty="0" smtClean="0"/>
              <a:t>-success p-2 text-white"&gt;This is default success &lt;/div&gt;</a:t>
            </a:r>
          </a:p>
          <a:p>
            <a:pPr>
              <a:buNone/>
            </a:pPr>
            <a:r>
              <a:rPr lang="en-GB" sz="2000" dirty="0" smtClean="0"/>
              <a:t>&lt;div class="</a:t>
            </a:r>
            <a:r>
              <a:rPr lang="en-GB" sz="2000" dirty="0" err="1" smtClean="0"/>
              <a:t>bg</a:t>
            </a:r>
            <a:r>
              <a:rPr lang="en-GB" sz="2000" dirty="0" smtClean="0"/>
              <a:t>-success p-2 text-white bg-opacity-75"&gt;75% opacity &lt;/div&gt;</a:t>
            </a:r>
          </a:p>
          <a:p>
            <a:pPr>
              <a:buNone/>
            </a:pPr>
            <a:r>
              <a:rPr lang="en-GB" sz="2000" dirty="0" smtClean="0"/>
              <a:t>&lt;div class="</a:t>
            </a:r>
            <a:r>
              <a:rPr lang="en-GB" sz="2000" dirty="0" err="1" smtClean="0"/>
              <a:t>bg</a:t>
            </a:r>
            <a:r>
              <a:rPr lang="en-GB" sz="2000" dirty="0" smtClean="0"/>
              <a:t>-success p-2 text-dark bg-opacity-50"&gt;50% opacity &lt;/div&gt;</a:t>
            </a:r>
          </a:p>
          <a:p>
            <a:pPr>
              <a:buNone/>
            </a:pPr>
            <a:r>
              <a:rPr lang="en-GB" sz="2000" dirty="0" smtClean="0"/>
              <a:t>&lt;div class="</a:t>
            </a:r>
            <a:r>
              <a:rPr lang="en-GB" sz="2000" dirty="0" err="1" smtClean="0"/>
              <a:t>bg</a:t>
            </a:r>
            <a:r>
              <a:rPr lang="en-GB" sz="2000" dirty="0" smtClean="0"/>
              <a:t>-success p-2 text-dark bg-opacity-25"&gt;25% opacity &lt;/div&gt;</a:t>
            </a:r>
          </a:p>
          <a:p>
            <a:pPr>
              <a:buNone/>
            </a:pPr>
            <a:r>
              <a:rPr lang="en-GB" sz="2000" dirty="0" smtClean="0"/>
              <a:t>&lt;div class="</a:t>
            </a:r>
            <a:r>
              <a:rPr lang="en-GB" sz="2000" dirty="0" err="1" smtClean="0"/>
              <a:t>bg</a:t>
            </a:r>
            <a:r>
              <a:rPr lang="en-GB" sz="2000" dirty="0" smtClean="0"/>
              <a:t>-success p-2 text-dark bg-opacity-10"&gt;10% opacity &lt;/div&gt;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4005064"/>
            <a:ext cx="560070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Advantages of Bootstrap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979712" y="2564904"/>
            <a:ext cx="7745505" cy="387781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Easy to </a:t>
            </a:r>
            <a:r>
              <a:rPr lang="en-IN" sz="2800" dirty="0" smtClean="0">
                <a:solidFill>
                  <a:srgbClr val="00B050"/>
                </a:solidFill>
              </a:rPr>
              <a:t>use</a:t>
            </a:r>
          </a:p>
          <a:p>
            <a:r>
              <a:rPr lang="en-IN" sz="2800" dirty="0">
                <a:solidFill>
                  <a:srgbClr val="00B050"/>
                </a:solidFill>
              </a:rPr>
              <a:t>Responsive </a:t>
            </a:r>
            <a:r>
              <a:rPr lang="en-IN" sz="2800" dirty="0" smtClean="0">
                <a:solidFill>
                  <a:srgbClr val="00B050"/>
                </a:solidFill>
              </a:rPr>
              <a:t>features</a:t>
            </a:r>
          </a:p>
          <a:p>
            <a:r>
              <a:rPr lang="en-IN" sz="2800" dirty="0">
                <a:solidFill>
                  <a:srgbClr val="00B050"/>
                </a:solidFill>
              </a:rPr>
              <a:t>Mobile-first </a:t>
            </a:r>
            <a:r>
              <a:rPr lang="en-IN" sz="2800" dirty="0" smtClean="0">
                <a:solidFill>
                  <a:srgbClr val="00B050"/>
                </a:solidFill>
              </a:rPr>
              <a:t>approach</a:t>
            </a:r>
          </a:p>
          <a:p>
            <a:r>
              <a:rPr lang="en-IN" sz="2800" dirty="0">
                <a:solidFill>
                  <a:srgbClr val="00B050"/>
                </a:solidFill>
              </a:rPr>
              <a:t>Browser </a:t>
            </a:r>
            <a:r>
              <a:rPr lang="en-IN" sz="2800" dirty="0" smtClean="0">
                <a:solidFill>
                  <a:srgbClr val="00B050"/>
                </a:solidFill>
              </a:rPr>
              <a:t>compatibility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Display: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none</a:t>
            </a:r>
          </a:p>
          <a:p>
            <a:r>
              <a:rPr lang="en-US" dirty="0"/>
              <a:t>inline</a:t>
            </a:r>
          </a:p>
          <a:p>
            <a:r>
              <a:rPr lang="en-US" dirty="0"/>
              <a:t>inline-block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grid</a:t>
            </a:r>
          </a:p>
          <a:p>
            <a:r>
              <a:rPr lang="en-US" dirty="0" smtClean="0"/>
              <a:t>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7756525" cy="1054100"/>
          </a:xfrm>
        </p:spPr>
        <p:txBody>
          <a:bodyPr/>
          <a:lstStyle/>
          <a:p>
            <a:pPr algn="l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2571744"/>
            <a:ext cx="775652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78592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&lt;div class="d-inline p-2 text-</a:t>
            </a:r>
            <a:r>
              <a:rPr lang="en-GB" sz="2400" dirty="0" err="1" smtClean="0"/>
              <a:t>bg</a:t>
            </a:r>
            <a:r>
              <a:rPr lang="en-GB" sz="2400" dirty="0" smtClean="0"/>
              <a:t>-primary"&gt;d-inline&lt;/div&gt;</a:t>
            </a:r>
          </a:p>
          <a:p>
            <a:r>
              <a:rPr lang="en-GB" sz="2400" dirty="0" smtClean="0"/>
              <a:t>&lt;div class="d-inline p-2 text-</a:t>
            </a:r>
            <a:r>
              <a:rPr lang="en-GB" sz="2400" dirty="0" err="1" smtClean="0"/>
              <a:t>bg</a:t>
            </a:r>
            <a:r>
              <a:rPr lang="en-GB" sz="2400" dirty="0" smtClean="0"/>
              <a:t>-dark"&gt;d-inline&lt;/div&gt;</a:t>
            </a:r>
            <a:endParaRPr lang="en-GB" sz="2400" dirty="0"/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928670"/>
            <a:ext cx="2071702" cy="747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20" y="5000636"/>
            <a:ext cx="835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&lt;span class="d-block p-2 text-</a:t>
            </a:r>
            <a:r>
              <a:rPr lang="en-GB" sz="2400" dirty="0" err="1" smtClean="0"/>
              <a:t>bg</a:t>
            </a:r>
            <a:r>
              <a:rPr lang="en-GB" sz="2400" dirty="0" smtClean="0"/>
              <a:t>-primary"&gt;d-block&lt;/span&gt;</a:t>
            </a:r>
          </a:p>
          <a:p>
            <a:r>
              <a:rPr lang="en-GB" sz="2400" dirty="0" smtClean="0"/>
              <a:t>&lt;span class="d-block p-2 text-</a:t>
            </a:r>
            <a:r>
              <a:rPr lang="en-GB" sz="2400" dirty="0" err="1" smtClean="0"/>
              <a:t>bg</a:t>
            </a:r>
            <a:r>
              <a:rPr lang="en-GB" sz="2400" dirty="0" smtClean="0"/>
              <a:t>-dark"&gt;d-block&lt;/span&gt;</a:t>
            </a:r>
            <a:endParaRPr lang="en-GB" sz="2400" dirty="0"/>
          </a:p>
        </p:txBody>
      </p:sp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857628"/>
            <a:ext cx="7429500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Flex-</a:t>
            </a:r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Direction</a:t>
            </a: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Use </a:t>
            </a:r>
            <a:r>
              <a:rPr lang="en-GB" dirty="0" smtClean="0">
                <a:solidFill>
                  <a:schemeClr val="tx2"/>
                </a:solidFill>
              </a:rPr>
              <a:t>.flex-row</a:t>
            </a:r>
            <a:r>
              <a:rPr lang="en-GB" dirty="0" smtClean="0"/>
              <a:t> to set a horizontal direction (the browser default), or </a:t>
            </a:r>
            <a:r>
              <a:rPr lang="en-GB" dirty="0" smtClean="0">
                <a:solidFill>
                  <a:schemeClr val="tx2"/>
                </a:solidFill>
              </a:rPr>
              <a:t>.flex-row-reverse</a:t>
            </a:r>
            <a:r>
              <a:rPr lang="en-GB" dirty="0" smtClean="0"/>
              <a:t> to start the horizontal direction from the opposite side.</a:t>
            </a:r>
            <a:endParaRPr lang="en-GB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3857628"/>
            <a:ext cx="74295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tx2"/>
                </a:solidFill>
              </a:rPr>
              <a:t>d-flex flex-row </a:t>
            </a:r>
            <a:r>
              <a:rPr lang="en-GB" dirty="0" smtClean="0"/>
              <a:t>mb-3"&gt;</a:t>
            </a:r>
          </a:p>
          <a:p>
            <a:pPr>
              <a:buNone/>
            </a:pPr>
            <a:r>
              <a:rPr lang="en-GB" dirty="0" smtClean="0"/>
              <a:t>  &lt;div class="p-2"&gt;Flex item 1&lt;/div&gt;</a:t>
            </a:r>
          </a:p>
          <a:p>
            <a:pPr>
              <a:buNone/>
            </a:pPr>
            <a:r>
              <a:rPr lang="en-GB" dirty="0" smtClean="0"/>
              <a:t>  &lt;div class="p-2"&gt;Flex item 2&lt;/div&gt;</a:t>
            </a:r>
          </a:p>
          <a:p>
            <a:pPr>
              <a:buNone/>
            </a:pPr>
            <a:r>
              <a:rPr lang="en-GB" dirty="0" smtClean="0"/>
              <a:t>  &lt;div class="p-2"&gt;Flex item 3&lt;/div&gt;</a:t>
            </a:r>
          </a:p>
          <a:p>
            <a:pPr>
              <a:buNone/>
            </a:pPr>
            <a:r>
              <a:rPr lang="en-GB" dirty="0" smtClean="0"/>
              <a:t>&lt;/div&gt;</a:t>
            </a:r>
          </a:p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tx2"/>
                </a:solidFill>
              </a:rPr>
              <a:t>d-flex flex-row-reverse</a:t>
            </a:r>
            <a:r>
              <a:rPr lang="en-GB" dirty="0" smtClean="0"/>
              <a:t>"&gt;</a:t>
            </a:r>
          </a:p>
          <a:p>
            <a:pPr>
              <a:buNone/>
            </a:pPr>
            <a:r>
              <a:rPr lang="en-GB" dirty="0" smtClean="0"/>
              <a:t>  &lt;div class="p-2"&gt;Flex item 1&lt;/div&gt;</a:t>
            </a:r>
          </a:p>
          <a:p>
            <a:pPr>
              <a:buNone/>
            </a:pPr>
            <a:r>
              <a:rPr lang="en-GB" dirty="0" smtClean="0"/>
              <a:t>  &lt;div class="p-2"&gt;Flex item 2&lt;/div&gt;</a:t>
            </a:r>
          </a:p>
          <a:p>
            <a:pPr>
              <a:buNone/>
            </a:pPr>
            <a:r>
              <a:rPr lang="en-GB" dirty="0" smtClean="0"/>
              <a:t>  &lt;div class="p-2"&gt;Flex item 3&lt;/div&gt;</a:t>
            </a:r>
          </a:p>
          <a:p>
            <a:pPr>
              <a:buNone/>
            </a:pPr>
            <a:r>
              <a:rPr lang="en-GB" dirty="0" smtClean="0"/>
              <a:t>&lt;/div&gt;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Justify content: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8596" y="2143116"/>
            <a:ext cx="8715403" cy="398304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Use justify-content utilities on </a:t>
            </a:r>
            <a:r>
              <a:rPr lang="en-GB" sz="2000" dirty="0" err="1" smtClean="0"/>
              <a:t>flexbox</a:t>
            </a:r>
            <a:r>
              <a:rPr lang="en-GB" sz="2000" dirty="0" smtClean="0"/>
              <a:t> containers to change the alignment of flex items on the main axis (the x-axis to start, y-axis if flex-direction: column). Choose from start (browser default), end, </a:t>
            </a:r>
            <a:r>
              <a:rPr lang="en-GB" sz="2000" dirty="0" err="1" smtClean="0"/>
              <a:t>center</a:t>
            </a:r>
            <a:r>
              <a:rPr lang="en-GB" sz="2000" dirty="0" smtClean="0"/>
              <a:t>, between, around, or evenly.</a:t>
            </a:r>
            <a:endParaRPr lang="en-GB" sz="2000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571876"/>
            <a:ext cx="7519988" cy="297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83569" y="1772816"/>
            <a:ext cx="7761184" cy="4353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/>
              <a:t>&lt;div class="d-flex </a:t>
            </a:r>
            <a:r>
              <a:rPr lang="en-GB" dirty="0" smtClean="0">
                <a:solidFill>
                  <a:schemeClr val="tx2"/>
                </a:solidFill>
              </a:rPr>
              <a:t>justify-content-start</a:t>
            </a:r>
            <a:r>
              <a:rPr lang="en-GB" dirty="0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&lt;div class="d-flex </a:t>
            </a:r>
            <a:r>
              <a:rPr lang="en-GB" dirty="0" smtClean="0">
                <a:solidFill>
                  <a:schemeClr val="tx2"/>
                </a:solidFill>
              </a:rPr>
              <a:t>justify-content-end</a:t>
            </a:r>
            <a:r>
              <a:rPr lang="en-GB" dirty="0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&lt;div class="d-flex </a:t>
            </a:r>
            <a:r>
              <a:rPr lang="en-GB" dirty="0" smtClean="0">
                <a:solidFill>
                  <a:schemeClr val="tx2"/>
                </a:solidFill>
              </a:rPr>
              <a:t>justify-content-</a:t>
            </a:r>
            <a:r>
              <a:rPr lang="en-GB" dirty="0" err="1" smtClean="0">
                <a:solidFill>
                  <a:schemeClr val="tx2"/>
                </a:solidFill>
              </a:rPr>
              <a:t>center</a:t>
            </a:r>
            <a:r>
              <a:rPr lang="en-GB" dirty="0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&lt;div class="d-flex </a:t>
            </a:r>
            <a:r>
              <a:rPr lang="en-GB" dirty="0" smtClean="0">
                <a:solidFill>
                  <a:schemeClr val="tx2"/>
                </a:solidFill>
              </a:rPr>
              <a:t>justify-content-between</a:t>
            </a:r>
            <a:r>
              <a:rPr lang="en-GB" dirty="0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&lt;div class="d-flex </a:t>
            </a:r>
            <a:r>
              <a:rPr lang="en-GB" dirty="0" smtClean="0">
                <a:solidFill>
                  <a:schemeClr val="tx2"/>
                </a:solidFill>
              </a:rPr>
              <a:t>justify-content-around</a:t>
            </a:r>
            <a:r>
              <a:rPr lang="en-GB" dirty="0" smtClean="0"/>
              <a:t>"&gt;...&lt;/div&gt;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&lt;div class="d-flex </a:t>
            </a:r>
            <a:r>
              <a:rPr lang="en-GB" dirty="0" smtClean="0">
                <a:solidFill>
                  <a:schemeClr val="tx2"/>
                </a:solidFill>
              </a:rPr>
              <a:t>justify-content-evenly</a:t>
            </a:r>
            <a:r>
              <a:rPr lang="en-GB" dirty="0" smtClean="0"/>
              <a:t>"&gt;...&lt;/div&gt;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Align items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5" y="1556793"/>
            <a:ext cx="7977208" cy="2304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Use align-items utilities on </a:t>
            </a:r>
            <a:r>
              <a:rPr lang="en-GB" sz="2000" dirty="0" err="1" smtClean="0"/>
              <a:t>flexbox</a:t>
            </a:r>
            <a:r>
              <a:rPr lang="en-GB" sz="2000" dirty="0" smtClean="0"/>
              <a:t> containers to change the alignment of flex items on the cross axis (the y-axis to start, x-axis if flex-direction: column). Choose from start, end, </a:t>
            </a:r>
            <a:r>
              <a:rPr lang="en-GB" sz="2000" dirty="0" err="1" smtClean="0"/>
              <a:t>center</a:t>
            </a:r>
            <a:r>
              <a:rPr lang="en-GB" sz="2000" dirty="0" smtClean="0"/>
              <a:t>, baseline, or stretch (browser default).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071942"/>
            <a:ext cx="7500990" cy="234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&lt;div class="</a:t>
            </a:r>
            <a:r>
              <a:rPr lang="en-GB" sz="2000" dirty="0" smtClean="0">
                <a:solidFill>
                  <a:schemeClr val="tx2"/>
                </a:solidFill>
              </a:rPr>
              <a:t>align-self-start</a:t>
            </a:r>
            <a:r>
              <a:rPr lang="en-GB" sz="2000" dirty="0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&lt;div class="</a:t>
            </a:r>
            <a:r>
              <a:rPr lang="en-GB" sz="2000" dirty="0" smtClean="0">
                <a:solidFill>
                  <a:schemeClr val="tx2"/>
                </a:solidFill>
              </a:rPr>
              <a:t>align-self-end</a:t>
            </a:r>
            <a:r>
              <a:rPr lang="en-GB" sz="2000" dirty="0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&lt;div class="</a:t>
            </a:r>
            <a:r>
              <a:rPr lang="en-GB" sz="2000" dirty="0" smtClean="0">
                <a:solidFill>
                  <a:schemeClr val="tx2"/>
                </a:solidFill>
              </a:rPr>
              <a:t>align-self-</a:t>
            </a:r>
            <a:r>
              <a:rPr lang="en-GB" sz="2000" dirty="0" err="1" smtClean="0">
                <a:solidFill>
                  <a:schemeClr val="tx2"/>
                </a:solidFill>
              </a:rPr>
              <a:t>center</a:t>
            </a:r>
            <a:r>
              <a:rPr lang="en-GB" sz="2000" dirty="0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&lt;div class="</a:t>
            </a:r>
            <a:r>
              <a:rPr lang="en-GB" sz="2000" dirty="0" smtClean="0">
                <a:solidFill>
                  <a:schemeClr val="tx2"/>
                </a:solidFill>
              </a:rPr>
              <a:t>align-self-baseline</a:t>
            </a:r>
            <a:r>
              <a:rPr lang="en-GB" sz="2000" dirty="0" smtClean="0"/>
              <a:t>"&gt;Aligned flex item&lt;/div&gt;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&lt;div class="</a:t>
            </a:r>
            <a:r>
              <a:rPr lang="en-GB" sz="2000" dirty="0" smtClean="0">
                <a:solidFill>
                  <a:schemeClr val="tx2"/>
                </a:solidFill>
              </a:rPr>
              <a:t>align-self-stretch</a:t>
            </a:r>
            <a:r>
              <a:rPr lang="en-GB" sz="2000" dirty="0" smtClean="0"/>
              <a:t>"&gt;Aligned flex item&lt;/div&gt;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099" y="714356"/>
            <a:ext cx="7234813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Grow and shrink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 The </a:t>
            </a:r>
            <a:r>
              <a:rPr lang="en-GB" sz="2000" dirty="0" smtClean="0">
                <a:solidFill>
                  <a:schemeClr val="tx2"/>
                </a:solidFill>
              </a:rPr>
              <a:t>.flex-grow-1</a:t>
            </a:r>
            <a:r>
              <a:rPr lang="en-GB" sz="2000" dirty="0" smtClean="0"/>
              <a:t> elements uses all available space it can, while allowing the remaining two flex items their necessary space.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GB" sz="2000" dirty="0" smtClean="0"/>
              <a:t>&lt;div class="d-flex"&gt;</a:t>
            </a:r>
          </a:p>
          <a:p>
            <a:pPr>
              <a:buNone/>
            </a:pPr>
            <a:r>
              <a:rPr lang="en-GB" sz="2000" dirty="0" smtClean="0"/>
              <a:t>	&lt;div class="p-2 flex-grow-1"&gt;Flex item&lt;/div&gt;</a:t>
            </a:r>
          </a:p>
          <a:p>
            <a:pPr>
              <a:buNone/>
            </a:pPr>
            <a:r>
              <a:rPr lang="en-GB" sz="2000" dirty="0" smtClean="0"/>
              <a:t> 	&lt;div class="p-2"&gt;Flex item&lt;/div&gt;</a:t>
            </a:r>
          </a:p>
          <a:p>
            <a:pPr>
              <a:buNone/>
            </a:pPr>
            <a:r>
              <a:rPr lang="en-GB" sz="2000" dirty="0" smtClean="0"/>
              <a:t>	&lt;div class="p-2"&gt;Third flex item&lt;/div&gt;</a:t>
            </a:r>
          </a:p>
          <a:p>
            <a:pPr>
              <a:buNone/>
            </a:pPr>
            <a:r>
              <a:rPr lang="en-GB" sz="2000" dirty="0" smtClean="0"/>
              <a:t>&lt;/div&gt;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500438"/>
            <a:ext cx="7419975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42910" y="1285860"/>
            <a:ext cx="7745505" cy="38778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36576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</a:t>
            </a:r>
            <a:r>
              <a:rPr lang="en-GB" sz="2000" dirty="0" smtClean="0"/>
              <a:t>he second flex item with </a:t>
            </a:r>
            <a:r>
              <a:rPr lang="en-GB" sz="2000" dirty="0" smtClean="0">
                <a:solidFill>
                  <a:schemeClr val="tx2"/>
                </a:solidFill>
              </a:rPr>
              <a:t>.flex-shrink-1</a:t>
            </a:r>
            <a:r>
              <a:rPr lang="en-GB" sz="2000" dirty="0" smtClean="0"/>
              <a:t> is forced to wrap its contents to a new line, “shrinking” to allow more space for the previous flex item with </a:t>
            </a:r>
            <a:r>
              <a:rPr lang="en-GB" sz="2000" dirty="0" smtClean="0">
                <a:solidFill>
                  <a:schemeClr val="tx2"/>
                </a:solidFill>
              </a:rPr>
              <a:t>.w-100</a:t>
            </a:r>
          </a:p>
          <a:p>
            <a:pPr marL="365760" lvl="0" indent="-365760">
              <a:spcBef>
                <a:spcPct val="20000"/>
              </a:spcBef>
              <a:buClr>
                <a:schemeClr val="accent1"/>
              </a:buClr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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65760" lvl="0" indent="-365760">
              <a:spcBef>
                <a:spcPct val="20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&lt;div class="d-flex"&gt;</a:t>
            </a:r>
          </a:p>
          <a:p>
            <a:pPr marL="365760" lvl="0" indent="-365760">
              <a:spcBef>
                <a:spcPct val="20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&lt;div class="p-2 w-100"&gt;Flex item&lt;/div&gt;</a:t>
            </a:r>
          </a:p>
          <a:p>
            <a:pPr marL="365760" lvl="0" indent="-365760">
              <a:spcBef>
                <a:spcPct val="20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&lt;div class="p-2</a:t>
            </a:r>
            <a:r>
              <a:rPr lang="en-GB" sz="2000" dirty="0" smtClean="0">
                <a:solidFill>
                  <a:schemeClr val="tx2"/>
                </a:solidFill>
              </a:rPr>
              <a:t> flex-shrink-1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"&gt;Flex item&lt;/div&gt;</a:t>
            </a:r>
          </a:p>
          <a:p>
            <a:pPr marL="365760" lvl="0" indent="-365760">
              <a:spcBef>
                <a:spcPct val="20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&lt;/div&gt;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4857760"/>
            <a:ext cx="7439025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467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History of bootstrap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80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Bootstrap was developed by MARK OTTO &amp; JACOB THORNTON at twitter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released as an open source product in August 2011 on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Bootstrap originally named Twitter Blueprint.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In June 2014 Bootstrap was the No.1 project on </a:t>
            </a:r>
            <a:r>
              <a:rPr lang="en-IN" dirty="0" err="1" smtClean="0">
                <a:solidFill>
                  <a:srgbClr val="FF0000"/>
                </a:solidFill>
              </a:rPr>
              <a:t>Github</a:t>
            </a:r>
            <a:r>
              <a:rPr lang="en-IN" dirty="0" smtClean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Previous Bootstrap Version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IN" sz="1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4056"/>
              </p:ext>
            </p:extLst>
          </p:nvPr>
        </p:nvGraphicFramePr>
        <p:xfrm>
          <a:off x="1403648" y="47251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071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Release 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Bootstrap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January 31  2012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Bootstrap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August 19  2013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Bootstrap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October 29  2014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Bootstrap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May 5  2021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Order: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We only provide options for making an item first or last, as well as a reset to use the DOM order. As order takes any integer value from 0 to 5, add custom CSS for any additional values needed.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GB" sz="2000" dirty="0" smtClean="0"/>
              <a:t>&lt;div class="d-flex flex-</a:t>
            </a:r>
            <a:r>
              <a:rPr lang="en-GB" sz="2000" dirty="0" err="1" smtClean="0"/>
              <a:t>nowrap</a:t>
            </a:r>
            <a:r>
              <a:rPr lang="en-GB" sz="2000" dirty="0" smtClean="0"/>
              <a:t>"&gt;</a:t>
            </a:r>
          </a:p>
          <a:p>
            <a:pPr>
              <a:buNone/>
            </a:pPr>
            <a:r>
              <a:rPr lang="en-GB" sz="2000" dirty="0" smtClean="0"/>
              <a:t>  &lt;div class="order-3 p-2"&gt;First flex item&lt;/div&gt;</a:t>
            </a:r>
          </a:p>
          <a:p>
            <a:pPr>
              <a:buNone/>
            </a:pPr>
            <a:r>
              <a:rPr lang="en-GB" sz="2000" dirty="0" smtClean="0"/>
              <a:t>  &lt;div class="order-2 p-2"&gt;Second flex item&lt;/div&gt;</a:t>
            </a:r>
          </a:p>
          <a:p>
            <a:pPr>
              <a:buNone/>
            </a:pPr>
            <a:r>
              <a:rPr lang="en-GB" sz="2000" dirty="0" smtClean="0"/>
              <a:t>  &lt;div class="order-1 p-2"&gt;Third flex item&lt;/div&gt;</a:t>
            </a:r>
          </a:p>
          <a:p>
            <a:pPr>
              <a:buNone/>
            </a:pPr>
            <a:r>
              <a:rPr lang="en-GB" sz="2000" dirty="0" smtClean="0"/>
              <a:t>&lt;/div&gt;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3429000"/>
            <a:ext cx="74295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Float: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2248347"/>
            <a:ext cx="8159033" cy="3877815"/>
          </a:xfrm>
        </p:spPr>
        <p:txBody>
          <a:bodyPr>
            <a:normAutofit/>
          </a:bodyPr>
          <a:lstStyle/>
          <a:p>
            <a:r>
              <a:rPr lang="en-GB" dirty="0" smtClean="0"/>
              <a:t>These utility classes float an element to the left or right, or disable floating.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GB" dirty="0" smtClean="0"/>
              <a:t>&lt;div class="float-start"&gt;Float start &lt;/div&gt;&lt;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&lt;div class="float-end"&gt;Float end &lt;/div&gt;&lt;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&lt;div class="float-none"&gt;Don't float on all viewport &lt;/div&gt;</a:t>
            </a:r>
            <a:endParaRPr lang="en-GB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3143248"/>
            <a:ext cx="7305699" cy="111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Overflow: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00166" y="4500570"/>
            <a:ext cx="6944586" cy="1625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&lt;div class="overflow-auto"&gt;...&lt;/div&gt;</a:t>
            </a:r>
          </a:p>
          <a:p>
            <a:pPr>
              <a:buNone/>
            </a:pPr>
            <a:r>
              <a:rPr lang="en-GB" dirty="0" smtClean="0"/>
              <a:t>&lt;div class="overflow-hidden"&gt;...&lt;/div&gt;</a:t>
            </a:r>
          </a:p>
          <a:p>
            <a:pPr>
              <a:buNone/>
            </a:pPr>
            <a:r>
              <a:rPr lang="en-GB" dirty="0" smtClean="0"/>
              <a:t>&lt;div class="overflow-visible"&gt;...&lt;/div&gt;</a:t>
            </a:r>
          </a:p>
          <a:p>
            <a:pPr>
              <a:buNone/>
            </a:pPr>
            <a:r>
              <a:rPr lang="en-GB" dirty="0" smtClean="0"/>
              <a:t>&lt;div class="overflow-scroll"&gt;...&lt;/div&gt;</a:t>
            </a:r>
            <a:endParaRPr lang="en-GB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571744"/>
            <a:ext cx="7754700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Position: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position-static</a:t>
            </a:r>
            <a:r>
              <a:rPr lang="en-GB" dirty="0" smtClean="0"/>
              <a:t>"&gt;...&lt;/div&gt;</a:t>
            </a:r>
          </a:p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position-relative</a:t>
            </a:r>
            <a:r>
              <a:rPr lang="en-GB" dirty="0" smtClean="0"/>
              <a:t>"&gt;...&lt;/div&gt;</a:t>
            </a:r>
          </a:p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position-absolute</a:t>
            </a:r>
            <a:r>
              <a:rPr lang="en-GB" dirty="0" smtClean="0"/>
              <a:t>"&gt;...&lt;/div&gt;</a:t>
            </a:r>
          </a:p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position-fixed</a:t>
            </a:r>
            <a:r>
              <a:rPr lang="en-GB" dirty="0" smtClean="0"/>
              <a:t>"&gt;...&lt;/div&gt;</a:t>
            </a:r>
          </a:p>
          <a:p>
            <a:pPr>
              <a:buNone/>
            </a:pPr>
            <a:r>
              <a:rPr lang="en-GB" dirty="0" smtClean="0"/>
              <a:t>&lt;div class="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position-sticky</a:t>
            </a:r>
            <a:r>
              <a:rPr lang="en-GB" dirty="0" smtClean="0"/>
              <a:t>"&gt;...&lt;/div&gt;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Arrange elements: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Arrange elements easily with the edge positioning utilities. The format is {property}-{position}.</a:t>
            </a:r>
          </a:p>
          <a:p>
            <a:r>
              <a:rPr lang="en-GB" dirty="0" smtClean="0"/>
              <a:t>Where </a:t>
            </a:r>
            <a:r>
              <a:rPr lang="en-GB" i="1" dirty="0" smtClean="0"/>
              <a:t>property</a:t>
            </a:r>
            <a:r>
              <a:rPr lang="en-GB" dirty="0" smtClean="0"/>
              <a:t> is one of:</a:t>
            </a:r>
          </a:p>
          <a:p>
            <a:pPr lvl="1"/>
            <a:r>
              <a:rPr lang="en-GB" dirty="0" smtClean="0"/>
              <a:t>top - for the vertical top position</a:t>
            </a:r>
          </a:p>
          <a:p>
            <a:pPr lvl="1"/>
            <a:r>
              <a:rPr lang="en-GB" dirty="0" smtClean="0"/>
              <a:t>start - for the horizontal left position (in LTR)</a:t>
            </a:r>
          </a:p>
          <a:p>
            <a:pPr lvl="1"/>
            <a:r>
              <a:rPr lang="en-GB" dirty="0" smtClean="0"/>
              <a:t>bottom - for the vertical bottom position</a:t>
            </a:r>
          </a:p>
          <a:p>
            <a:pPr lvl="1"/>
            <a:r>
              <a:rPr lang="en-GB" dirty="0" smtClean="0"/>
              <a:t>end - for the horizontal right position (in LTR)</a:t>
            </a:r>
          </a:p>
          <a:p>
            <a:r>
              <a:rPr lang="en-GB" dirty="0" smtClean="0"/>
              <a:t>Where </a:t>
            </a:r>
            <a:r>
              <a:rPr lang="en-GB" i="1" dirty="0" smtClean="0"/>
              <a:t>position</a:t>
            </a:r>
            <a:r>
              <a:rPr lang="en-GB" dirty="0" smtClean="0"/>
              <a:t> is one of:</a:t>
            </a:r>
          </a:p>
          <a:p>
            <a:pPr lvl="1"/>
            <a:r>
              <a:rPr lang="en-GB" dirty="0" smtClean="0"/>
              <a:t>0 - for 0 edge position</a:t>
            </a:r>
          </a:p>
          <a:p>
            <a:pPr lvl="1"/>
            <a:r>
              <a:rPr lang="en-GB" dirty="0" smtClean="0"/>
              <a:t>50 - for 50% edge position</a:t>
            </a:r>
          </a:p>
          <a:p>
            <a:pPr lvl="1"/>
            <a:r>
              <a:rPr lang="en-GB" dirty="0" smtClean="0"/>
              <a:t>100 - for 100% edge position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428604"/>
            <a:ext cx="690926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GB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000" dirty="0" smtClean="0"/>
          </a:p>
          <a:p>
            <a:r>
              <a:rPr lang="en-GB" sz="2000" dirty="0" smtClean="0"/>
              <a:t>&lt;div class="position-relative"&gt;</a:t>
            </a:r>
          </a:p>
          <a:p>
            <a:r>
              <a:rPr lang="en-GB" sz="2000" dirty="0" smtClean="0"/>
              <a:t>  &lt;div class="position-absolute top-0 start-0"&gt;&lt;/div&gt;</a:t>
            </a:r>
          </a:p>
          <a:p>
            <a:r>
              <a:rPr lang="en-GB" sz="2000" dirty="0" smtClean="0"/>
              <a:t>  &lt;div class="position-absolute top-0 end-0"&gt;&lt;/div&gt;</a:t>
            </a:r>
          </a:p>
          <a:p>
            <a:r>
              <a:rPr lang="en-GB" sz="2000" dirty="0" smtClean="0"/>
              <a:t>  &lt;div class="position-absolute top-50 start-50"&gt;&lt;/div&gt;</a:t>
            </a:r>
          </a:p>
          <a:p>
            <a:r>
              <a:rPr lang="en-GB" sz="2000" dirty="0" smtClean="0"/>
              <a:t>  &lt;div class="position-absolute bottom-50 end-50"&gt;&lt;/div&gt;</a:t>
            </a:r>
          </a:p>
          <a:p>
            <a:r>
              <a:rPr lang="en-GB" sz="2000" dirty="0" smtClean="0"/>
              <a:t>  &lt;div class="position-absolute bottom-0 start-0"&gt;&lt;/div&gt;</a:t>
            </a:r>
          </a:p>
          <a:p>
            <a:r>
              <a:rPr lang="en-GB" sz="2000" dirty="0" smtClean="0"/>
              <a:t>  &lt;div class="position-absolute bottom-0 end-0"&gt;&lt;/div&gt;</a:t>
            </a:r>
          </a:p>
          <a:p>
            <a:r>
              <a:rPr lang="en-GB" sz="2000" dirty="0" smtClean="0"/>
              <a:t>&lt;/div&gt;</a:t>
            </a:r>
            <a:endParaRPr lang="en-GB" sz="2000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005064"/>
            <a:ext cx="6919463" cy="2295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6485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Center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elements:</a:t>
            </a:r>
          </a:p>
          <a:p>
            <a:endParaRPr lang="en-GB" sz="2800" dirty="0" smtClean="0">
              <a:solidFill>
                <a:schemeClr val="tx2"/>
              </a:solidFill>
            </a:endParaRPr>
          </a:p>
          <a:p>
            <a:r>
              <a:rPr lang="en-GB" sz="2000" dirty="0" smtClean="0"/>
              <a:t>&lt;div class="position-relative"&gt;</a:t>
            </a:r>
          </a:p>
          <a:p>
            <a:r>
              <a:rPr lang="en-GB" sz="2000" dirty="0" smtClean="0"/>
              <a:t>  &lt;div class="position-absolute top-0 start-0 </a:t>
            </a:r>
            <a:r>
              <a:rPr lang="en-GB" sz="2000" dirty="0" smtClean="0">
                <a:solidFill>
                  <a:schemeClr val="tx2"/>
                </a:solidFill>
              </a:rPr>
              <a:t>translate-middle</a:t>
            </a:r>
            <a:r>
              <a:rPr lang="en-GB" sz="2000" dirty="0" smtClean="0"/>
              <a:t>"&gt;&lt;/div&gt;</a:t>
            </a:r>
          </a:p>
          <a:p>
            <a:r>
              <a:rPr lang="en-GB" sz="2000" dirty="0" smtClean="0"/>
              <a:t>  &lt;div class="position-absolute top-0 start-50 translate-middle"&gt;&lt;/div&gt;</a:t>
            </a:r>
          </a:p>
          <a:p>
            <a:r>
              <a:rPr lang="en-GB" sz="2000" dirty="0" smtClean="0"/>
              <a:t>  &lt;div class="position-absolute top-0 start-100 translate-middle"&gt;&lt;/div&gt;</a:t>
            </a:r>
          </a:p>
          <a:p>
            <a:r>
              <a:rPr lang="en-GB" sz="2000" dirty="0" smtClean="0"/>
              <a:t>&lt;/div&gt;</a:t>
            </a:r>
            <a:endParaRPr lang="en-GB" sz="2000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428868"/>
            <a:ext cx="7781925" cy="60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4" y="3143248"/>
            <a:ext cx="84898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&lt;div class="position-relative"&gt;</a:t>
            </a:r>
          </a:p>
          <a:p>
            <a:r>
              <a:rPr lang="en-GB" sz="2000" dirty="0" smtClean="0"/>
              <a:t>  &lt;div class="position-absolute top-0 start-0"&gt;&lt;/div&gt;</a:t>
            </a:r>
          </a:p>
          <a:p>
            <a:r>
              <a:rPr lang="en-GB" sz="2000" dirty="0" smtClean="0"/>
              <a:t>  &lt;div class="position-absolute top-0 start-50 translate-middle-x"&gt;&lt;/div&gt;</a:t>
            </a:r>
          </a:p>
          <a:p>
            <a:r>
              <a:rPr lang="en-GB" sz="2000" dirty="0" smtClean="0"/>
              <a:t>  &lt;div class="position-absolute top-0 end-0"&gt;&lt;/div&gt;</a:t>
            </a:r>
          </a:p>
          <a:p>
            <a:r>
              <a:rPr lang="en-GB" sz="2000" dirty="0" smtClean="0"/>
              <a:t>  &lt;div class="position-absolute top-50 start-0 translate-middle-y"&gt;&lt;/div&gt;</a:t>
            </a:r>
          </a:p>
          <a:p>
            <a:r>
              <a:rPr lang="en-GB" sz="2000" dirty="0" smtClean="0"/>
              <a:t>  &lt;div class="position-absolute top-50 start-50 translate-middle"&gt;&lt;/div&gt;</a:t>
            </a:r>
          </a:p>
          <a:p>
            <a:r>
              <a:rPr lang="en-GB" sz="2000" dirty="0" smtClean="0"/>
              <a:t>  &lt;div class="position-absolute top-50 end-0 translate-middle-y"&gt;&lt;/div&gt;</a:t>
            </a:r>
          </a:p>
          <a:p>
            <a:r>
              <a:rPr lang="en-GB" sz="2000" dirty="0" smtClean="0"/>
              <a:t>&lt;/div&gt;</a:t>
            </a:r>
            <a:endParaRPr lang="en-GB" sz="2000" dirty="0"/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5588881"/>
            <a:ext cx="6643708" cy="1269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Shadows: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84785"/>
            <a:ext cx="8929717" cy="2304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800" dirty="0" smtClean="0"/>
              <a:t>&lt;div class="shadow-none p-3 mb-5 </a:t>
            </a:r>
            <a:r>
              <a:rPr lang="en-GB" sz="1800" dirty="0" err="1" smtClean="0"/>
              <a:t>bg</a:t>
            </a:r>
            <a:r>
              <a:rPr lang="en-GB" sz="1800" dirty="0" smtClean="0"/>
              <a:t>-body-tertiary rounded"&gt;No shadow&lt;/div&gt;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sz="1800" dirty="0" smtClean="0"/>
              <a:t>&lt;div class="shadow-</a:t>
            </a:r>
            <a:r>
              <a:rPr lang="en-GB" sz="1800" dirty="0" err="1" smtClean="0"/>
              <a:t>sm</a:t>
            </a:r>
            <a:r>
              <a:rPr lang="en-GB" sz="1800" dirty="0" smtClean="0"/>
              <a:t> p-3 mb-5 </a:t>
            </a:r>
            <a:r>
              <a:rPr lang="en-GB" sz="1800" dirty="0" err="1" smtClean="0"/>
              <a:t>bg</a:t>
            </a:r>
            <a:r>
              <a:rPr lang="en-GB" sz="1800" dirty="0" smtClean="0"/>
              <a:t>-body-tertiary rounded"&gt;Small shadow&lt;/div&gt;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sz="1800" dirty="0" smtClean="0"/>
              <a:t>&lt;div class="shadow p-3 mb-5 </a:t>
            </a:r>
            <a:r>
              <a:rPr lang="en-GB" sz="1800" dirty="0" err="1" smtClean="0"/>
              <a:t>bg</a:t>
            </a:r>
            <a:r>
              <a:rPr lang="en-GB" sz="1800" dirty="0" smtClean="0"/>
              <a:t>-body-tertiary rounded"&gt;Regular shadow&lt;/div&gt;</a:t>
            </a:r>
          </a:p>
          <a:p>
            <a:pPr>
              <a:lnSpc>
                <a:spcPct val="150000"/>
              </a:lnSpc>
              <a:buNone/>
            </a:pPr>
            <a:r>
              <a:rPr lang="en-GB" sz="1800" dirty="0" smtClean="0"/>
              <a:t>&lt;div class="shadow-</a:t>
            </a:r>
            <a:r>
              <a:rPr lang="en-GB" sz="1800" dirty="0" err="1" smtClean="0"/>
              <a:t>lg</a:t>
            </a:r>
            <a:r>
              <a:rPr lang="en-GB" sz="1800" dirty="0" smtClean="0"/>
              <a:t> p-3 mb-5 </a:t>
            </a:r>
            <a:r>
              <a:rPr lang="en-GB" sz="1800" dirty="0" err="1" smtClean="0"/>
              <a:t>bg</a:t>
            </a:r>
            <a:r>
              <a:rPr lang="en-GB" sz="1800" dirty="0" smtClean="0"/>
              <a:t>-body-tertiary rounded"&gt;Larger shadow&lt;/div&gt;</a:t>
            </a:r>
            <a:endParaRPr lang="en-GB" sz="18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3838576"/>
            <a:ext cx="6215106" cy="2867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Sizing(</a:t>
            </a:r>
            <a:r>
              <a:rPr lang="en-GB" sz="4400" dirty="0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&lt;div class="w-25 p-3"&gt;Width 25%&lt;/div&gt;</a:t>
            </a:r>
          </a:p>
          <a:p>
            <a:pPr>
              <a:buNone/>
            </a:pPr>
            <a:r>
              <a:rPr lang="en-GB" sz="2000" dirty="0" smtClean="0"/>
              <a:t>&lt;div class="w-50 p-3"&gt;Width 50%&lt;/div&gt;</a:t>
            </a:r>
          </a:p>
          <a:p>
            <a:pPr>
              <a:buNone/>
            </a:pPr>
            <a:r>
              <a:rPr lang="en-GB" sz="2000" dirty="0" smtClean="0"/>
              <a:t>&lt;div class="w-75 p-3"&gt;Width 75%&lt;/div&gt;</a:t>
            </a:r>
          </a:p>
          <a:p>
            <a:pPr>
              <a:buNone/>
            </a:pPr>
            <a:r>
              <a:rPr lang="en-GB" sz="2000" dirty="0" smtClean="0"/>
              <a:t>&lt;div class="w-100 p-3"&gt;Width 100%&lt;/div&gt;</a:t>
            </a:r>
          </a:p>
          <a:p>
            <a:pPr>
              <a:buNone/>
            </a:pPr>
            <a:r>
              <a:rPr lang="en-GB" sz="2000" dirty="0" smtClean="0"/>
              <a:t>&lt;div class="w-auto p-3"&gt;Width auto&lt;/div&gt;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4214818"/>
            <a:ext cx="7215238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Sizing(</a:t>
            </a:r>
            <a:r>
              <a:rPr lang="en-GB" sz="4400" dirty="0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" y="1628799"/>
            <a:ext cx="9144000" cy="44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&lt;div style="height: 100px;"&gt;</a:t>
            </a:r>
          </a:p>
          <a:p>
            <a:pPr>
              <a:buNone/>
            </a:pPr>
            <a:r>
              <a:rPr lang="en-GB" sz="2000" dirty="0" smtClean="0"/>
              <a:t>  &lt;div class="h-25 d-inline-block" style="width: 120px;"&gt;Height 25%&lt;/div&gt;</a:t>
            </a:r>
          </a:p>
          <a:p>
            <a:pPr>
              <a:buNone/>
            </a:pPr>
            <a:r>
              <a:rPr lang="en-GB" sz="2000" dirty="0" smtClean="0"/>
              <a:t>  &lt;div class="h-50 d-inline-block" style="width: 120px;"&gt;Height 50%&lt;/div&gt;</a:t>
            </a:r>
          </a:p>
          <a:p>
            <a:pPr>
              <a:buNone/>
            </a:pPr>
            <a:r>
              <a:rPr lang="en-GB" sz="2000" dirty="0" smtClean="0"/>
              <a:t>  &lt;div class="h-75 d-inline-block" style="width: 120px;"&gt;Height 75%&lt;/div&gt;</a:t>
            </a:r>
          </a:p>
          <a:p>
            <a:pPr>
              <a:buNone/>
            </a:pPr>
            <a:r>
              <a:rPr lang="en-GB" sz="2000" dirty="0" smtClean="0"/>
              <a:t>  &lt;div class="h-100 d-inline-block" style="width: 120px;"&gt;Height 100%&lt;/div&gt;</a:t>
            </a:r>
          </a:p>
          <a:p>
            <a:pPr>
              <a:buNone/>
            </a:pPr>
            <a:r>
              <a:rPr lang="en-GB" sz="2000" dirty="0" smtClean="0"/>
              <a:t>  &lt;div class="h-auto d-inline-block" style="width: 120px;"&gt;Height auto&lt;/div&gt;</a:t>
            </a:r>
          </a:p>
          <a:p>
            <a:pPr>
              <a:buNone/>
            </a:pPr>
            <a:r>
              <a:rPr lang="en-GB" sz="2000" dirty="0" smtClean="0"/>
              <a:t>&lt;/div&gt;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4929198"/>
            <a:ext cx="7467600" cy="1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Responsive Web Design?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Responsive web design is about creating web sites which automatically adjust themselves to look good on all devices, from small phones to large desktops.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89039"/>
            <a:ext cx="5188576" cy="28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Text alignment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" y="1628800"/>
            <a:ext cx="9143999" cy="38778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smtClean="0"/>
              <a:t>&lt;p class="text-start"&gt;Start aligned text on all viewport sizes.&lt;/p&gt;</a:t>
            </a:r>
          </a:p>
          <a:p>
            <a:pPr>
              <a:buNone/>
            </a:pPr>
            <a:r>
              <a:rPr lang="en-GB" sz="1600" dirty="0" smtClean="0"/>
              <a:t>&lt;p class="text-</a:t>
            </a:r>
            <a:r>
              <a:rPr lang="en-GB" sz="1600" dirty="0" err="1" smtClean="0"/>
              <a:t>center</a:t>
            </a:r>
            <a:r>
              <a:rPr lang="en-GB" sz="1600" dirty="0" smtClean="0"/>
              <a:t>"&gt;</a:t>
            </a:r>
            <a:r>
              <a:rPr lang="en-GB" sz="1600" dirty="0" err="1" smtClean="0"/>
              <a:t>Center</a:t>
            </a:r>
            <a:r>
              <a:rPr lang="en-GB" sz="1600" dirty="0" smtClean="0"/>
              <a:t> aligned text on all viewport sizes.&lt;/p&gt;</a:t>
            </a:r>
          </a:p>
          <a:p>
            <a:pPr>
              <a:buNone/>
            </a:pPr>
            <a:r>
              <a:rPr lang="en-GB" sz="1600" dirty="0" smtClean="0"/>
              <a:t>&lt;p class="text-end"&gt;End aligned text on all viewport sizes.&lt;/p&gt;</a:t>
            </a:r>
          </a:p>
          <a:p>
            <a:pPr>
              <a:buNone/>
            </a:pPr>
            <a:r>
              <a:rPr lang="en-GB" sz="1600" dirty="0" smtClean="0"/>
              <a:t>&lt;p class="text-</a:t>
            </a:r>
            <a:r>
              <a:rPr lang="en-GB" sz="1600" dirty="0" err="1" smtClean="0"/>
              <a:t>sm</a:t>
            </a:r>
            <a:r>
              <a:rPr lang="en-GB" sz="1600" dirty="0" smtClean="0"/>
              <a:t>-end"&gt;End aligned text on viewports sized SM (small) or wider.&lt;/p&gt;</a:t>
            </a:r>
          </a:p>
          <a:p>
            <a:pPr>
              <a:buNone/>
            </a:pPr>
            <a:r>
              <a:rPr lang="en-GB" sz="1600" dirty="0" smtClean="0"/>
              <a:t>&lt;p class="text-</a:t>
            </a:r>
            <a:r>
              <a:rPr lang="en-GB" sz="1600" dirty="0" err="1" smtClean="0"/>
              <a:t>md</a:t>
            </a:r>
            <a:r>
              <a:rPr lang="en-GB" sz="1600" dirty="0" smtClean="0"/>
              <a:t>-end"&gt;End aligned text on viewports sized MD (medium) or wider.&lt;/p&gt;</a:t>
            </a:r>
          </a:p>
          <a:p>
            <a:pPr>
              <a:buNone/>
            </a:pPr>
            <a:r>
              <a:rPr lang="en-GB" sz="1600" dirty="0" smtClean="0"/>
              <a:t>&lt;p class="text-</a:t>
            </a:r>
            <a:r>
              <a:rPr lang="en-GB" sz="1600" dirty="0" err="1" smtClean="0"/>
              <a:t>lg</a:t>
            </a:r>
            <a:r>
              <a:rPr lang="en-GB" sz="1600" dirty="0" smtClean="0"/>
              <a:t>-end"&gt;End aligned text on viewports sized LG (large) or wider.&lt;/p&gt;</a:t>
            </a:r>
          </a:p>
          <a:p>
            <a:pPr>
              <a:buNone/>
            </a:pPr>
            <a:r>
              <a:rPr lang="en-GB" sz="1600" dirty="0" smtClean="0"/>
              <a:t>&lt;p class="text-xl-end"&gt;End aligned text on viewports sized XL (extra large) or wider.&lt;/p&gt;</a:t>
            </a:r>
          </a:p>
          <a:p>
            <a:pPr>
              <a:buNone/>
            </a:pPr>
            <a:r>
              <a:rPr lang="en-GB" sz="1600" dirty="0" smtClean="0"/>
              <a:t>&lt;p class="text-</a:t>
            </a:r>
            <a:r>
              <a:rPr lang="en-GB" sz="1600" dirty="0" err="1" smtClean="0"/>
              <a:t>xxl</a:t>
            </a:r>
            <a:r>
              <a:rPr lang="en-GB" sz="1600" dirty="0" smtClean="0"/>
              <a:t>-end"&gt;End aligned text on viewports sized XXL (extra </a:t>
            </a:r>
            <a:r>
              <a:rPr lang="en-GB" sz="1600" dirty="0" err="1" smtClean="0"/>
              <a:t>extra</a:t>
            </a:r>
            <a:r>
              <a:rPr lang="en-GB" sz="1600" dirty="0" smtClean="0"/>
              <a:t> large) or wider.&lt;/p&gt;</a:t>
            </a:r>
            <a:endParaRPr lang="en-GB" sz="16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4574408"/>
            <a:ext cx="5429288" cy="2283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56525" cy="10541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dirty="0" smtClean="0">
                <a:solidFill>
                  <a:schemeClr val="accent1">
                    <a:lumMod val="75000"/>
                  </a:schemeClr>
                </a:solidFill>
              </a:rPr>
              <a:t>Text wrapping and overflow</a:t>
            </a:r>
            <a:endParaRPr lang="en-GB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124744"/>
            <a:ext cx="9144000" cy="2500312"/>
          </a:xfrm>
        </p:spPr>
        <p:txBody>
          <a:bodyPr>
            <a:noAutofit/>
          </a:bodyPr>
          <a:lstStyle/>
          <a:p>
            <a:r>
              <a:rPr lang="en-GB" dirty="0" smtClean="0"/>
              <a:t>Wrap text with a .text-wrap class.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Example1: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GB" sz="2000" dirty="0" smtClean="0"/>
              <a:t>&lt;div class="badge </a:t>
            </a:r>
            <a:r>
              <a:rPr lang="en-GB" sz="2000" dirty="0" err="1" smtClean="0"/>
              <a:t>bg</a:t>
            </a:r>
            <a:r>
              <a:rPr lang="en-GB" sz="2000" dirty="0" smtClean="0"/>
              <a:t>-primary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text-wrap</a:t>
            </a:r>
            <a:r>
              <a:rPr lang="en-GB" sz="2000" dirty="0" smtClean="0"/>
              <a:t>" style="width:6rem;"&gt;</a:t>
            </a:r>
          </a:p>
          <a:p>
            <a:pPr>
              <a:buNone/>
            </a:pPr>
            <a:r>
              <a:rPr lang="en-GB" sz="2000" dirty="0" smtClean="0"/>
              <a:t>		This text should wrap.</a:t>
            </a:r>
          </a:p>
          <a:p>
            <a:pPr>
              <a:buNone/>
            </a:pPr>
            <a:r>
              <a:rPr lang="en-GB" sz="2000" dirty="0" smtClean="0"/>
              <a:t>	&lt;/div&gt;</a:t>
            </a:r>
          </a:p>
          <a:p>
            <a:pPr>
              <a:buNone/>
            </a:pPr>
            <a:endParaRPr lang="en-IN" dirty="0" smtClean="0">
              <a:solidFill>
                <a:schemeClr val="tx2"/>
              </a:solidFill>
            </a:endParaRPr>
          </a:p>
          <a:p>
            <a:r>
              <a:rPr lang="en-GB" dirty="0" smtClean="0"/>
              <a:t>Wrap text with a .text-wrap class.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Example1: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GB" sz="2000" dirty="0" smtClean="0"/>
              <a:t>&lt;div class="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text-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</a:rPr>
              <a:t>nowrap</a:t>
            </a:r>
            <a:r>
              <a:rPr lang="en-GB" sz="2000" dirty="0" smtClean="0"/>
              <a:t> </a:t>
            </a:r>
            <a:r>
              <a:rPr lang="en-GB" sz="2000" dirty="0" err="1" smtClean="0"/>
              <a:t>bg</a:t>
            </a:r>
            <a:r>
              <a:rPr lang="en-GB" sz="2000" dirty="0" smtClean="0"/>
              <a:t>-body-secondary border" style="width: 8rem;"&gt;</a:t>
            </a:r>
          </a:p>
          <a:p>
            <a:pPr>
              <a:buNone/>
            </a:pPr>
            <a:r>
              <a:rPr lang="en-GB" sz="2000" dirty="0" smtClean="0"/>
              <a:t>  		This text should overflow the parent.</a:t>
            </a:r>
          </a:p>
          <a:p>
            <a:pPr>
              <a:buNone/>
            </a:pPr>
            <a:r>
              <a:rPr lang="en-GB" sz="2000" dirty="0" smtClean="0"/>
              <a:t>	&lt;/div&gt;</a:t>
            </a:r>
            <a:endParaRPr lang="en-IN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/>
              </a:solidFill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928934"/>
            <a:ext cx="5255596" cy="571504"/>
          </a:xfrm>
          <a:prstGeom prst="rect">
            <a:avLst/>
          </a:prstGeom>
        </p:spPr>
      </p:pic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5857892"/>
            <a:ext cx="6174728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Text transform: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Transform text in components with text capitalization classes.</a:t>
            </a:r>
          </a:p>
          <a:p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GB" sz="2000" dirty="0" smtClean="0"/>
              <a:t>&lt;p class="text-lowercase"&gt;Lowercased text.&lt;/p&gt;</a:t>
            </a:r>
          </a:p>
          <a:p>
            <a:pPr>
              <a:buNone/>
            </a:pPr>
            <a:r>
              <a:rPr lang="en-GB" sz="2000" dirty="0" smtClean="0"/>
              <a:t>	&lt;p class="text-uppercase"&gt;Uppercased text.&lt;/p&gt;</a:t>
            </a:r>
          </a:p>
          <a:p>
            <a:pPr>
              <a:buNone/>
            </a:pPr>
            <a:r>
              <a:rPr lang="en-GB" sz="2000" dirty="0" smtClean="0"/>
              <a:t>	&lt;p class="text-capitalize"&gt;</a:t>
            </a:r>
            <a:r>
              <a:rPr lang="en-GB" sz="2000" dirty="0" err="1" smtClean="0"/>
              <a:t>CapiTaliZed</a:t>
            </a:r>
            <a:r>
              <a:rPr lang="en-GB" sz="2000" dirty="0" smtClean="0"/>
              <a:t> text.&lt;/p&gt;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4786322"/>
            <a:ext cx="4943475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Font size:</a:t>
            </a: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&lt;p class="fs-1"&gt;.fs-1 text&lt;/p&gt;</a:t>
            </a:r>
          </a:p>
          <a:p>
            <a:pPr>
              <a:buNone/>
            </a:pPr>
            <a:r>
              <a:rPr lang="en-GB" dirty="0" smtClean="0"/>
              <a:t>&lt;p class="fs-2"&gt;.fs-2 text&lt;/p&gt;</a:t>
            </a:r>
          </a:p>
          <a:p>
            <a:pPr>
              <a:buNone/>
            </a:pPr>
            <a:r>
              <a:rPr lang="en-GB" dirty="0" smtClean="0"/>
              <a:t>&lt;p class="fs-3"&gt;.fs-3 text&lt;/p&gt;</a:t>
            </a:r>
          </a:p>
          <a:p>
            <a:pPr>
              <a:buNone/>
            </a:pPr>
            <a:r>
              <a:rPr lang="en-GB" dirty="0" smtClean="0"/>
              <a:t>&lt;p class="fs-4"&gt;.fs-4 text&lt;/p&gt;</a:t>
            </a:r>
          </a:p>
          <a:p>
            <a:pPr>
              <a:buNone/>
            </a:pPr>
            <a:r>
              <a:rPr lang="en-GB" dirty="0" smtClean="0"/>
              <a:t>&lt;p class="fs-5"&gt;.fs-5 text&lt;/p&gt;</a:t>
            </a:r>
          </a:p>
          <a:p>
            <a:pPr>
              <a:buNone/>
            </a:pPr>
            <a:r>
              <a:rPr lang="en-GB" dirty="0" smtClean="0"/>
              <a:t>&lt;p class="fs-6"&gt;.fs-6 text&lt;/p&gt;</a:t>
            </a:r>
            <a:endParaRPr lang="en-GB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2143116"/>
            <a:ext cx="2057400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Font weight and italics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892480" cy="4801166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Quickly change the font-weight or font-style of text with these utilities. font-style utilities are abbreviated as .</a:t>
            </a:r>
            <a:r>
              <a:rPr lang="en-GB" sz="2000" dirty="0" err="1" smtClean="0"/>
              <a:t>fst</a:t>
            </a:r>
            <a:r>
              <a:rPr lang="en-GB" sz="2000" dirty="0" smtClean="0"/>
              <a:t>-* and font-weight utilities are abbreviated as .</a:t>
            </a:r>
            <a:r>
              <a:rPr lang="en-GB" sz="2000" dirty="0" err="1" smtClean="0"/>
              <a:t>fw</a:t>
            </a:r>
            <a:r>
              <a:rPr lang="en-GB" sz="2000" dirty="0" smtClean="0"/>
              <a:t>-*.</a:t>
            </a:r>
          </a:p>
          <a:p>
            <a:r>
              <a:rPr lang="en-IN" sz="2000" dirty="0" smtClean="0"/>
              <a:t>Example: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</a:t>
            </a:r>
            <a:r>
              <a:rPr lang="en-GB" sz="1700" b="1" dirty="0" smtClean="0">
                <a:solidFill>
                  <a:schemeClr val="tx2"/>
                </a:solidFill>
              </a:rPr>
              <a:t>-bold</a:t>
            </a:r>
            <a:r>
              <a:rPr lang="en-GB" sz="1700" dirty="0" smtClean="0"/>
              <a:t>"&gt;Bold text.&lt;/p&gt;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</a:t>
            </a:r>
            <a:r>
              <a:rPr lang="en-GB" sz="1700" b="1" dirty="0" smtClean="0">
                <a:solidFill>
                  <a:schemeClr val="tx2"/>
                </a:solidFill>
              </a:rPr>
              <a:t>-bolder"</a:t>
            </a:r>
            <a:r>
              <a:rPr lang="en-GB" sz="1700" dirty="0" smtClean="0"/>
              <a:t>&gt;Bolder weight text</a:t>
            </a:r>
          </a:p>
          <a:p>
            <a:pPr>
              <a:buNone/>
            </a:pPr>
            <a:r>
              <a:rPr lang="en-GB" sz="1700" dirty="0" smtClean="0"/>
              <a:t> (relative to the parent element).&lt;/p&gt;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fw-semibold</a:t>
            </a:r>
            <a:r>
              <a:rPr lang="en-GB" sz="1700" dirty="0" smtClean="0"/>
              <a:t>"&gt;</a:t>
            </a:r>
            <a:r>
              <a:rPr lang="en-GB" sz="1700" dirty="0" err="1" smtClean="0"/>
              <a:t>Semibold</a:t>
            </a:r>
            <a:r>
              <a:rPr lang="en-GB" sz="1700" dirty="0" smtClean="0"/>
              <a:t> weight text.&lt;/p&gt;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</a:t>
            </a:r>
            <a:r>
              <a:rPr lang="en-GB" sz="1700" b="1" dirty="0" smtClean="0">
                <a:solidFill>
                  <a:schemeClr val="tx2"/>
                </a:solidFill>
              </a:rPr>
              <a:t>-medium</a:t>
            </a:r>
            <a:r>
              <a:rPr lang="en-GB" sz="1700" dirty="0" smtClean="0"/>
              <a:t>"&gt;Medium weight text.&lt;/p&gt;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</a:t>
            </a:r>
            <a:r>
              <a:rPr lang="en-GB" sz="1700" b="1" dirty="0" smtClean="0">
                <a:solidFill>
                  <a:schemeClr val="tx2"/>
                </a:solidFill>
              </a:rPr>
              <a:t>-normal</a:t>
            </a:r>
            <a:r>
              <a:rPr lang="en-GB" sz="1700" dirty="0" smtClean="0"/>
              <a:t>"&gt;Normal weight text.&lt;/p&gt;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</a:t>
            </a:r>
            <a:r>
              <a:rPr lang="en-GB" sz="1700" b="1" dirty="0" smtClean="0">
                <a:solidFill>
                  <a:schemeClr val="tx2"/>
                </a:solidFill>
              </a:rPr>
              <a:t>-light</a:t>
            </a:r>
            <a:r>
              <a:rPr lang="en-GB" sz="1700" dirty="0" smtClean="0"/>
              <a:t>"&gt;Light weight text.&lt;/p&gt;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fw</a:t>
            </a:r>
            <a:r>
              <a:rPr lang="en-GB" sz="1700" b="1" dirty="0" smtClean="0">
                <a:solidFill>
                  <a:schemeClr val="tx2"/>
                </a:solidFill>
              </a:rPr>
              <a:t>-lighter</a:t>
            </a:r>
            <a:r>
              <a:rPr lang="en-GB" sz="1700" dirty="0" smtClean="0"/>
              <a:t>"&gt;Lighter weight text</a:t>
            </a:r>
          </a:p>
          <a:p>
            <a:pPr>
              <a:buNone/>
            </a:pPr>
            <a:r>
              <a:rPr lang="en-GB" sz="1700" dirty="0" smtClean="0"/>
              <a:t> (relative to the parent element).&lt;/p&gt;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fst</a:t>
            </a:r>
            <a:r>
              <a:rPr lang="en-GB" sz="1700" b="1" dirty="0" smtClean="0">
                <a:solidFill>
                  <a:schemeClr val="tx2"/>
                </a:solidFill>
              </a:rPr>
              <a:t>-italic</a:t>
            </a:r>
            <a:r>
              <a:rPr lang="en-GB" sz="1700" dirty="0" smtClean="0"/>
              <a:t>"&gt;Italic text.&lt;/p&gt;</a:t>
            </a:r>
          </a:p>
          <a:p>
            <a:pPr>
              <a:buNone/>
            </a:pPr>
            <a:r>
              <a:rPr lang="en-GB" sz="1700" dirty="0" smtClean="0"/>
              <a:t>&lt;p class="</a:t>
            </a:r>
            <a:r>
              <a:rPr lang="en-GB" sz="1700" b="1" dirty="0" err="1" smtClean="0">
                <a:solidFill>
                  <a:schemeClr val="tx2"/>
                </a:solidFill>
              </a:rPr>
              <a:t>fst</a:t>
            </a:r>
            <a:r>
              <a:rPr lang="en-GB" sz="1700" b="1" dirty="0" smtClean="0">
                <a:solidFill>
                  <a:schemeClr val="tx2"/>
                </a:solidFill>
              </a:rPr>
              <a:t>-normal</a:t>
            </a:r>
            <a:r>
              <a:rPr lang="en-GB" sz="1700" dirty="0" smtClean="0"/>
              <a:t>"&gt;Text with normal font style&lt;/p&gt;</a:t>
            </a:r>
            <a:endParaRPr lang="en-GB" sz="20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7060" y="2714620"/>
            <a:ext cx="364694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Z-index: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2248347"/>
            <a:ext cx="8444753" cy="38778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&lt;div class="z-3 position-absolute p-5 rounded-3"&gt;&lt;span&gt;z-3&lt;/span&gt;&lt;/div&gt;</a:t>
            </a:r>
          </a:p>
          <a:p>
            <a:pPr>
              <a:buNone/>
            </a:pPr>
            <a:r>
              <a:rPr lang="en-GB" sz="1800" dirty="0" smtClean="0"/>
              <a:t>&lt;div class="z-2 position-absolute p-5 rounded-3"&gt;&lt;span&gt;z-2&lt;/span&gt;&lt;/div&gt;</a:t>
            </a:r>
          </a:p>
          <a:p>
            <a:pPr>
              <a:buNone/>
            </a:pPr>
            <a:r>
              <a:rPr lang="en-GB" sz="1800" dirty="0" smtClean="0"/>
              <a:t>&lt;div class="z-1 position-absolute p-5 rounded-3"&gt;&lt;span&gt;z-1&lt;/span&gt;&lt;/div&gt;</a:t>
            </a:r>
          </a:p>
          <a:p>
            <a:pPr>
              <a:buNone/>
            </a:pPr>
            <a:r>
              <a:rPr lang="en-GB" sz="1800" dirty="0" smtClean="0"/>
              <a:t>&lt;div class="z-0 position-absolute p-5 rounded-3"&gt;&lt;span&gt;z-0&lt;/span&gt;&lt;/div&gt;</a:t>
            </a:r>
          </a:p>
          <a:p>
            <a:pPr>
              <a:buNone/>
            </a:pPr>
            <a:r>
              <a:rPr lang="en-GB" sz="1800" dirty="0" smtClean="0"/>
              <a:t>&lt;div class="z-n1 position-absolute p-5 rounded-3"&gt;&lt;span&gt;z-n1&lt;/span&gt;&lt;/div&gt;</a:t>
            </a:r>
            <a:endParaRPr lang="en-GB" sz="18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4286256"/>
            <a:ext cx="2247900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Responsive Containers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984248"/>
            <a:ext cx="7467600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Extra small (</a:t>
            </a:r>
            <a:r>
              <a:rPr lang="en-US" dirty="0" err="1"/>
              <a:t>xs</a:t>
            </a:r>
            <a:r>
              <a:rPr lang="en-US" dirty="0" smtClean="0"/>
              <a:t>)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Portrait phones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Small (</a:t>
            </a:r>
            <a:r>
              <a:rPr lang="en-US" dirty="0" err="1"/>
              <a:t>sm</a:t>
            </a:r>
            <a:r>
              <a:rPr lang="en-US" dirty="0" smtClean="0"/>
              <a:t>)  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Landscape phones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Medium (md</a:t>
            </a:r>
            <a:r>
              <a:rPr lang="en-US" dirty="0" smtClean="0"/>
              <a:t>)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Tablets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Large (</a:t>
            </a:r>
            <a:r>
              <a:rPr lang="en-US" dirty="0" err="1"/>
              <a:t>lg</a:t>
            </a:r>
            <a:r>
              <a:rPr lang="en-US" dirty="0" smtClean="0"/>
              <a:t>)   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Laptops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Extra large (xl</a:t>
            </a:r>
            <a:r>
              <a:rPr lang="en-US" dirty="0" smtClean="0"/>
              <a:t>)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Laptops and Desktops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(</a:t>
            </a:r>
            <a:r>
              <a:rPr lang="en-US" dirty="0" err="1"/>
              <a:t>xxl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Laptops and Desktops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 Containers: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2204864"/>
            <a:ext cx="8507288" cy="4873752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 .</a:t>
            </a:r>
            <a:r>
              <a:rPr lang="en-IN" b="1" dirty="0" smtClean="0">
                <a:solidFill>
                  <a:schemeClr val="tx2"/>
                </a:solidFill>
              </a:rPr>
              <a:t>container                                </a:t>
            </a:r>
            <a:r>
              <a:rPr lang="en-IN" dirty="0" smtClean="0"/>
              <a:t>fixed </a:t>
            </a:r>
            <a:r>
              <a:rPr lang="en-IN" dirty="0"/>
              <a:t>width container</a:t>
            </a:r>
            <a:r>
              <a:rPr lang="en-IN" dirty="0" smtClean="0"/>
              <a:t> 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.container-fluid                      </a:t>
            </a:r>
            <a:r>
              <a:rPr lang="en-IN" dirty="0"/>
              <a:t>full width container</a:t>
            </a:r>
            <a:endParaRPr lang="en-IN" dirty="0" smtClean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71800" y="249289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19872" y="28529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5" y="3861048"/>
            <a:ext cx="4077269" cy="131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37" y="3861048"/>
            <a:ext cx="4077269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7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Example-1: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8568952" cy="2664296"/>
          </a:xfrm>
        </p:spPr>
        <p:txBody>
          <a:bodyPr>
            <a:noAutofit/>
          </a:bodyPr>
          <a:lstStyle/>
          <a:p>
            <a:r>
              <a:rPr lang="en-US" sz="2000" dirty="0"/>
              <a:t>Container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>
                <a:solidFill>
                  <a:schemeClr val="tx2"/>
                </a:solidFill>
              </a:rPr>
              <a:t>div class="container"&gt;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  </a:t>
            </a:r>
            <a:r>
              <a:rPr lang="en-US" sz="2000" dirty="0" smtClean="0">
                <a:solidFill>
                  <a:schemeClr val="tx2"/>
                </a:solidFill>
              </a:rPr>
              <a:t>	      &lt;</a:t>
            </a:r>
            <a:r>
              <a:rPr lang="en-US" sz="2000" dirty="0">
                <a:solidFill>
                  <a:schemeClr val="tx2"/>
                </a:solidFill>
              </a:rPr>
              <a:t>h1&gt;My First Bootstrap Page&lt;/h1&gt;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  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 smtClean="0">
                <a:solidFill>
                  <a:schemeClr val="tx2"/>
                </a:solidFill>
              </a:rPr>
              <a:t>   &lt;</a:t>
            </a:r>
            <a:r>
              <a:rPr lang="en-US" sz="2000" dirty="0">
                <a:solidFill>
                  <a:schemeClr val="tx2"/>
                </a:solidFill>
              </a:rPr>
              <a:t>p&gt;This part is inside a .container class.&lt;/p&gt;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  </a:t>
            </a:r>
            <a:r>
              <a:rPr lang="en-US" sz="2000" dirty="0" smtClean="0">
                <a:solidFill>
                  <a:schemeClr val="tx2"/>
                </a:solidFill>
              </a:rPr>
              <a:t>	      &lt;</a:t>
            </a:r>
            <a:r>
              <a:rPr lang="en-US" sz="2000" dirty="0">
                <a:solidFill>
                  <a:schemeClr val="tx2"/>
                </a:solidFill>
              </a:rPr>
              <a:t>p&gt;The .container class provides a responsive fixed width </a:t>
            </a:r>
            <a:r>
              <a:rPr lang="en-US" sz="2000" dirty="0" smtClean="0">
                <a:solidFill>
                  <a:schemeClr val="tx2"/>
                </a:solidFill>
              </a:rPr>
              <a:t>	        	      container</a:t>
            </a:r>
            <a:r>
              <a:rPr lang="en-US" sz="2000" dirty="0">
                <a:solidFill>
                  <a:schemeClr val="tx2"/>
                </a:solidFill>
              </a:rPr>
              <a:t>.&lt;/p&gt;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	&lt;/</a:t>
            </a:r>
            <a:r>
              <a:rPr lang="en-US" sz="2000" dirty="0">
                <a:solidFill>
                  <a:schemeClr val="tx2"/>
                </a:solidFill>
              </a:rPr>
              <a:t>div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Container-fluid 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&lt;</a:t>
            </a:r>
            <a:r>
              <a:rPr lang="en-US" dirty="0">
                <a:solidFill>
                  <a:schemeClr val="tx2"/>
                </a:solidFill>
              </a:rPr>
              <a:t>div class="container-fluid"&gt;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&lt;h1&gt;My First Bootstrap Page&lt;/h1&gt;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&lt;p&gt;This part is inside a .container class.&lt;/p&gt;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  &lt;p&gt;The .container class provides a responsive fixed width container.&lt;/p&gt;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&lt;/div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Grids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3" y="2564904"/>
            <a:ext cx="7704856" cy="32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6988</TotalTime>
  <Words>2444</Words>
  <Application>Microsoft Office PowerPoint</Application>
  <PresentationFormat>On-screen Show (4:3)</PresentationFormat>
  <Paragraphs>399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Century Schoolbook</vt:lpstr>
      <vt:lpstr>Times New Roman</vt:lpstr>
      <vt:lpstr>Wingdings</vt:lpstr>
      <vt:lpstr>Wingdings 2</vt:lpstr>
      <vt:lpstr>Oriel</vt:lpstr>
      <vt:lpstr>Bootstrap</vt:lpstr>
      <vt:lpstr>What is Bootstrap?</vt:lpstr>
      <vt:lpstr>Advantages of Bootstrap</vt:lpstr>
      <vt:lpstr>History of bootstrap</vt:lpstr>
      <vt:lpstr>What is Responsive Web Design?</vt:lpstr>
      <vt:lpstr>Responsive Containers</vt:lpstr>
      <vt:lpstr> Containers:</vt:lpstr>
      <vt:lpstr>Example-1:</vt:lpstr>
      <vt:lpstr> Bootstrap Grids</vt:lpstr>
      <vt:lpstr>Example-2</vt:lpstr>
      <vt:lpstr>Offset:</vt:lpstr>
      <vt:lpstr>Example:</vt:lpstr>
      <vt:lpstr>Margin &amp; Padding </vt:lpstr>
      <vt:lpstr>Example:</vt:lpstr>
      <vt:lpstr>Gap</vt:lpstr>
      <vt:lpstr>Example:</vt:lpstr>
      <vt:lpstr>Border:</vt:lpstr>
      <vt:lpstr>Example:</vt:lpstr>
      <vt:lpstr>Border color:</vt:lpstr>
      <vt:lpstr>Border-width</vt:lpstr>
      <vt:lpstr>Border-radius</vt:lpstr>
      <vt:lpstr>Sizes:</vt:lpstr>
      <vt:lpstr>Text colors</vt:lpstr>
      <vt:lpstr>PowerPoint Presentation</vt:lpstr>
      <vt:lpstr>PowerPoint Presentation</vt:lpstr>
      <vt:lpstr>Background color</vt:lpstr>
      <vt:lpstr>PowerPoint Presentation</vt:lpstr>
      <vt:lpstr>Background gradient</vt:lpstr>
      <vt:lpstr>Opacity:</vt:lpstr>
      <vt:lpstr>Display:</vt:lpstr>
      <vt:lpstr>Example:</vt:lpstr>
      <vt:lpstr>Flex-Direction:</vt:lpstr>
      <vt:lpstr>Example:</vt:lpstr>
      <vt:lpstr>Justify content:</vt:lpstr>
      <vt:lpstr>Example:</vt:lpstr>
      <vt:lpstr>Align items</vt:lpstr>
      <vt:lpstr>PowerPoint Presentation</vt:lpstr>
      <vt:lpstr>Grow and shrink</vt:lpstr>
      <vt:lpstr>PowerPoint Presentation</vt:lpstr>
      <vt:lpstr>Order:</vt:lpstr>
      <vt:lpstr>Float:</vt:lpstr>
      <vt:lpstr>Overflow:</vt:lpstr>
      <vt:lpstr>Position:</vt:lpstr>
      <vt:lpstr>Arrange elements:</vt:lpstr>
      <vt:lpstr>PowerPoint Presentation</vt:lpstr>
      <vt:lpstr>PowerPoint Presentation</vt:lpstr>
      <vt:lpstr>Shadows:</vt:lpstr>
      <vt:lpstr>Sizing(Width):</vt:lpstr>
      <vt:lpstr>Sizing(Height):</vt:lpstr>
      <vt:lpstr>Text alignment</vt:lpstr>
      <vt:lpstr>Text wrapping and overflow</vt:lpstr>
      <vt:lpstr>Text transform:</vt:lpstr>
      <vt:lpstr>Font size:</vt:lpstr>
      <vt:lpstr>Font weight and italics</vt:lpstr>
      <vt:lpstr>Z-index: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ELCOT</dc:creator>
  <cp:lastModifiedBy>Windows User</cp:lastModifiedBy>
  <cp:revision>525</cp:revision>
  <dcterms:created xsi:type="dcterms:W3CDTF">2023-08-03T03:42:00Z</dcterms:created>
  <dcterms:modified xsi:type="dcterms:W3CDTF">2024-05-11T05:29:35Z</dcterms:modified>
</cp:coreProperties>
</file>