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65" r:id="rId2"/>
    <p:sldId id="273" r:id="rId3"/>
    <p:sldId id="282" r:id="rId4"/>
    <p:sldId id="283" r:id="rId5"/>
    <p:sldId id="284" r:id="rId6"/>
    <p:sldId id="279" r:id="rId7"/>
    <p:sldId id="285" r:id="rId8"/>
    <p:sldId id="286" r:id="rId9"/>
    <p:sldId id="287" r:id="rId10"/>
    <p:sldId id="281" r:id="rId11"/>
    <p:sldId id="288" r:id="rId12"/>
    <p:sldId id="289" r:id="rId13"/>
    <p:sldId id="290" r:id="rId14"/>
    <p:sldId id="29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706" autoAdjust="0"/>
  </p:normalViewPr>
  <p:slideViewPr>
    <p:cSldViewPr snapToGrid="0">
      <p:cViewPr varScale="1">
        <p:scale>
          <a:sx n="47" d="100"/>
          <a:sy n="47" d="100"/>
        </p:scale>
        <p:origin x="1046" y="43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198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10/10/2025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10/10/2025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title="Sun rising over grassy hill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" y="0"/>
            <a:ext cx="12188699" cy="47993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 bwMode="ltGray">
          <a:xfrm>
            <a:off x="-2" y="4754880"/>
            <a:ext cx="12192002" cy="21031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 bwMode="white">
          <a:xfrm>
            <a:off x="-127" y="4724400"/>
            <a:ext cx="12188826" cy="76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4800600"/>
            <a:ext cx="9144002" cy="11430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943600"/>
            <a:ext cx="9144002" cy="7620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Alternate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892" y="685800"/>
            <a:ext cx="637032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10/10/2025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3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731520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2362200"/>
            <a:ext cx="3200400" cy="1993392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title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0"/>
            <a:ext cx="7315200" cy="6858000"/>
          </a:xfrm>
          <a:solidFill>
            <a:schemeClr val="bg2">
              <a:lumMod val="90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4355592"/>
            <a:ext cx="3200400" cy="16446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10/10/2025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10/10/2025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10/10/2025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10/10/2025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88826" cy="4572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-1" y="4114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10/10/2025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lternate 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10/10/2025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04328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D43D-6574-4C7B-808D-C6C12215A4D4}" type="datetimeFigureOut">
              <a:rPr lang="en-US"/>
              <a:t>10/10/2025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E5F2-81AA-4605-B028-6FBA391056A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707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10/10/2025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10/10/2025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10/10/2025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4212" y="685800"/>
            <a:ext cx="7239001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10/10/2025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1587" y="6583680"/>
            <a:ext cx="12188826" cy="2743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1587" y="65836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2"/>
                </a:solidFill>
              </a:defRPr>
            </a:lvl1pPr>
          </a:lstStyle>
          <a:p>
            <a:fld id="{9E583DDF-CA54-461A-A486-592D2374C532}" type="datetimeFigureOut">
              <a:rPr lang="en-US" smtClean="0"/>
              <a:pPr/>
              <a:t>10/10/2025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2"/>
                </a:solidFill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2" r:id="rId4"/>
    <p:sldLayoutId id="2147483661" r:id="rId5"/>
    <p:sldLayoutId id="2147483653" r:id="rId6"/>
    <p:sldLayoutId id="2147483654" r:id="rId7"/>
    <p:sldLayoutId id="2147483655" r:id="rId8"/>
    <p:sldLayoutId id="2147483656" r:id="rId9"/>
    <p:sldLayoutId id="2147483663" r:id="rId10"/>
    <p:sldLayoutId id="2147483657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2"/>
        </a:buClr>
        <a:buSzPct val="100000"/>
        <a:buFont typeface="Arial" pitchFamily="34" charset="0"/>
        <a:buChar char="▪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SzPct val="100000"/>
        <a:buFont typeface="Arial" pitchFamily="34" charset="0"/>
        <a:buChar char="▪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100000"/>
        <a:buFont typeface="Arial" pitchFamily="34" charset="0"/>
        <a:buChar char="▪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100000"/>
        <a:buFont typeface="Arial" pitchFamily="34" charset="0"/>
        <a:buChar char="▪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100000"/>
        <a:buFont typeface="Arial" pitchFamily="34" charset="0"/>
        <a:buChar char="▪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5715000"/>
            <a:ext cx="9144002" cy="1143000"/>
          </a:xfrm>
        </p:spPr>
        <p:txBody>
          <a:bodyPr>
            <a:normAutofit fontScale="90000"/>
          </a:bodyPr>
          <a:lstStyle/>
          <a:p>
            <a:r>
              <a:rPr lang="en-IN" dirty="0"/>
              <a:t>Smart Irrigation System (ESP32 + IoT + ML Prediction)</a:t>
            </a:r>
            <a:br>
              <a:rPr lang="en-IN" dirty="0"/>
            </a:b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-2744787" y="6232356"/>
            <a:ext cx="9144002" cy="762000"/>
          </a:xfrm>
        </p:spPr>
        <p:txBody>
          <a:bodyPr>
            <a:normAutofit/>
          </a:bodyPr>
          <a:lstStyle/>
          <a:p>
            <a:r>
              <a:rPr lang="en-IN" sz="2400" b="1" dirty="0"/>
              <a:t>Presented by:</a:t>
            </a:r>
            <a:r>
              <a:rPr lang="en-IN" sz="2400" dirty="0"/>
              <a:t> Ajin Biju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9880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2F5C4F6-374E-C9C6-C007-DE5D94EC4D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081" y="818147"/>
            <a:ext cx="10567837" cy="4438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061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3CBCCE4-4DC9-DD71-1CF8-38BD646E3A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681483" cy="4828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020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8C56000-14AF-C67F-14C9-0394B47ADD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036" y="1291389"/>
            <a:ext cx="12244072" cy="4275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295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E0EFF-3DFF-AE79-2A17-2906523A9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1143000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/>
              <a:t>CONCLUSION</a:t>
            </a:r>
            <a:endParaRPr lang="en-IN" sz="4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9B20C2-D707-3420-53A7-D00309E71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2316" y="2398295"/>
            <a:ext cx="10427368" cy="3777916"/>
          </a:xfrm>
        </p:spPr>
        <p:txBody>
          <a:bodyPr>
            <a:normAutofit/>
          </a:bodyPr>
          <a:lstStyle/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800" dirty="0"/>
              <a:t>The Smart Irrigation System combines </a:t>
            </a:r>
            <a:r>
              <a:rPr lang="en-US" sz="2800" b="1" dirty="0"/>
              <a:t>IoT + ML</a:t>
            </a:r>
            <a:r>
              <a:rPr lang="en-US" sz="2800" dirty="0"/>
              <a:t> for intelligent</a:t>
            </a:r>
          </a:p>
          <a:p>
            <a:pPr algn="just"/>
            <a:r>
              <a:rPr lang="en-US" sz="2800" dirty="0"/>
              <a:t>             water management.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800" b="1" dirty="0"/>
              <a:t>Real-time monitoring + predictive control</a:t>
            </a:r>
            <a:r>
              <a:rPr lang="en-US" sz="2800" dirty="0"/>
              <a:t> ensures crop health and sustainability.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800" dirty="0"/>
              <a:t>Reduces water waste and enhances efficiency in agriculture.</a:t>
            </a:r>
            <a:br>
              <a:rPr lang="en-US" sz="2800" dirty="0"/>
            </a:br>
            <a:r>
              <a:rPr lang="en-US" sz="2800" dirty="0"/>
              <a:t>A step toward </a:t>
            </a:r>
            <a:r>
              <a:rPr lang="en-US" sz="2800" b="1" dirty="0"/>
              <a:t>AI-driven smart farming</a:t>
            </a:r>
            <a:r>
              <a:rPr lang="en-US" sz="2800" dirty="0"/>
              <a:t> for the future.</a:t>
            </a:r>
            <a:br>
              <a:rPr lang="en-US" sz="2800" dirty="0"/>
            </a:b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665634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5509A-2614-5C3E-0464-D5D122526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THANKYOU…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5111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/>
              <a:t> INTRODUCTION</a:t>
            </a:r>
            <a:endParaRPr lang="en-US" sz="40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IN" sz="3200" dirty="0"/>
              <a:t>Develop an </a:t>
            </a:r>
            <a:r>
              <a:rPr lang="en-IN" sz="3200" b="1" dirty="0"/>
              <a:t>IoT-based irrigation system</a:t>
            </a:r>
            <a:r>
              <a:rPr lang="en-IN" sz="3200" dirty="0"/>
              <a:t> with </a:t>
            </a:r>
            <a:r>
              <a:rPr lang="en-IN" sz="3200" b="1" dirty="0"/>
              <a:t>ML-driven predictions</a:t>
            </a:r>
            <a:r>
              <a:rPr lang="en-IN" sz="3200" dirty="0"/>
              <a:t>.</a:t>
            </a:r>
          </a:p>
          <a:p>
            <a:pPr lvl="0"/>
            <a:r>
              <a:rPr lang="en-IN" sz="3200" dirty="0"/>
              <a:t>Monitor and control irrigation via </a:t>
            </a:r>
            <a:r>
              <a:rPr lang="en-IN" sz="3200" b="1" dirty="0"/>
              <a:t>Blynk IoT</a:t>
            </a:r>
            <a:r>
              <a:rPr lang="en-IN" sz="3200" dirty="0"/>
              <a:t> dashboard.</a:t>
            </a:r>
          </a:p>
          <a:p>
            <a:pPr lvl="0"/>
            <a:r>
              <a:rPr lang="en-IN" sz="3200" dirty="0"/>
              <a:t>Use </a:t>
            </a:r>
            <a:r>
              <a:rPr lang="en-IN" sz="3200" b="1" dirty="0"/>
              <a:t>machine learning models</a:t>
            </a:r>
            <a:r>
              <a:rPr lang="en-IN" sz="3200" dirty="0"/>
              <a:t> to forecast irrigation needs.</a:t>
            </a:r>
          </a:p>
        </p:txBody>
      </p:sp>
    </p:spTree>
    <p:extLst>
      <p:ext uri="{BB962C8B-B14F-4D97-AF65-F5344CB8AC3E}">
        <p14:creationId xmlns:p14="http://schemas.microsoft.com/office/powerpoint/2010/main" val="1495955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BEEDD-9A87-D51C-E0F2-A28B4724E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b="1" dirty="0"/>
              <a:t>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E795F-00B8-F20E-A8B2-84B4E6B4C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IN" sz="3200" b="1" dirty="0"/>
              <a:t>Sensors (Soil + DHT11)</a:t>
            </a:r>
            <a:r>
              <a:rPr lang="en-IN" sz="3200" dirty="0"/>
              <a:t> collect live data.</a:t>
            </a:r>
          </a:p>
          <a:p>
            <a:pPr lvl="0"/>
            <a:r>
              <a:rPr lang="en-IN" sz="3200" b="1" dirty="0"/>
              <a:t>ESP32</a:t>
            </a:r>
            <a:r>
              <a:rPr lang="en-IN" sz="3200" dirty="0"/>
              <a:t> sends data to the </a:t>
            </a:r>
            <a:r>
              <a:rPr lang="en-IN" sz="3200" b="1" dirty="0"/>
              <a:t>Blynk cloud</a:t>
            </a:r>
            <a:r>
              <a:rPr lang="en-IN" sz="3200" dirty="0"/>
              <a:t>.</a:t>
            </a:r>
          </a:p>
          <a:p>
            <a:pPr lvl="0"/>
            <a:r>
              <a:rPr lang="en-IN" sz="3200" dirty="0"/>
              <a:t>Stored data is used for </a:t>
            </a:r>
            <a:r>
              <a:rPr lang="en-IN" sz="3200" b="1" dirty="0"/>
              <a:t>ML model training</a:t>
            </a:r>
            <a:r>
              <a:rPr lang="en-IN" sz="3200" dirty="0"/>
              <a:t> (offline or cloud-based).</a:t>
            </a:r>
          </a:p>
          <a:p>
            <a:pPr lvl="0"/>
            <a:r>
              <a:rPr lang="en-IN" sz="3200" b="1" dirty="0"/>
              <a:t>ML model (Random Forest)</a:t>
            </a:r>
            <a:r>
              <a:rPr lang="en-IN" sz="3200" dirty="0"/>
              <a:t> predicts irrigation need.</a:t>
            </a:r>
          </a:p>
          <a:p>
            <a:r>
              <a:rPr lang="en-IN" sz="3200" dirty="0"/>
              <a:t>System automates </a:t>
            </a:r>
            <a:r>
              <a:rPr lang="en-IN" sz="3200" b="1" dirty="0"/>
              <a:t>pump control</a:t>
            </a:r>
            <a:r>
              <a:rPr lang="en-IN" sz="3200" dirty="0"/>
              <a:t> accordingly.</a:t>
            </a:r>
          </a:p>
        </p:txBody>
      </p:sp>
    </p:spTree>
    <p:extLst>
      <p:ext uri="{BB962C8B-B14F-4D97-AF65-F5344CB8AC3E}">
        <p14:creationId xmlns:p14="http://schemas.microsoft.com/office/powerpoint/2010/main" val="3792404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90298-68D5-2D55-810D-DF275EE7C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</a:t>
            </a:r>
            <a:endParaRPr lang="en-IN" dirty="0"/>
          </a:p>
        </p:txBody>
      </p:sp>
      <p:pic>
        <p:nvPicPr>
          <p:cNvPr id="1026" name="Picture 2" descr="mdpi.com/2624-831x/4/3/1...">
            <a:extLst>
              <a:ext uri="{FF2B5EF4-FFF2-40B4-BE49-F238E27FC236}">
                <a16:creationId xmlns:a16="http://schemas.microsoft.com/office/drawing/2014/main" id="{4B01C259-3AB9-E260-B1BD-18AA3B0B16F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245" y="683798"/>
            <a:ext cx="10140417" cy="5345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2437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E57DF-54B7-FFD0-6572-7F4AA42FF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0"/>
            <a:ext cx="9509760" cy="1233424"/>
          </a:xfrm>
        </p:spPr>
        <p:txBody>
          <a:bodyPr>
            <a:normAutofit/>
          </a:bodyPr>
          <a:lstStyle/>
          <a:p>
            <a:r>
              <a:rPr lang="en-IN" sz="4000" dirty="0"/>
              <a:t>TECHNOLOGY STACK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03B89F2-DF82-CF98-ACA9-9948EB7DB8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9150022"/>
              </p:ext>
            </p:extLst>
          </p:nvPr>
        </p:nvGraphicFramePr>
        <p:xfrm>
          <a:off x="786062" y="1347537"/>
          <a:ext cx="10507580" cy="5149517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5253790">
                  <a:extLst>
                    <a:ext uri="{9D8B030D-6E8A-4147-A177-3AD203B41FA5}">
                      <a16:colId xmlns:a16="http://schemas.microsoft.com/office/drawing/2014/main" val="173871031"/>
                    </a:ext>
                  </a:extLst>
                </a:gridCol>
                <a:gridCol w="5253790">
                  <a:extLst>
                    <a:ext uri="{9D8B030D-6E8A-4147-A177-3AD203B41FA5}">
                      <a16:colId xmlns:a16="http://schemas.microsoft.com/office/drawing/2014/main" val="1704415556"/>
                    </a:ext>
                  </a:extLst>
                </a:gridCol>
              </a:tblGrid>
              <a:tr h="537370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400" kern="100" dirty="0">
                          <a:effectLst/>
                        </a:rPr>
                        <a:t>Component</a:t>
                      </a:r>
                      <a:endParaRPr lang="en-IN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86995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400" kern="100">
                          <a:effectLst/>
                        </a:rPr>
                        <a:t>Technology</a:t>
                      </a:r>
                      <a:endParaRPr lang="en-IN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86995" anchor="b"/>
                </a:tc>
                <a:extLst>
                  <a:ext uri="{0D108BD9-81ED-4DB2-BD59-A6C34878D82A}">
                    <a16:rowId xmlns:a16="http://schemas.microsoft.com/office/drawing/2014/main" val="1584665064"/>
                  </a:ext>
                </a:extLst>
              </a:tr>
              <a:tr h="66478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400" kern="100" dirty="0">
                          <a:effectLst/>
                        </a:rPr>
                        <a:t>Microcontroller</a:t>
                      </a:r>
                      <a:endParaRPr lang="en-IN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86995" marB="86995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400" kern="100" dirty="0">
                          <a:effectLst/>
                        </a:rPr>
                        <a:t>ESP32</a:t>
                      </a:r>
                      <a:endParaRPr lang="en-IN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86995" marB="86995" anchor="b"/>
                </a:tc>
                <a:extLst>
                  <a:ext uri="{0D108BD9-81ED-4DB2-BD59-A6C34878D82A}">
                    <a16:rowId xmlns:a16="http://schemas.microsoft.com/office/drawing/2014/main" val="93509983"/>
                  </a:ext>
                </a:extLst>
              </a:tr>
              <a:tr h="66478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400" kern="100" dirty="0">
                          <a:effectLst/>
                        </a:rPr>
                        <a:t>Sensors</a:t>
                      </a:r>
                      <a:endParaRPr lang="en-IN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86995" marB="86995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400" kern="100">
                          <a:effectLst/>
                        </a:rPr>
                        <a:t>DHT11, Soil Moisture</a:t>
                      </a:r>
                      <a:endParaRPr lang="en-IN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86995" marB="86995" anchor="b"/>
                </a:tc>
                <a:extLst>
                  <a:ext uri="{0D108BD9-81ED-4DB2-BD59-A6C34878D82A}">
                    <a16:rowId xmlns:a16="http://schemas.microsoft.com/office/drawing/2014/main" val="959122742"/>
                  </a:ext>
                </a:extLst>
              </a:tr>
              <a:tr h="66478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400" kern="100" dirty="0">
                          <a:effectLst/>
                        </a:rPr>
                        <a:t>IoT Platform</a:t>
                      </a:r>
                      <a:endParaRPr lang="en-IN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86995" marB="86995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400" kern="100">
                          <a:effectLst/>
                        </a:rPr>
                        <a:t>Blynk IoT</a:t>
                      </a:r>
                      <a:endParaRPr lang="en-IN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86995" marB="86995" anchor="b"/>
                </a:tc>
                <a:extLst>
                  <a:ext uri="{0D108BD9-81ED-4DB2-BD59-A6C34878D82A}">
                    <a16:rowId xmlns:a16="http://schemas.microsoft.com/office/drawing/2014/main" val="2588235267"/>
                  </a:ext>
                </a:extLst>
              </a:tr>
              <a:tr h="66478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400" kern="100" dirty="0">
                          <a:effectLst/>
                        </a:rPr>
                        <a:t>Programming</a:t>
                      </a:r>
                      <a:endParaRPr lang="en-IN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86995" marB="86995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400" kern="100" dirty="0">
                          <a:effectLst/>
                        </a:rPr>
                        <a:t>Arduino IDE (C++)</a:t>
                      </a:r>
                      <a:endParaRPr lang="en-IN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86995" marB="86995" anchor="b"/>
                </a:tc>
                <a:extLst>
                  <a:ext uri="{0D108BD9-81ED-4DB2-BD59-A6C34878D82A}">
                    <a16:rowId xmlns:a16="http://schemas.microsoft.com/office/drawing/2014/main" val="749447252"/>
                  </a:ext>
                </a:extLst>
              </a:tr>
              <a:tr h="66478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400" kern="100">
                          <a:effectLst/>
                        </a:rPr>
                        <a:t>ML Model</a:t>
                      </a:r>
                      <a:endParaRPr lang="en-IN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86995" marB="86995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400" kern="100" dirty="0">
                          <a:effectLst/>
                        </a:rPr>
                        <a:t>Python (Random Forest)</a:t>
                      </a:r>
                      <a:endParaRPr lang="en-IN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86995" marB="86995" anchor="b"/>
                </a:tc>
                <a:extLst>
                  <a:ext uri="{0D108BD9-81ED-4DB2-BD59-A6C34878D82A}">
                    <a16:rowId xmlns:a16="http://schemas.microsoft.com/office/drawing/2014/main" val="3774221778"/>
                  </a:ext>
                </a:extLst>
              </a:tr>
              <a:tr h="128823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400" kern="100">
                          <a:effectLst/>
                        </a:rPr>
                        <a:t>Libraries</a:t>
                      </a:r>
                      <a:endParaRPr lang="en-IN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86995" marB="22860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400" kern="100" dirty="0">
                          <a:effectLst/>
                        </a:rPr>
                        <a:t>Scikit-learn, Pandas, NumPy</a:t>
                      </a:r>
                      <a:endParaRPr lang="en-IN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86995" marB="228600" anchor="b"/>
                </a:tc>
                <a:extLst>
                  <a:ext uri="{0D108BD9-81ED-4DB2-BD59-A6C34878D82A}">
                    <a16:rowId xmlns:a16="http://schemas.microsoft.com/office/drawing/2014/main" val="3000735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4192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MACHINE LEARNING MODEL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10241280" cy="4488688"/>
          </a:xfrm>
        </p:spPr>
        <p:txBody>
          <a:bodyPr>
            <a:noAutofit/>
          </a:bodyPr>
          <a:lstStyle/>
          <a:p>
            <a:endParaRPr lang="en-IN" sz="2800" b="1" dirty="0"/>
          </a:p>
          <a:p>
            <a:r>
              <a:rPr lang="en-IN" sz="2800" b="1" dirty="0"/>
              <a:t>Algorithm Used:</a:t>
            </a:r>
            <a:r>
              <a:rPr lang="en-IN" sz="2800" dirty="0"/>
              <a:t> 🧩 Random Forest Regressor</a:t>
            </a:r>
            <a:br>
              <a:rPr lang="en-IN" sz="2800" dirty="0"/>
            </a:br>
            <a:r>
              <a:rPr lang="en-IN" sz="2800" b="1" dirty="0"/>
              <a:t>Reason for Selection:</a:t>
            </a:r>
            <a:endParaRPr lang="en-IN" sz="2800" dirty="0"/>
          </a:p>
          <a:p>
            <a:pPr lvl="0"/>
            <a:r>
              <a:rPr lang="en-IN" sz="2800" dirty="0"/>
              <a:t>High accuracy with small agricultural datasets.</a:t>
            </a:r>
          </a:p>
          <a:p>
            <a:pPr lvl="0"/>
            <a:r>
              <a:rPr lang="en-IN" sz="2800" dirty="0"/>
              <a:t>Handles non-linear relationships between variables.</a:t>
            </a:r>
          </a:p>
          <a:p>
            <a:pPr lvl="0"/>
            <a:r>
              <a:rPr lang="en-IN" sz="2800" dirty="0"/>
              <a:t>Resistant to overfitting and noise.</a:t>
            </a:r>
          </a:p>
        </p:txBody>
      </p:sp>
    </p:spTree>
    <p:extLst>
      <p:ext uri="{BB962C8B-B14F-4D97-AF65-F5344CB8AC3E}">
        <p14:creationId xmlns:p14="http://schemas.microsoft.com/office/powerpoint/2010/main" val="2301501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1E952-AC65-8054-8742-36200B30E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FEATURES USED FOR PREDICTION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A1046-0586-75C5-FEFB-2D17ED1D7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endParaRPr lang="en-IN" dirty="0"/>
          </a:p>
          <a:p>
            <a:pPr lvl="0"/>
            <a:r>
              <a:rPr lang="en-IN" sz="2800" dirty="0"/>
              <a:t>Soil Moisture (%)</a:t>
            </a:r>
          </a:p>
          <a:p>
            <a:pPr lvl="0"/>
            <a:r>
              <a:rPr lang="en-IN" sz="2800" dirty="0"/>
              <a:t>Temperature (°C)</a:t>
            </a:r>
          </a:p>
          <a:p>
            <a:pPr lvl="0"/>
            <a:r>
              <a:rPr lang="en-IN" sz="2800" dirty="0"/>
              <a:t>Humidity (%)</a:t>
            </a:r>
          </a:p>
          <a:p>
            <a:pPr lvl="0"/>
            <a:r>
              <a:rPr lang="en-IN" sz="2800" dirty="0"/>
              <a:t>Previous Irrigation Data</a:t>
            </a:r>
          </a:p>
          <a:p>
            <a:pPr marL="4572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7050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99B0F-2724-8893-BF70-7C01362C2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SAMPLE ML OUTPUT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57E48C2-AC0A-8702-23DA-F1A1C0ACAB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787687"/>
              </p:ext>
            </p:extLst>
          </p:nvPr>
        </p:nvGraphicFramePr>
        <p:xfrm>
          <a:off x="753979" y="2037346"/>
          <a:ext cx="10347160" cy="2839453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2586790">
                  <a:extLst>
                    <a:ext uri="{9D8B030D-6E8A-4147-A177-3AD203B41FA5}">
                      <a16:colId xmlns:a16="http://schemas.microsoft.com/office/drawing/2014/main" val="122744171"/>
                    </a:ext>
                  </a:extLst>
                </a:gridCol>
                <a:gridCol w="2586790">
                  <a:extLst>
                    <a:ext uri="{9D8B030D-6E8A-4147-A177-3AD203B41FA5}">
                      <a16:colId xmlns:a16="http://schemas.microsoft.com/office/drawing/2014/main" val="3125048445"/>
                    </a:ext>
                  </a:extLst>
                </a:gridCol>
                <a:gridCol w="2586790">
                  <a:extLst>
                    <a:ext uri="{9D8B030D-6E8A-4147-A177-3AD203B41FA5}">
                      <a16:colId xmlns:a16="http://schemas.microsoft.com/office/drawing/2014/main" val="1203621486"/>
                    </a:ext>
                  </a:extLst>
                </a:gridCol>
                <a:gridCol w="2586790">
                  <a:extLst>
                    <a:ext uri="{9D8B030D-6E8A-4147-A177-3AD203B41FA5}">
                      <a16:colId xmlns:a16="http://schemas.microsoft.com/office/drawing/2014/main" val="1026830529"/>
                    </a:ext>
                  </a:extLst>
                </a:gridCol>
              </a:tblGrid>
              <a:tr h="632070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400" kern="100">
                          <a:effectLst/>
                        </a:rPr>
                        <a:t>Feature</a:t>
                      </a:r>
                      <a:endParaRPr lang="en-IN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86995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400" kern="100">
                          <a:effectLst/>
                        </a:rPr>
                        <a:t>Value</a:t>
                      </a:r>
                      <a:endParaRPr lang="en-IN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86995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400" kern="100">
                          <a:effectLst/>
                        </a:rPr>
                        <a:t>Predicted Soil Moisture</a:t>
                      </a:r>
                      <a:endParaRPr lang="en-IN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86995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400" kern="100">
                          <a:effectLst/>
                        </a:rPr>
                        <a:t>Action</a:t>
                      </a:r>
                      <a:endParaRPr lang="en-IN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86995" anchor="b"/>
                </a:tc>
                <a:extLst>
                  <a:ext uri="{0D108BD9-81ED-4DB2-BD59-A6C34878D82A}">
                    <a16:rowId xmlns:a16="http://schemas.microsoft.com/office/drawing/2014/main" val="1984714349"/>
                  </a:ext>
                </a:extLst>
              </a:tr>
              <a:tr h="91675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400" kern="100">
                          <a:effectLst/>
                        </a:rPr>
                        <a:t>Temp: 32°C</a:t>
                      </a:r>
                      <a:endParaRPr lang="en-IN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86995" marB="86995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400" kern="100">
                          <a:effectLst/>
                        </a:rPr>
                        <a:t>Humidity: 50%</a:t>
                      </a:r>
                      <a:endParaRPr lang="en-IN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86995" marB="86995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400" kern="100">
                          <a:effectLst/>
                        </a:rPr>
                        <a:t>35%</a:t>
                      </a:r>
                      <a:endParaRPr lang="en-IN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86995" marB="86995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400" kern="100">
                          <a:effectLst/>
                        </a:rPr>
                        <a:t>Pump ON</a:t>
                      </a:r>
                      <a:endParaRPr lang="en-IN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86995" marB="86995" anchor="b"/>
                </a:tc>
                <a:extLst>
                  <a:ext uri="{0D108BD9-81ED-4DB2-BD59-A6C34878D82A}">
                    <a16:rowId xmlns:a16="http://schemas.microsoft.com/office/drawing/2014/main" val="4146663211"/>
                  </a:ext>
                </a:extLst>
              </a:tr>
              <a:tr h="129063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400" kern="100">
                          <a:effectLst/>
                        </a:rPr>
                        <a:t>Temp: 26°C</a:t>
                      </a:r>
                      <a:endParaRPr lang="en-IN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86995" marB="22860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400" kern="100">
                          <a:effectLst/>
                        </a:rPr>
                        <a:t>Humidity: 70%</a:t>
                      </a:r>
                      <a:endParaRPr lang="en-IN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86995" marB="22860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400" kern="100" dirty="0">
                          <a:effectLst/>
                        </a:rPr>
                        <a:t>55%</a:t>
                      </a:r>
                      <a:endParaRPr lang="en-IN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86995" marB="22860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400" kern="100" dirty="0">
                          <a:effectLst/>
                        </a:rPr>
                        <a:t>Pump OFF</a:t>
                      </a:r>
                      <a:endParaRPr lang="en-IN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86995" marB="228600" anchor="b"/>
                </a:tc>
                <a:extLst>
                  <a:ext uri="{0D108BD9-81ED-4DB2-BD59-A6C34878D82A}">
                    <a16:rowId xmlns:a16="http://schemas.microsoft.com/office/drawing/2014/main" val="167381468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7A30733-EFC0-D5B9-35A7-7CEA81F36F38}"/>
              </a:ext>
            </a:extLst>
          </p:cNvPr>
          <p:cNvSpPr txBox="1"/>
          <p:nvPr/>
        </p:nvSpPr>
        <p:spPr>
          <a:xfrm>
            <a:off x="1058778" y="5468035"/>
            <a:ext cx="744353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800" b="1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Accuracy:</a:t>
            </a:r>
            <a:r>
              <a:rPr lang="en-IN" sz="280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 ~92% (using Random Forest on sample dataset</a:t>
            </a:r>
            <a:r>
              <a:rPr lang="en-IN" sz="1800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)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6125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2C508-126B-F05B-2FBF-5F5EDAA8D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BLYNK IOT DASHBOARD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5332A-849F-27AF-D40B-7629E1E91B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9695848" cy="4194048"/>
          </a:xfrm>
        </p:spPr>
        <p:txBody>
          <a:bodyPr/>
          <a:lstStyle/>
          <a:p>
            <a:pPr lvl="0"/>
            <a:r>
              <a:rPr lang="en-IN" sz="3200" dirty="0"/>
              <a:t>Displays live sensor values (Soil, Temperature, Humidity).</a:t>
            </a:r>
          </a:p>
          <a:p>
            <a:pPr lvl="0"/>
            <a:r>
              <a:rPr lang="en-IN" sz="3200" dirty="0"/>
              <a:t>Shows </a:t>
            </a:r>
            <a:r>
              <a:rPr lang="en-IN" sz="3200" b="1" dirty="0"/>
              <a:t>ML prediction results</a:t>
            </a:r>
            <a:r>
              <a:rPr lang="en-IN" sz="3200" dirty="0"/>
              <a:t> (e.g., irrigation need %).</a:t>
            </a:r>
          </a:p>
          <a:p>
            <a:pPr lvl="0"/>
            <a:r>
              <a:rPr lang="en-IN" sz="3200" dirty="0"/>
              <a:t>Allows </a:t>
            </a:r>
            <a:r>
              <a:rPr lang="en-IN" sz="3200" b="1" dirty="0"/>
              <a:t>manual override</a:t>
            </a:r>
            <a:r>
              <a:rPr lang="en-IN" sz="3200" dirty="0"/>
              <a:t> of pump control.</a:t>
            </a:r>
          </a:p>
          <a:p>
            <a:pPr lvl="0"/>
            <a:r>
              <a:rPr lang="en-IN" sz="3200" dirty="0"/>
              <a:t>Real-time updates via mobile app.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0496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nded Design Blue 16x9">
  <a:themeElements>
    <a:clrScheme name="Banded Design Blue">
      <a:dk1>
        <a:srgbClr val="404040"/>
      </a:dk1>
      <a:lt1>
        <a:sysClr val="window" lastClr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anded Design Blue">
      <a:dk1>
        <a:srgbClr val="404040"/>
      </a:dk1>
      <a:lt1>
        <a:sysClr val="window" lastClr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 Design Blue">
      <a:dk1>
        <a:srgbClr val="404040"/>
      </a:dk1>
      <a:lt1>
        <a:sysClr val="window" lastClr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 banded nature presentation with mountain sunrise photo (widescreen)</Template>
  <TotalTime>52</TotalTime>
  <Words>317</Words>
  <Application>Microsoft Office PowerPoint</Application>
  <PresentationFormat>Widescreen</PresentationFormat>
  <Paragraphs>66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Corbel</vt:lpstr>
      <vt:lpstr>Euphemia</vt:lpstr>
      <vt:lpstr>Segoe UI</vt:lpstr>
      <vt:lpstr>Symbol</vt:lpstr>
      <vt:lpstr>Times New Roman</vt:lpstr>
      <vt:lpstr>Wingdings</vt:lpstr>
      <vt:lpstr>Banded Design Blue 16x9</vt:lpstr>
      <vt:lpstr>Smart Irrigation System (ESP32 + IoT + ML Prediction) </vt:lpstr>
      <vt:lpstr> INTRODUCTION</vt:lpstr>
      <vt:lpstr>Workflow</vt:lpstr>
      <vt:lpstr>  </vt:lpstr>
      <vt:lpstr>TECHNOLOGY STACK</vt:lpstr>
      <vt:lpstr>MACHINE LEARNING MODEL</vt:lpstr>
      <vt:lpstr>FEATURES USED FOR PREDICTION</vt:lpstr>
      <vt:lpstr>SAMPLE ML OUTPUT</vt:lpstr>
      <vt:lpstr>BLYNK IOT DASHBOARD </vt:lpstr>
      <vt:lpstr>  </vt:lpstr>
      <vt:lpstr>PowerPoint Presentation</vt:lpstr>
      <vt:lpstr>PowerPoint Presentation</vt:lpstr>
      <vt:lpstr>CONCLUSION</vt:lpstr>
      <vt:lpstr>THANKYOU…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ajin biju</dc:creator>
  <cp:lastModifiedBy>ajin biju</cp:lastModifiedBy>
  <cp:revision>1</cp:revision>
  <dcterms:created xsi:type="dcterms:W3CDTF">2025-10-10T01:22:24Z</dcterms:created>
  <dcterms:modified xsi:type="dcterms:W3CDTF">2025-10-10T02:14:49Z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