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c287d8440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287d8440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c287d844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c287d844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ROC CURVE</a:t>
            </a:r>
            <a:endParaRPr/>
          </a:p>
          <a:p>
            <a:pPr indent="-298450" lvl="0" marL="457200" rtl="0" algn="l">
              <a:spcBef>
                <a:spcPts val="0"/>
              </a:spcBef>
              <a:spcAft>
                <a:spcPts val="0"/>
              </a:spcAft>
              <a:buSzPts val="1100"/>
              <a:buAutoNum type="arabicParenR"/>
            </a:pPr>
            <a:r>
              <a:rPr lang="en"/>
              <a:t>LTSM (ROC) </a:t>
            </a:r>
            <a:endParaRPr/>
          </a:p>
          <a:p>
            <a:pPr indent="-298450" lvl="0" marL="457200" rtl="0" algn="l">
              <a:spcBef>
                <a:spcPts val="0"/>
              </a:spcBef>
              <a:spcAft>
                <a:spcPts val="0"/>
              </a:spcAft>
              <a:buSzPts val="1100"/>
              <a:buAutoNum type="arabicParenR"/>
            </a:pPr>
            <a:r>
              <a:rPr lang="en"/>
              <a:t>Results and ROC curve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c287d8440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c287d8440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c287d844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c287d844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c287d8440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c287d8440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Everytime you run the model, the outliers seem to change…?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c287d844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c287d844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c287d8440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c287d8440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c287d8440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c287d8440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c287d844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c287d844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Ret_low: The downside of this method is obvious—the assumptions are hardly realistic. Note that this method handles defaults gracefully, without artificially blowing up the returns. Indeed, since the investor was initially intending for his or her investment to remain ‘‘locked up’’ for the term of the loan, it is reasonable to spread the resulting loss over that term. For loans that go to term (i.e., are not repaid early and do not default), this method also treats long- and short-term loans in the same way. For loans that are repaid early, however, this method favors short-term loans because the gain realized before the loan is repaid is spread over a shorter time span. Similarly, for loans that default early, this method favors long-term loans because the loss is spread out over a greater time span.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Ret_high:</a:t>
            </a:r>
            <a:endParaRPr/>
          </a:p>
          <a:p>
            <a:pPr indent="0" lvl="0" marL="0" rtl="0" algn="l">
              <a:spcBef>
                <a:spcPts val="0"/>
              </a:spcBef>
              <a:spcAft>
                <a:spcPts val="0"/>
              </a:spcAft>
              <a:buNone/>
            </a:pPr>
            <a:r>
              <a:rPr lang="en"/>
              <a:t>The upside of this method is that it is simple and takes into account the fact that funds would (or could) be reinvested. The money is indeed returned to the investor after the loan is repaid, and the investor is able to reinvest the cash. It is worth noting that this method is equivalent to simply considering the annualized monthly return of the loan over the time it was active, effectively treating a loan that was repaid early and a loan that went to term in the same way. There are, however, two drawbacks. The first is the assumption that the cash can be reinvested at the same rate (although the method could be modified to assume the cash can be reinvested at a lower rate—e.g., the prevailing prime rate). The second more worrying drawback is that if a loan defaults early, annualizing the loss can result in a huge overestimate of the negative return. Indeed, if a loan defaults in the first month, the investor loses 100% of the investment. This is the maximum loss, but annualizing it would lead to a 1200% loss—in other words, we would be assuming the investor reinvests in an equally risky loan for the 11 remaining months of the year, each of which defaults in 1 month! Hardly realistic. One last feature worth noting about this method is that it treats short and long notes equally. Indeed, since it is assumed the investor can always reinvest in a note of equal return immediately after this note ends, the actual term of the loan does not matter. Depending on Jasmin’s priorities, this could be appropriate, or it could not—in particular, whether this is appropriate will depend on the horizon over which she is planning her investments.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c287d844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c287d844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c287d84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c287d84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c287d8440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c287d8440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c287d844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c287d844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c287d844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c287d844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c287d844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c287d844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c287d844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c287d844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c287d844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c287d844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c287d844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c287d844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c287d844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c287d844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c287d844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c287d844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c287d844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287d844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c287d844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c287d844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287d844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287d844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Inituative understanding derived from raw data analysis (including the visualization that we shared in previous slides)</a:t>
            </a:r>
            <a:endParaRPr/>
          </a:p>
          <a:p>
            <a:pPr indent="-298450" lvl="0" marL="457200" rtl="0" algn="l">
              <a:spcBef>
                <a:spcPts val="0"/>
              </a:spcBef>
              <a:spcAft>
                <a:spcPts val="0"/>
              </a:spcAft>
              <a:buSzPts val="1100"/>
              <a:buAutoNum type="arabicParenR"/>
            </a:pPr>
            <a:r>
              <a:rPr lang="en"/>
              <a:t>Applied Research methods coupled with machine learning to deterime the top 20 features that would best represent a “good” loan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d9865c5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d9865c5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new features to quantify data such as employment length and credit history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the right, we can see a quick snapshot of the various features used and the ones that were added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objevtive was to identeity pertains of the intiation of the loan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1" Type="http://schemas.openxmlformats.org/officeDocument/2006/relationships/hyperlink" Target="https://www.cs.huji.ac.il/labs/learning/Papers/giladbachrachnavottishby04b.pdf" TargetMode="External"/><Relationship Id="rId10" Type="http://schemas.openxmlformats.org/officeDocument/2006/relationships/hyperlink" Target="https://www.researchgate.net/publication/322098019_Combination_of_Random_Forests_and_Neural_Networks_in_Social_Lending" TargetMode="External"/><Relationship Id="rId13" Type="http://schemas.openxmlformats.org/officeDocument/2006/relationships/hyperlink" Target="https://www.kaggle.com/pavlofesenko/minimizing-risks-for-loan-investments" TargetMode="External"/><Relationship Id="rId12" Type="http://schemas.openxmlformats.org/officeDocument/2006/relationships/hyperlink" Target="https://www.kaggle.com/janiobachmann/lending-club-risk-analysis-and-metrics"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lendingclub.com/info/statistics.action" TargetMode="External"/><Relationship Id="rId4" Type="http://schemas.openxmlformats.org/officeDocument/2006/relationships/hyperlink" Target="https://www.liebertpub.com/doi/pdf/10.1089/big.2018.0092" TargetMode="External"/><Relationship Id="rId9" Type="http://schemas.openxmlformats.org/officeDocument/2006/relationships/hyperlink" Target="https://machinelearningmastery.com/feature-selection-with-real-and-categorical-data/" TargetMode="External"/><Relationship Id="rId5" Type="http://schemas.openxmlformats.org/officeDocument/2006/relationships/hyperlink" Target="https://towardsdatascience.com/understanding-auc-roc-curve-68b2303cc9c5" TargetMode="External"/><Relationship Id="rId6" Type="http://schemas.openxmlformats.org/officeDocument/2006/relationships/hyperlink" Target="https://towardsdatascience.com/accuracy-recall-precision-f-score-specificity-which-to-optimize-on-867d3f11124" TargetMode="External"/><Relationship Id="rId7" Type="http://schemas.openxmlformats.org/officeDocument/2006/relationships/hyperlink" Target="http://cs229.stanford.edu/proj2015/199_report.pdf" TargetMode="External"/><Relationship Id="rId8" Type="http://schemas.openxmlformats.org/officeDocument/2006/relationships/hyperlink" Target="http://abhay.harpale.net/blog/machine-learning/threshold-tuning-using-ro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19.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8.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824000" y="1613825"/>
            <a:ext cx="5251500" cy="187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Machine Learning:</a:t>
            </a:r>
            <a:r>
              <a:rPr lang="en"/>
              <a:t> </a:t>
            </a:r>
            <a:endParaRPr sz="2200"/>
          </a:p>
          <a:p>
            <a:pPr indent="0" lvl="0" marL="0" rtl="0" algn="l">
              <a:spcBef>
                <a:spcPts val="0"/>
              </a:spcBef>
              <a:spcAft>
                <a:spcPts val="0"/>
              </a:spcAft>
              <a:buNone/>
            </a:pPr>
            <a:r>
              <a:rPr lang="en" sz="2200"/>
              <a:t>Investing </a:t>
            </a:r>
            <a:r>
              <a:rPr lang="en" sz="2200"/>
              <a:t>on P2P Loans</a:t>
            </a:r>
            <a:endParaRPr sz="2200"/>
          </a:p>
        </p:txBody>
      </p:sp>
      <p:sp>
        <p:nvSpPr>
          <p:cNvPr id="86" name="Google Shape;86;p13"/>
          <p:cNvSpPr txBox="1"/>
          <p:nvPr>
            <p:ph idx="1" type="subTitle"/>
          </p:nvPr>
        </p:nvSpPr>
        <p:spPr>
          <a:xfrm>
            <a:off x="921888" y="38881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Ricky Gunawan</a:t>
            </a:r>
            <a:endParaRPr sz="1400"/>
          </a:p>
          <a:p>
            <a:pPr indent="0" lvl="0" marL="0" rtl="0" algn="l">
              <a:spcBef>
                <a:spcPts val="0"/>
              </a:spcBef>
              <a:spcAft>
                <a:spcPts val="0"/>
              </a:spcAft>
              <a:buNone/>
            </a:pPr>
            <a:r>
              <a:rPr lang="en" sz="1400"/>
              <a:t>Akshay Jindal</a:t>
            </a:r>
            <a:endParaRPr sz="1400"/>
          </a:p>
          <a:p>
            <a:pPr indent="0" lvl="0" marL="0" rtl="0" algn="l">
              <a:spcBef>
                <a:spcPts val="0"/>
              </a:spcBef>
              <a:spcAft>
                <a:spcPts val="0"/>
              </a:spcAft>
              <a:buNone/>
            </a:pPr>
            <a:r>
              <a:rPr lang="en" sz="1400"/>
              <a:t>Onur Baser</a:t>
            </a:r>
            <a:endParaRPr sz="1400"/>
          </a:p>
          <a:p>
            <a:pPr indent="0" lvl="0" marL="0" rtl="0" algn="l">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None/>
            </a:pPr>
            <a:r>
              <a:rPr lang="en" sz="2900"/>
              <a:t>2. Classification Model</a:t>
            </a:r>
            <a:r>
              <a:rPr lang="en" sz="2900"/>
              <a:t> Selection</a:t>
            </a:r>
            <a:endParaRPr sz="3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Tree</a:t>
            </a:r>
            <a:endParaRPr/>
          </a:p>
        </p:txBody>
      </p:sp>
      <p:pic>
        <p:nvPicPr>
          <p:cNvPr id="164" name="Google Shape;164;p23"/>
          <p:cNvPicPr preferRelativeResize="0"/>
          <p:nvPr/>
        </p:nvPicPr>
        <p:blipFill>
          <a:blip r:embed="rId3">
            <a:alphaModFix/>
          </a:blip>
          <a:stretch>
            <a:fillRect/>
          </a:stretch>
        </p:blipFill>
        <p:spPr>
          <a:xfrm>
            <a:off x="541500" y="1589850"/>
            <a:ext cx="2449750" cy="9382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41500" y="3039025"/>
            <a:ext cx="3117250" cy="1223350"/>
          </a:xfrm>
          <a:prstGeom prst="rect">
            <a:avLst/>
          </a:prstGeom>
          <a:noFill/>
          <a:ln>
            <a:noFill/>
          </a:ln>
        </p:spPr>
      </p:pic>
      <p:pic>
        <p:nvPicPr>
          <p:cNvPr id="166" name="Google Shape;166;p23"/>
          <p:cNvPicPr preferRelativeResize="0"/>
          <p:nvPr/>
        </p:nvPicPr>
        <p:blipFill>
          <a:blip r:embed="rId5">
            <a:alphaModFix/>
          </a:blip>
          <a:stretch>
            <a:fillRect/>
          </a:stretch>
        </p:blipFill>
        <p:spPr>
          <a:xfrm>
            <a:off x="5049275" y="1589850"/>
            <a:ext cx="4094725" cy="196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a:t>
            </a:r>
            <a:r>
              <a:rPr lang="en"/>
              <a:t> Regression</a:t>
            </a:r>
            <a:endParaRPr/>
          </a:p>
        </p:txBody>
      </p:sp>
      <p:pic>
        <p:nvPicPr>
          <p:cNvPr id="172" name="Google Shape;172;p24"/>
          <p:cNvPicPr preferRelativeResize="0"/>
          <p:nvPr/>
        </p:nvPicPr>
        <p:blipFill>
          <a:blip r:embed="rId3">
            <a:alphaModFix/>
          </a:blip>
          <a:stretch>
            <a:fillRect/>
          </a:stretch>
        </p:blipFill>
        <p:spPr>
          <a:xfrm>
            <a:off x="727350" y="1577550"/>
            <a:ext cx="2646525" cy="994200"/>
          </a:xfrm>
          <a:prstGeom prst="rect">
            <a:avLst/>
          </a:prstGeom>
          <a:noFill/>
          <a:ln>
            <a:noFill/>
          </a:ln>
        </p:spPr>
      </p:pic>
      <p:pic>
        <p:nvPicPr>
          <p:cNvPr id="173" name="Google Shape;173;p24"/>
          <p:cNvPicPr preferRelativeResize="0"/>
          <p:nvPr/>
        </p:nvPicPr>
        <p:blipFill>
          <a:blip r:embed="rId4">
            <a:alphaModFix/>
          </a:blip>
          <a:stretch>
            <a:fillRect/>
          </a:stretch>
        </p:blipFill>
        <p:spPr>
          <a:xfrm>
            <a:off x="340875" y="2777825"/>
            <a:ext cx="3419475" cy="1314450"/>
          </a:xfrm>
          <a:prstGeom prst="rect">
            <a:avLst/>
          </a:prstGeom>
          <a:noFill/>
          <a:ln>
            <a:noFill/>
          </a:ln>
        </p:spPr>
      </p:pic>
      <p:pic>
        <p:nvPicPr>
          <p:cNvPr id="174" name="Google Shape;174;p24"/>
          <p:cNvPicPr preferRelativeResize="0"/>
          <p:nvPr/>
        </p:nvPicPr>
        <p:blipFill>
          <a:blip r:embed="rId5">
            <a:alphaModFix/>
          </a:blip>
          <a:stretch>
            <a:fillRect/>
          </a:stretch>
        </p:blipFill>
        <p:spPr>
          <a:xfrm>
            <a:off x="4735721" y="1577550"/>
            <a:ext cx="4408279" cy="171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Neural Network</a:t>
            </a:r>
            <a:endParaRPr/>
          </a:p>
        </p:txBody>
      </p:sp>
      <p:pic>
        <p:nvPicPr>
          <p:cNvPr id="180" name="Google Shape;180;p25"/>
          <p:cNvPicPr preferRelativeResize="0"/>
          <p:nvPr/>
        </p:nvPicPr>
        <p:blipFill>
          <a:blip r:embed="rId3">
            <a:alphaModFix/>
          </a:blip>
          <a:stretch>
            <a:fillRect/>
          </a:stretch>
        </p:blipFill>
        <p:spPr>
          <a:xfrm>
            <a:off x="1027100" y="1693050"/>
            <a:ext cx="2591875" cy="1127950"/>
          </a:xfrm>
          <a:prstGeom prst="rect">
            <a:avLst/>
          </a:prstGeom>
          <a:noFill/>
          <a:ln>
            <a:noFill/>
          </a:ln>
        </p:spPr>
      </p:pic>
      <p:pic>
        <p:nvPicPr>
          <p:cNvPr id="181" name="Google Shape;181;p25"/>
          <p:cNvPicPr preferRelativeResize="0"/>
          <p:nvPr/>
        </p:nvPicPr>
        <p:blipFill>
          <a:blip r:embed="rId4">
            <a:alphaModFix/>
          </a:blip>
          <a:stretch>
            <a:fillRect/>
          </a:stretch>
        </p:blipFill>
        <p:spPr>
          <a:xfrm>
            <a:off x="622825" y="3345638"/>
            <a:ext cx="3400425" cy="1057275"/>
          </a:xfrm>
          <a:prstGeom prst="rect">
            <a:avLst/>
          </a:prstGeom>
          <a:noFill/>
          <a:ln>
            <a:noFill/>
          </a:ln>
        </p:spPr>
      </p:pic>
      <p:pic>
        <p:nvPicPr>
          <p:cNvPr id="182" name="Google Shape;182;p25"/>
          <p:cNvPicPr preferRelativeResize="0"/>
          <p:nvPr/>
        </p:nvPicPr>
        <p:blipFill>
          <a:blip r:embed="rId5">
            <a:alphaModFix/>
          </a:blip>
          <a:stretch>
            <a:fillRect/>
          </a:stretch>
        </p:blipFill>
        <p:spPr>
          <a:xfrm>
            <a:off x="4754023" y="1407963"/>
            <a:ext cx="4389978" cy="169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choose Random Forest</a:t>
            </a:r>
            <a:endParaRPr/>
          </a:p>
        </p:txBody>
      </p:sp>
      <p:sp>
        <p:nvSpPr>
          <p:cNvPr id="188" name="Google Shape;188;p26"/>
          <p:cNvSpPr txBox="1"/>
          <p:nvPr/>
        </p:nvSpPr>
        <p:spPr>
          <a:xfrm>
            <a:off x="4751125" y="1406225"/>
            <a:ext cx="3977700" cy="14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Logistic Regression: High</a:t>
            </a:r>
            <a:r>
              <a:rPr lang="en">
                <a:latin typeface="Roboto"/>
                <a:ea typeface="Roboto"/>
                <a:cs typeface="Roboto"/>
                <a:sym typeface="Roboto"/>
              </a:rPr>
              <a:t> accuracy, </a:t>
            </a:r>
            <a:r>
              <a:rPr b="1" lang="en">
                <a:latin typeface="Roboto"/>
                <a:ea typeface="Roboto"/>
                <a:cs typeface="Roboto"/>
                <a:sym typeface="Roboto"/>
              </a:rPr>
              <a:t>High </a:t>
            </a:r>
            <a:r>
              <a:rPr lang="en">
                <a:latin typeface="Roboto"/>
                <a:ea typeface="Roboto"/>
                <a:cs typeface="Roboto"/>
                <a:sym typeface="Roboto"/>
              </a:rPr>
              <a:t>standard deviation, more outliers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Random </a:t>
            </a:r>
            <a:r>
              <a:rPr b="1" lang="en">
                <a:latin typeface="Roboto"/>
                <a:ea typeface="Roboto"/>
                <a:cs typeface="Roboto"/>
                <a:sym typeface="Roboto"/>
              </a:rPr>
              <a:t>Forest</a:t>
            </a:r>
            <a:r>
              <a:rPr b="1" lang="en">
                <a:latin typeface="Roboto"/>
                <a:ea typeface="Roboto"/>
                <a:cs typeface="Roboto"/>
                <a:sym typeface="Roboto"/>
              </a:rPr>
              <a:t>: High </a:t>
            </a:r>
            <a:r>
              <a:rPr lang="en">
                <a:latin typeface="Roboto"/>
                <a:ea typeface="Roboto"/>
                <a:cs typeface="Roboto"/>
                <a:sym typeface="Roboto"/>
              </a:rPr>
              <a:t>accuracy </a:t>
            </a:r>
            <a:r>
              <a:rPr b="1" lang="en">
                <a:latin typeface="Roboto"/>
                <a:ea typeface="Roboto"/>
                <a:cs typeface="Roboto"/>
                <a:sym typeface="Roboto"/>
              </a:rPr>
              <a:t>Low </a:t>
            </a:r>
            <a:r>
              <a:rPr lang="en">
                <a:latin typeface="Roboto"/>
                <a:ea typeface="Roboto"/>
                <a:cs typeface="Roboto"/>
                <a:sym typeface="Roboto"/>
              </a:rPr>
              <a:t>standard deviation, less outliers</a:t>
            </a:r>
            <a:endParaRPr>
              <a:latin typeface="Roboto"/>
              <a:ea typeface="Roboto"/>
              <a:cs typeface="Roboto"/>
              <a:sym typeface="Roboto"/>
            </a:endParaRPr>
          </a:p>
        </p:txBody>
      </p:sp>
      <p:pic>
        <p:nvPicPr>
          <p:cNvPr id="189" name="Google Shape;189;p26"/>
          <p:cNvPicPr preferRelativeResize="0"/>
          <p:nvPr/>
        </p:nvPicPr>
        <p:blipFill>
          <a:blip r:embed="rId3">
            <a:alphaModFix/>
          </a:blip>
          <a:stretch>
            <a:fillRect/>
          </a:stretch>
        </p:blipFill>
        <p:spPr>
          <a:xfrm>
            <a:off x="311700" y="1131613"/>
            <a:ext cx="4054825" cy="307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None/>
            </a:pPr>
            <a:r>
              <a:rPr lang="en" sz="2900"/>
              <a:t>3</a:t>
            </a:r>
            <a:r>
              <a:rPr lang="en" sz="2900"/>
              <a:t>. Random Forest </a:t>
            </a:r>
            <a:endParaRPr sz="3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at sub grade level</a:t>
            </a:r>
            <a:endParaRPr/>
          </a:p>
        </p:txBody>
      </p:sp>
      <p:sp>
        <p:nvSpPr>
          <p:cNvPr id="200" name="Google Shape;200;p28"/>
          <p:cNvSpPr txBox="1"/>
          <p:nvPr>
            <p:ph idx="1" type="body"/>
          </p:nvPr>
        </p:nvSpPr>
        <p:spPr>
          <a:xfrm>
            <a:off x="311700" y="1229875"/>
            <a:ext cx="65208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Training using 31 features for each sub grade from A1 to G5</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Calculate probability of good loans (precision) for random investment and top 10th percentile predicted probability </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Looking at C1, random investment produces 82% of good loans. If we take top 10% of predicted probability, it would produce 86% of good loans (5% improvement)</a:t>
            </a:r>
            <a:endParaRPr sz="1600"/>
          </a:p>
        </p:txBody>
      </p:sp>
      <p:pic>
        <p:nvPicPr>
          <p:cNvPr id="201" name="Google Shape;201;p28"/>
          <p:cNvPicPr preferRelativeResize="0"/>
          <p:nvPr/>
        </p:nvPicPr>
        <p:blipFill>
          <a:blip r:embed="rId3">
            <a:alphaModFix/>
          </a:blip>
          <a:stretch>
            <a:fillRect/>
          </a:stretch>
        </p:blipFill>
        <p:spPr>
          <a:xfrm>
            <a:off x="7072801" y="234575"/>
            <a:ext cx="1759501" cy="4674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None/>
            </a:pPr>
            <a:r>
              <a:rPr lang="en" sz="2900"/>
              <a:t>4</a:t>
            </a:r>
            <a:r>
              <a:rPr lang="en" sz="2900"/>
              <a:t>. Return on Investment Analysis</a:t>
            </a:r>
            <a:endParaRPr sz="3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112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eturn calculation for each loan</a:t>
            </a:r>
            <a:endParaRPr/>
          </a:p>
        </p:txBody>
      </p:sp>
      <p:sp>
        <p:nvSpPr>
          <p:cNvPr id="212" name="Google Shape;212;p30"/>
          <p:cNvSpPr txBox="1"/>
          <p:nvPr>
            <p:ph idx="1" type="body"/>
          </p:nvPr>
        </p:nvSpPr>
        <p:spPr>
          <a:xfrm>
            <a:off x="311700" y="720700"/>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aseline="-25000" lang="en" sz="2000"/>
              <a:t>For every loan in the given dataset, we calculated annualized return on investment</a:t>
            </a:r>
            <a:endParaRPr baseline="-25000" sz="2000"/>
          </a:p>
          <a:p>
            <a:pPr indent="-330200" lvl="1" marL="914400" rtl="0" algn="l">
              <a:spcBef>
                <a:spcPts val="0"/>
              </a:spcBef>
              <a:spcAft>
                <a:spcPts val="0"/>
              </a:spcAft>
              <a:buSzPts val="1600"/>
              <a:buChar char="○"/>
            </a:pPr>
            <a:r>
              <a:rPr baseline="-25000" lang="en" sz="1600"/>
              <a:t>High range (optimistic) return: (total loan payment - initial investment) * 12 / age of the loan in month</a:t>
            </a:r>
            <a:endParaRPr baseline="-25000" sz="1600"/>
          </a:p>
          <a:p>
            <a:pPr indent="-330200" lvl="1" marL="914400" rtl="0" algn="l">
              <a:spcBef>
                <a:spcPts val="0"/>
              </a:spcBef>
              <a:spcAft>
                <a:spcPts val="0"/>
              </a:spcAft>
              <a:buSzPts val="1600"/>
              <a:buChar char="○"/>
            </a:pPr>
            <a:r>
              <a:rPr baseline="-25000" lang="en" sz="1600"/>
              <a:t>Low range (pessimistic) return: (total loan payment - initial investment) * 12 / term of the loan in month</a:t>
            </a:r>
            <a:endParaRPr baseline="-25000" sz="1600"/>
          </a:p>
          <a:p>
            <a:pPr indent="-342900" lvl="0" marL="457200" rtl="0" algn="l">
              <a:spcBef>
                <a:spcPts val="0"/>
              </a:spcBef>
              <a:spcAft>
                <a:spcPts val="0"/>
              </a:spcAft>
              <a:buSzPts val="1800"/>
              <a:buChar char="●"/>
            </a:pPr>
            <a:r>
              <a:rPr baseline="-25000" lang="en"/>
              <a:t>High range return ranging from 3% to 8% and Low range return ranging from 2% to -0.4%  </a:t>
            </a:r>
            <a:endParaRPr baseline="-25000" sz="1800"/>
          </a:p>
        </p:txBody>
      </p:sp>
      <p:pic>
        <p:nvPicPr>
          <p:cNvPr id="213" name="Google Shape;213;p30"/>
          <p:cNvPicPr preferRelativeResize="0"/>
          <p:nvPr/>
        </p:nvPicPr>
        <p:blipFill rotWithShape="1">
          <a:blip r:embed="rId3">
            <a:alphaModFix/>
          </a:blip>
          <a:srcRect b="0" l="0" r="7638" t="0"/>
          <a:stretch/>
        </p:blipFill>
        <p:spPr>
          <a:xfrm>
            <a:off x="4742850" y="2637550"/>
            <a:ext cx="4191299" cy="1944799"/>
          </a:xfrm>
          <a:prstGeom prst="rect">
            <a:avLst/>
          </a:prstGeom>
          <a:noFill/>
          <a:ln>
            <a:noFill/>
          </a:ln>
        </p:spPr>
      </p:pic>
      <p:pic>
        <p:nvPicPr>
          <p:cNvPr id="214" name="Google Shape;214;p30"/>
          <p:cNvPicPr preferRelativeResize="0"/>
          <p:nvPr/>
        </p:nvPicPr>
        <p:blipFill rotWithShape="1">
          <a:blip r:embed="rId4">
            <a:alphaModFix/>
          </a:blip>
          <a:srcRect b="0" l="0" r="7398" t="0"/>
          <a:stretch/>
        </p:blipFill>
        <p:spPr>
          <a:xfrm>
            <a:off x="85325" y="2571750"/>
            <a:ext cx="4486674" cy="2076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Returns Calculation after applying Random Forest</a:t>
            </a:r>
            <a:endParaRPr sz="2900"/>
          </a:p>
        </p:txBody>
      </p:sp>
      <p:sp>
        <p:nvSpPr>
          <p:cNvPr id="220" name="Google Shape;220;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For every loan in the given dataset, we calculated annualized return on investment</a:t>
            </a:r>
            <a:endParaRPr sz="1200"/>
          </a:p>
          <a:p>
            <a:pPr indent="-304800" lvl="1" marL="914400" rtl="0" algn="l">
              <a:spcBef>
                <a:spcPts val="0"/>
              </a:spcBef>
              <a:spcAft>
                <a:spcPts val="0"/>
              </a:spcAft>
              <a:buSzPts val="1200"/>
              <a:buChar char="○"/>
            </a:pPr>
            <a:r>
              <a:rPr lang="en" sz="1200"/>
              <a:t>From here, we grouped by “Good Loan” and “Defaulted Loan” and able to calculate the expected return of each Good and Defaulted loan at sub_grade level</a:t>
            </a:r>
            <a:br>
              <a:rPr lang="en" sz="1200"/>
            </a:br>
            <a:endParaRPr sz="1600"/>
          </a:p>
          <a:p>
            <a:pPr indent="-330200" lvl="0" marL="457200" rtl="0" algn="l">
              <a:spcBef>
                <a:spcPts val="0"/>
              </a:spcBef>
              <a:spcAft>
                <a:spcPts val="0"/>
              </a:spcAft>
              <a:buSzPts val="1600"/>
              <a:buChar char="●"/>
            </a:pPr>
            <a:r>
              <a:rPr lang="en" sz="1600"/>
              <a:t>Utilizing Random Forest Classifier that we applied at sub_grade level and selecting to 10th percentile probability, we were able to get the precision or probability of predicting good loan P(good loan)</a:t>
            </a:r>
            <a:br>
              <a:rPr lang="en" sz="1600"/>
            </a:br>
            <a:endParaRPr sz="1600"/>
          </a:p>
          <a:p>
            <a:pPr indent="-330200" lvl="0" marL="457200" rtl="0" algn="l">
              <a:spcBef>
                <a:spcPts val="0"/>
              </a:spcBef>
              <a:spcAft>
                <a:spcPts val="0"/>
              </a:spcAft>
              <a:buSzPts val="1600"/>
              <a:buChar char="●"/>
            </a:pPr>
            <a:r>
              <a:rPr lang="en" sz="1600"/>
              <a:t>With the given probability above, we can calculate the new expected return at sub_grade level:</a:t>
            </a:r>
            <a:endParaRPr sz="1600"/>
          </a:p>
          <a:p>
            <a:pPr indent="-304800" lvl="1" marL="914400" rtl="0" algn="l">
              <a:spcBef>
                <a:spcPts val="0"/>
              </a:spcBef>
              <a:spcAft>
                <a:spcPts val="0"/>
              </a:spcAft>
              <a:buSzPts val="1200"/>
              <a:buChar char="○"/>
            </a:pPr>
            <a:r>
              <a:rPr lang="en" sz="1200"/>
              <a:t>Expected Return = P(good loan)  * R</a:t>
            </a:r>
            <a:r>
              <a:rPr baseline="-25000" lang="en" sz="1200"/>
              <a:t>good </a:t>
            </a:r>
            <a:r>
              <a:rPr lang="en" sz="1200"/>
              <a:t>+ P(defaulted) * </a:t>
            </a:r>
            <a:r>
              <a:rPr lang="en" sz="1200"/>
              <a:t>R</a:t>
            </a:r>
            <a:r>
              <a:rPr baseline="-25000" lang="en" sz="1200"/>
              <a:t>defaulted</a:t>
            </a:r>
            <a:r>
              <a:rPr lang="en" sz="1200"/>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2" name="Google Shape;92;p14"/>
          <p:cNvSpPr txBox="1"/>
          <p:nvPr>
            <p:ph idx="1" type="body"/>
          </p:nvPr>
        </p:nvSpPr>
        <p:spPr>
          <a:xfrm>
            <a:off x="311700" y="1229875"/>
            <a:ext cx="49338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As the global interest rates benchmark are heading to zero, it is interesting to look at alternative loan investment that provides promising potential return.</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We choose Lending Club loan investing and the platform gives us access to large loan datasets (up to ~5millions loans count per quarter)</a:t>
            </a:r>
            <a:endParaRPr sz="1200">
              <a:latin typeface="Arial"/>
              <a:ea typeface="Arial"/>
              <a:cs typeface="Arial"/>
              <a:sym typeface="Arial"/>
            </a:endParaRPr>
          </a:p>
          <a:p>
            <a:pPr indent="0" lvl="0" marL="457200" rtl="0" algn="l">
              <a:spcBef>
                <a:spcPts val="1600"/>
              </a:spcBef>
              <a:spcAft>
                <a:spcPts val="1600"/>
              </a:spcAft>
              <a:buNone/>
            </a:pPr>
            <a:r>
              <a:t/>
            </a:r>
            <a:endParaRPr sz="1200">
              <a:latin typeface="Arial"/>
              <a:ea typeface="Arial"/>
              <a:cs typeface="Arial"/>
              <a:sym typeface="Arial"/>
            </a:endParaRPr>
          </a:p>
        </p:txBody>
      </p:sp>
      <p:pic>
        <p:nvPicPr>
          <p:cNvPr id="93" name="Google Shape;93;p14"/>
          <p:cNvPicPr preferRelativeResize="0"/>
          <p:nvPr/>
        </p:nvPicPr>
        <p:blipFill>
          <a:blip r:embed="rId3">
            <a:alphaModFix/>
          </a:blip>
          <a:stretch>
            <a:fillRect/>
          </a:stretch>
        </p:blipFill>
        <p:spPr>
          <a:xfrm>
            <a:off x="5548450" y="595675"/>
            <a:ext cx="3325276" cy="483575"/>
          </a:xfrm>
          <a:prstGeom prst="rect">
            <a:avLst/>
          </a:prstGeom>
          <a:noFill/>
          <a:ln>
            <a:noFill/>
          </a:ln>
        </p:spPr>
      </p:pic>
      <p:pic>
        <p:nvPicPr>
          <p:cNvPr id="94" name="Google Shape;94;p14"/>
          <p:cNvPicPr preferRelativeResize="0"/>
          <p:nvPr/>
        </p:nvPicPr>
        <p:blipFill>
          <a:blip r:embed="rId4">
            <a:alphaModFix/>
          </a:blip>
          <a:stretch>
            <a:fillRect/>
          </a:stretch>
        </p:blipFill>
        <p:spPr>
          <a:xfrm>
            <a:off x="5404425" y="1316537"/>
            <a:ext cx="3613324" cy="1401925"/>
          </a:xfrm>
          <a:prstGeom prst="rect">
            <a:avLst/>
          </a:prstGeom>
          <a:noFill/>
          <a:ln>
            <a:noFill/>
          </a:ln>
        </p:spPr>
      </p:pic>
      <p:pic>
        <p:nvPicPr>
          <p:cNvPr id="95" name="Google Shape;95;p14"/>
          <p:cNvPicPr preferRelativeResize="0"/>
          <p:nvPr/>
        </p:nvPicPr>
        <p:blipFill>
          <a:blip r:embed="rId5">
            <a:alphaModFix/>
          </a:blip>
          <a:stretch>
            <a:fillRect/>
          </a:stretch>
        </p:blipFill>
        <p:spPr>
          <a:xfrm>
            <a:off x="365000" y="2718454"/>
            <a:ext cx="4933799" cy="19561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205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Dataframe</a:t>
            </a:r>
            <a:endParaRPr/>
          </a:p>
        </p:txBody>
      </p:sp>
      <p:pic>
        <p:nvPicPr>
          <p:cNvPr id="226" name="Google Shape;226;p32"/>
          <p:cNvPicPr preferRelativeResize="0"/>
          <p:nvPr/>
        </p:nvPicPr>
        <p:blipFill>
          <a:blip r:embed="rId3">
            <a:alphaModFix/>
          </a:blip>
          <a:stretch>
            <a:fillRect/>
          </a:stretch>
        </p:blipFill>
        <p:spPr>
          <a:xfrm>
            <a:off x="1133350" y="956950"/>
            <a:ext cx="5456160" cy="382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Returns Calculation after applying RF</a:t>
            </a:r>
            <a:endParaRPr/>
          </a:p>
          <a:p>
            <a:pPr indent="0" lvl="0" marL="0" rtl="0" algn="l">
              <a:spcBef>
                <a:spcPts val="0"/>
              </a:spcBef>
              <a:spcAft>
                <a:spcPts val="0"/>
              </a:spcAft>
              <a:buNone/>
            </a:pPr>
            <a:r>
              <a:t/>
            </a:r>
            <a:endParaRPr/>
          </a:p>
        </p:txBody>
      </p:sp>
      <p:sp>
        <p:nvSpPr>
          <p:cNvPr id="232" name="Google Shape;232;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For both low and high range return, the new expected returns are higher </a:t>
            </a:r>
            <a:endParaRPr sz="1400"/>
          </a:p>
          <a:p>
            <a:pPr indent="-317500" lvl="0" marL="457200" rtl="0" algn="l">
              <a:spcBef>
                <a:spcPts val="0"/>
              </a:spcBef>
              <a:spcAft>
                <a:spcPts val="0"/>
              </a:spcAft>
              <a:buSzPts val="1400"/>
              <a:buChar char="●"/>
            </a:pPr>
            <a:r>
              <a:rPr lang="en" sz="1400"/>
              <a:t>Looking at C1 sub grade, the low range return increased to 3.4% from 2.4% and high range return to 6.5% from 5.3% after taking top 10% probability of good loan</a:t>
            </a:r>
            <a:endParaRPr sz="1400"/>
          </a:p>
          <a:p>
            <a:pPr indent="-317500" lvl="0" marL="457200" rtl="0" algn="l">
              <a:spcBef>
                <a:spcPts val="0"/>
              </a:spcBef>
              <a:spcAft>
                <a:spcPts val="0"/>
              </a:spcAft>
              <a:buSzPts val="1400"/>
              <a:buChar char="●"/>
            </a:pPr>
            <a:r>
              <a:rPr lang="en" sz="1400"/>
              <a:t>At lower grades (F1 to G5) we started to see model instability, likely due to sparse data availability for training and testing</a:t>
            </a:r>
            <a:endParaRPr sz="1400"/>
          </a:p>
        </p:txBody>
      </p:sp>
      <p:pic>
        <p:nvPicPr>
          <p:cNvPr id="233" name="Google Shape;233;p33"/>
          <p:cNvPicPr preferRelativeResize="0"/>
          <p:nvPr/>
        </p:nvPicPr>
        <p:blipFill>
          <a:blip r:embed="rId3">
            <a:alphaModFix/>
          </a:blip>
          <a:stretch>
            <a:fillRect/>
          </a:stretch>
        </p:blipFill>
        <p:spPr>
          <a:xfrm>
            <a:off x="593125" y="2571750"/>
            <a:ext cx="5106499" cy="2217626"/>
          </a:xfrm>
          <a:prstGeom prst="rect">
            <a:avLst/>
          </a:prstGeom>
          <a:noFill/>
          <a:ln>
            <a:noFill/>
          </a:ln>
        </p:spPr>
      </p:pic>
      <p:pic>
        <p:nvPicPr>
          <p:cNvPr id="234" name="Google Shape;234;p33"/>
          <p:cNvPicPr preferRelativeResize="0"/>
          <p:nvPr/>
        </p:nvPicPr>
        <p:blipFill rotWithShape="1">
          <a:blip r:embed="rId4">
            <a:alphaModFix/>
          </a:blip>
          <a:srcRect b="49062" l="0" r="0" t="0"/>
          <a:stretch/>
        </p:blipFill>
        <p:spPr>
          <a:xfrm>
            <a:off x="6097725" y="2735425"/>
            <a:ext cx="2917799" cy="19519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would we do if we have more time?</a:t>
            </a:r>
            <a:endParaRPr/>
          </a:p>
        </p:txBody>
      </p:sp>
      <p:sp>
        <p:nvSpPr>
          <p:cNvPr id="240" name="Google Shape;240;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Extend the study utilizing neural network model</a:t>
            </a:r>
            <a:br>
              <a:rPr lang="en"/>
            </a:br>
            <a:br>
              <a:rPr lang="en"/>
            </a:br>
            <a:endParaRPr/>
          </a:p>
          <a:p>
            <a:pPr indent="-342900" lvl="0" marL="457200" rtl="0" algn="l">
              <a:spcBef>
                <a:spcPts val="0"/>
              </a:spcBef>
              <a:spcAft>
                <a:spcPts val="0"/>
              </a:spcAft>
              <a:buSzPts val="1800"/>
              <a:buChar char="●"/>
            </a:pPr>
            <a:r>
              <a:rPr lang="en"/>
              <a:t>Review the model using the more recent data and potentially add the ability to incrementally train the model as we get new data</a:t>
            </a:r>
            <a:br>
              <a:rPr lang="en"/>
            </a:br>
            <a:br>
              <a:rPr lang="en"/>
            </a:br>
            <a:endParaRPr/>
          </a:p>
          <a:p>
            <a:pPr indent="-342900" lvl="0" marL="457200" rtl="0" algn="l">
              <a:spcBef>
                <a:spcPts val="0"/>
              </a:spcBef>
              <a:spcAft>
                <a:spcPts val="0"/>
              </a:spcAft>
              <a:buSzPts val="1800"/>
              <a:buChar char="●"/>
            </a:pPr>
            <a:r>
              <a:rPr lang="en"/>
              <a:t>Utilizing more of Google Colab or AWS as we are are dealing with larger datasets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490250" y="526350"/>
            <a:ext cx="3675900" cy="197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BIG DATA</a:t>
            </a:r>
            <a:endParaRPr b="1"/>
          </a:p>
        </p:txBody>
      </p:sp>
      <p:pic>
        <p:nvPicPr>
          <p:cNvPr id="246" name="Google Shape;246;p35"/>
          <p:cNvPicPr preferRelativeResize="0"/>
          <p:nvPr/>
        </p:nvPicPr>
        <p:blipFill>
          <a:blip r:embed="rId3">
            <a:alphaModFix/>
          </a:blip>
          <a:stretch>
            <a:fillRect/>
          </a:stretch>
        </p:blipFill>
        <p:spPr>
          <a:xfrm>
            <a:off x="4024825" y="2413125"/>
            <a:ext cx="4936775" cy="2444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Big Data</a:t>
            </a:r>
            <a:endParaRPr/>
          </a:p>
        </p:txBody>
      </p:sp>
      <p:sp>
        <p:nvSpPr>
          <p:cNvPr id="252" name="Google Shape;252;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Cloud Computing application (Google Colab)</a:t>
            </a:r>
            <a:endParaRPr b="1"/>
          </a:p>
          <a:p>
            <a:pPr indent="-342900" lvl="0" marL="457200" rtl="0" algn="l">
              <a:spcBef>
                <a:spcPts val="1600"/>
              </a:spcBef>
              <a:spcAft>
                <a:spcPts val="0"/>
              </a:spcAft>
              <a:buSzPts val="1800"/>
              <a:buChar char="●"/>
            </a:pPr>
            <a:r>
              <a:rPr lang="en"/>
              <a:t>Utilized more memory for processing</a:t>
            </a:r>
            <a:endParaRPr/>
          </a:p>
          <a:p>
            <a:pPr indent="-317500" lvl="1" marL="914400" rtl="0" algn="l">
              <a:spcBef>
                <a:spcPts val="0"/>
              </a:spcBef>
              <a:spcAft>
                <a:spcPts val="0"/>
              </a:spcAft>
              <a:buSzPts val="1400"/>
              <a:buChar char="○"/>
            </a:pPr>
            <a:r>
              <a:rPr lang="en"/>
              <a:t>Local Runtime: 20 - 45 min</a:t>
            </a:r>
            <a:endParaRPr/>
          </a:p>
          <a:p>
            <a:pPr indent="-317500" lvl="1" marL="914400" rtl="0" algn="l">
              <a:spcBef>
                <a:spcPts val="0"/>
              </a:spcBef>
              <a:spcAft>
                <a:spcPts val="0"/>
              </a:spcAft>
              <a:buSzPts val="1400"/>
              <a:buChar char="○"/>
            </a:pPr>
            <a:r>
              <a:rPr lang="en"/>
              <a:t>Cloud Runtime: 5 - 10 min</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53" name="Google Shape;253;p36"/>
          <p:cNvPicPr preferRelativeResize="0"/>
          <p:nvPr/>
        </p:nvPicPr>
        <p:blipFill>
          <a:blip r:embed="rId3">
            <a:alphaModFix/>
          </a:blip>
          <a:stretch>
            <a:fillRect/>
          </a:stretch>
        </p:blipFill>
        <p:spPr>
          <a:xfrm>
            <a:off x="5304100" y="2036025"/>
            <a:ext cx="3528200" cy="1071450"/>
          </a:xfrm>
          <a:prstGeom prst="rect">
            <a:avLst/>
          </a:prstGeom>
          <a:noFill/>
          <a:ln>
            <a:noFill/>
          </a:ln>
        </p:spPr>
      </p:pic>
      <p:pic>
        <p:nvPicPr>
          <p:cNvPr id="254" name="Google Shape;254;p36"/>
          <p:cNvPicPr preferRelativeResize="0"/>
          <p:nvPr/>
        </p:nvPicPr>
        <p:blipFill>
          <a:blip r:embed="rId4">
            <a:alphaModFix/>
          </a:blip>
          <a:stretch>
            <a:fillRect/>
          </a:stretch>
        </p:blipFill>
        <p:spPr>
          <a:xfrm>
            <a:off x="311700" y="3434071"/>
            <a:ext cx="5398451" cy="11348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260" name="Google Shape;260;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sz="1200" u="sng">
                <a:solidFill>
                  <a:srgbClr val="000000"/>
                </a:solidFill>
                <a:latin typeface="Arial"/>
                <a:ea typeface="Arial"/>
                <a:cs typeface="Arial"/>
                <a:sym typeface="Arial"/>
                <a:hlinkClick r:id="rId3"/>
              </a:rPr>
              <a:t>https://www.lendingclub.com/info/statistics.action</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latin typeface="Arial"/>
                <a:ea typeface="Arial"/>
                <a:cs typeface="Arial"/>
                <a:sym typeface="Arial"/>
                <a:hlinkClick r:id="rId4"/>
              </a:rPr>
              <a:t>https://www.liebertpub.com/doi/pdf/10.1089/big.2018.0092</a:t>
            </a:r>
            <a:endParaRPr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highlight>
                  <a:srgbClr val="F8F8F8"/>
                </a:highlight>
                <a:latin typeface="Arial"/>
                <a:ea typeface="Arial"/>
                <a:cs typeface="Arial"/>
                <a:sym typeface="Arial"/>
                <a:hlinkClick r:id="rId5"/>
              </a:rPr>
              <a:t>https://towardsdatascience.com/understanding-auc-roc-curve-68b2303cc9c5</a:t>
            </a:r>
            <a:endParaRPr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highlight>
                  <a:srgbClr val="F8F8F8"/>
                </a:highlight>
                <a:latin typeface="Arial"/>
                <a:ea typeface="Arial"/>
                <a:cs typeface="Arial"/>
                <a:sym typeface="Arial"/>
                <a:hlinkClick r:id="rId6"/>
              </a:rPr>
              <a:t>https://towardsdatascience.com/accuracy-recall-precision-f-score-specificity-which-to-optimize-on-867d3f11124</a:t>
            </a:r>
            <a:endParaRPr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highlight>
                  <a:srgbClr val="F8F8F8"/>
                </a:highlight>
                <a:latin typeface="Arial"/>
                <a:ea typeface="Arial"/>
                <a:cs typeface="Arial"/>
                <a:sym typeface="Arial"/>
                <a:hlinkClick r:id="rId7"/>
              </a:rPr>
              <a:t>http://cs229.stanford.edu/proj2015/199_report.pdf</a:t>
            </a:r>
            <a:endParaRPr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highlight>
                  <a:srgbClr val="F8F8F8"/>
                </a:highlight>
                <a:latin typeface="Arial"/>
                <a:ea typeface="Arial"/>
                <a:cs typeface="Arial"/>
                <a:sym typeface="Arial"/>
                <a:hlinkClick r:id="rId8"/>
              </a:rPr>
              <a:t>http://abhay.harpale.net/blog/machine-learning/threshold-tuning-using-roc/</a:t>
            </a:r>
            <a:endParaRPr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latin typeface="Arial"/>
                <a:ea typeface="Arial"/>
                <a:cs typeface="Arial"/>
                <a:sym typeface="Arial"/>
                <a:hlinkClick r:id="rId9"/>
              </a:rPr>
              <a:t>https://machinelearningmastery.com/feature-selection-with-real-and-categorical-data/</a:t>
            </a:r>
            <a:endParaRPr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highlight>
                  <a:srgbClr val="F8F8F8"/>
                </a:highlight>
                <a:latin typeface="Arial"/>
                <a:ea typeface="Arial"/>
                <a:cs typeface="Arial"/>
                <a:sym typeface="Arial"/>
                <a:hlinkClick r:id="rId10"/>
              </a:rPr>
              <a:t>https://www.researchgate.net/publication/322098019_Combination_of_Random_Forests_and_Neural_Networks_in_Social_Lending</a:t>
            </a:r>
            <a:endParaRPr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latin typeface="Arial"/>
                <a:ea typeface="Arial"/>
                <a:cs typeface="Arial"/>
                <a:sym typeface="Arial"/>
                <a:hlinkClick r:id="rId11"/>
              </a:rPr>
              <a:t>https://www.cs.huji.ac.il/labs/learning/Papers/giladbachrachnavottishby04b.pdf</a:t>
            </a:r>
            <a:endParaRPr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latin typeface="Arial"/>
                <a:ea typeface="Arial"/>
                <a:cs typeface="Arial"/>
                <a:sym typeface="Arial"/>
                <a:hlinkClick r:id="rId12"/>
              </a:rPr>
              <a:t>https://www.kaggle.com/janiobachmann/lending-club-risk-analysis-and-metrics</a:t>
            </a:r>
            <a:endParaRPr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u="sng">
                <a:solidFill>
                  <a:srgbClr val="000000"/>
                </a:solidFill>
                <a:latin typeface="Arial"/>
                <a:ea typeface="Arial"/>
                <a:cs typeface="Arial"/>
                <a:sym typeface="Arial"/>
                <a:hlinkClick r:id="rId13"/>
              </a:rPr>
              <a:t>https://www.kaggle.com/pavlofesenko/minimizing-risks-for-loan-investments</a:t>
            </a:r>
            <a:endParaRPr sz="1200" u="sng">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Data Analysis</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choose to focus our analysis on 2014 - 2016 period, which had similar low interest rates regime as today (i.e. Fed Fund Rates range between 0 to 25bps)</a:t>
            </a:r>
            <a:endParaRPr sz="1400"/>
          </a:p>
          <a:p>
            <a:pPr indent="-317500" lvl="0" marL="457200" rtl="0" algn="l">
              <a:spcBef>
                <a:spcPts val="0"/>
              </a:spcBef>
              <a:spcAft>
                <a:spcPts val="0"/>
              </a:spcAft>
              <a:buSzPts val="1400"/>
              <a:buChar char="●"/>
            </a:pPr>
            <a:r>
              <a:rPr lang="en" sz="1400"/>
              <a:t>During this period we have about 1.1 </a:t>
            </a:r>
            <a:r>
              <a:rPr b="1" lang="en" sz="1400"/>
              <a:t>millions loan data</a:t>
            </a:r>
            <a:r>
              <a:rPr lang="en" sz="1400"/>
              <a:t> with 151 </a:t>
            </a:r>
            <a:r>
              <a:rPr b="1" lang="en" sz="1400"/>
              <a:t>f</a:t>
            </a:r>
            <a:r>
              <a:rPr b="1" lang="en" sz="1400"/>
              <a:t>eatures</a:t>
            </a:r>
            <a:endParaRPr sz="1400"/>
          </a:p>
          <a:p>
            <a:pPr indent="-317500" lvl="0" marL="457200" rtl="0" algn="l">
              <a:spcBef>
                <a:spcPts val="0"/>
              </a:spcBef>
              <a:spcAft>
                <a:spcPts val="0"/>
              </a:spcAft>
              <a:buSzPts val="1400"/>
              <a:buChar char="●"/>
            </a:pPr>
            <a:r>
              <a:rPr lang="en" sz="1400"/>
              <a:t>We did TONS of data cle</a:t>
            </a:r>
            <a:r>
              <a:rPr lang="en" sz="1400"/>
              <a:t>aning and apply data visualizations </a:t>
            </a:r>
            <a:endParaRPr sz="1400"/>
          </a:p>
        </p:txBody>
      </p:sp>
      <p:pic>
        <p:nvPicPr>
          <p:cNvPr id="102" name="Google Shape;102;p15"/>
          <p:cNvPicPr preferRelativeResize="0"/>
          <p:nvPr/>
        </p:nvPicPr>
        <p:blipFill>
          <a:blip r:embed="rId3">
            <a:alphaModFix/>
          </a:blip>
          <a:stretch>
            <a:fillRect/>
          </a:stretch>
        </p:blipFill>
        <p:spPr>
          <a:xfrm>
            <a:off x="501351" y="2529053"/>
            <a:ext cx="4288325" cy="216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122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Data </a:t>
            </a:r>
            <a:r>
              <a:rPr lang="en"/>
              <a:t>Visualization</a:t>
            </a:r>
            <a:r>
              <a:rPr lang="en"/>
              <a:t> Analysis</a:t>
            </a:r>
            <a:endParaRPr/>
          </a:p>
        </p:txBody>
      </p:sp>
      <p:pic>
        <p:nvPicPr>
          <p:cNvPr id="108" name="Google Shape;108;p16"/>
          <p:cNvPicPr preferRelativeResize="0"/>
          <p:nvPr/>
        </p:nvPicPr>
        <p:blipFill rotWithShape="1">
          <a:blip r:embed="rId3">
            <a:alphaModFix/>
          </a:blip>
          <a:srcRect b="49062" l="0" r="0" t="0"/>
          <a:stretch/>
        </p:blipFill>
        <p:spPr>
          <a:xfrm>
            <a:off x="6097725" y="2735425"/>
            <a:ext cx="2917799" cy="1951951"/>
          </a:xfrm>
          <a:prstGeom prst="rect">
            <a:avLst/>
          </a:prstGeom>
          <a:noFill/>
          <a:ln>
            <a:noFill/>
          </a:ln>
        </p:spPr>
      </p:pic>
      <p:pic>
        <p:nvPicPr>
          <p:cNvPr id="109" name="Google Shape;109;p16"/>
          <p:cNvPicPr preferRelativeResize="0"/>
          <p:nvPr/>
        </p:nvPicPr>
        <p:blipFill>
          <a:blip r:embed="rId4">
            <a:alphaModFix/>
          </a:blip>
          <a:stretch>
            <a:fillRect/>
          </a:stretch>
        </p:blipFill>
        <p:spPr>
          <a:xfrm>
            <a:off x="3646675" y="757738"/>
            <a:ext cx="1939925" cy="1726650"/>
          </a:xfrm>
          <a:prstGeom prst="rect">
            <a:avLst/>
          </a:prstGeom>
          <a:noFill/>
          <a:ln>
            <a:noFill/>
          </a:ln>
        </p:spPr>
      </p:pic>
      <p:pic>
        <p:nvPicPr>
          <p:cNvPr id="110" name="Google Shape;110;p16"/>
          <p:cNvPicPr preferRelativeResize="0"/>
          <p:nvPr/>
        </p:nvPicPr>
        <p:blipFill>
          <a:blip r:embed="rId5">
            <a:alphaModFix/>
          </a:blip>
          <a:stretch>
            <a:fillRect/>
          </a:stretch>
        </p:blipFill>
        <p:spPr>
          <a:xfrm>
            <a:off x="141150" y="729987"/>
            <a:ext cx="2993950" cy="2005450"/>
          </a:xfrm>
          <a:prstGeom prst="rect">
            <a:avLst/>
          </a:prstGeom>
          <a:noFill/>
          <a:ln>
            <a:noFill/>
          </a:ln>
        </p:spPr>
      </p:pic>
      <p:pic>
        <p:nvPicPr>
          <p:cNvPr id="111" name="Google Shape;111;p16"/>
          <p:cNvPicPr preferRelativeResize="0"/>
          <p:nvPr/>
        </p:nvPicPr>
        <p:blipFill>
          <a:blip r:embed="rId6">
            <a:alphaModFix/>
          </a:blip>
          <a:stretch>
            <a:fillRect/>
          </a:stretch>
        </p:blipFill>
        <p:spPr>
          <a:xfrm>
            <a:off x="273449" y="2735414"/>
            <a:ext cx="2993950" cy="1951961"/>
          </a:xfrm>
          <a:prstGeom prst="rect">
            <a:avLst/>
          </a:prstGeom>
          <a:noFill/>
          <a:ln>
            <a:noFill/>
          </a:ln>
        </p:spPr>
      </p:pic>
      <p:pic>
        <p:nvPicPr>
          <p:cNvPr id="112" name="Google Shape;112;p16"/>
          <p:cNvPicPr preferRelativeResize="0"/>
          <p:nvPr/>
        </p:nvPicPr>
        <p:blipFill>
          <a:blip r:embed="rId7">
            <a:alphaModFix/>
          </a:blip>
          <a:stretch>
            <a:fillRect/>
          </a:stretch>
        </p:blipFill>
        <p:spPr>
          <a:xfrm>
            <a:off x="3135100" y="2708675"/>
            <a:ext cx="2917801" cy="2181974"/>
          </a:xfrm>
          <a:prstGeom prst="rect">
            <a:avLst/>
          </a:prstGeom>
          <a:noFill/>
          <a:ln>
            <a:noFill/>
          </a:ln>
        </p:spPr>
      </p:pic>
      <p:pic>
        <p:nvPicPr>
          <p:cNvPr id="113" name="Google Shape;113;p16"/>
          <p:cNvPicPr preferRelativeResize="0"/>
          <p:nvPr/>
        </p:nvPicPr>
        <p:blipFill>
          <a:blip r:embed="rId8">
            <a:alphaModFix/>
          </a:blip>
          <a:stretch>
            <a:fillRect/>
          </a:stretch>
        </p:blipFill>
        <p:spPr>
          <a:xfrm>
            <a:off x="6098174" y="708424"/>
            <a:ext cx="2863774" cy="1951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122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Loans </a:t>
            </a:r>
            <a:r>
              <a:rPr lang="en"/>
              <a:t>Data Visualization Analysis</a:t>
            </a:r>
            <a:endParaRPr/>
          </a:p>
        </p:txBody>
      </p:sp>
      <p:pic>
        <p:nvPicPr>
          <p:cNvPr id="119" name="Google Shape;119;p17"/>
          <p:cNvPicPr preferRelativeResize="0"/>
          <p:nvPr/>
        </p:nvPicPr>
        <p:blipFill>
          <a:blip r:embed="rId3">
            <a:alphaModFix/>
          </a:blip>
          <a:stretch>
            <a:fillRect/>
          </a:stretch>
        </p:blipFill>
        <p:spPr>
          <a:xfrm>
            <a:off x="3059350" y="687425"/>
            <a:ext cx="2896081" cy="4108726"/>
          </a:xfrm>
          <a:prstGeom prst="rect">
            <a:avLst/>
          </a:prstGeom>
          <a:noFill/>
          <a:ln>
            <a:noFill/>
          </a:ln>
        </p:spPr>
      </p:pic>
      <p:pic>
        <p:nvPicPr>
          <p:cNvPr id="120" name="Google Shape;120;p17"/>
          <p:cNvPicPr preferRelativeResize="0"/>
          <p:nvPr/>
        </p:nvPicPr>
        <p:blipFill>
          <a:blip r:embed="rId4">
            <a:alphaModFix/>
          </a:blip>
          <a:stretch>
            <a:fillRect/>
          </a:stretch>
        </p:blipFill>
        <p:spPr>
          <a:xfrm>
            <a:off x="365400" y="687425"/>
            <a:ext cx="2631675" cy="2158751"/>
          </a:xfrm>
          <a:prstGeom prst="rect">
            <a:avLst/>
          </a:prstGeom>
          <a:noFill/>
          <a:ln>
            <a:noFill/>
          </a:ln>
        </p:spPr>
      </p:pic>
      <p:pic>
        <p:nvPicPr>
          <p:cNvPr id="121" name="Google Shape;121;p17"/>
          <p:cNvPicPr preferRelativeResize="0"/>
          <p:nvPr/>
        </p:nvPicPr>
        <p:blipFill>
          <a:blip r:embed="rId5">
            <a:alphaModFix/>
          </a:blip>
          <a:stretch>
            <a:fillRect/>
          </a:stretch>
        </p:blipFill>
        <p:spPr>
          <a:xfrm>
            <a:off x="6138238" y="729976"/>
            <a:ext cx="2745124" cy="1906150"/>
          </a:xfrm>
          <a:prstGeom prst="rect">
            <a:avLst/>
          </a:prstGeom>
          <a:noFill/>
          <a:ln>
            <a:noFill/>
          </a:ln>
        </p:spPr>
      </p:pic>
      <p:pic>
        <p:nvPicPr>
          <p:cNvPr id="122" name="Google Shape;122;p17"/>
          <p:cNvPicPr preferRelativeResize="0"/>
          <p:nvPr/>
        </p:nvPicPr>
        <p:blipFill>
          <a:blip r:embed="rId6">
            <a:alphaModFix/>
          </a:blip>
          <a:stretch>
            <a:fillRect/>
          </a:stretch>
        </p:blipFill>
        <p:spPr>
          <a:xfrm>
            <a:off x="235975" y="2864650"/>
            <a:ext cx="2702675" cy="1811400"/>
          </a:xfrm>
          <a:prstGeom prst="rect">
            <a:avLst/>
          </a:prstGeom>
          <a:noFill/>
          <a:ln>
            <a:noFill/>
          </a:ln>
        </p:spPr>
      </p:pic>
      <p:pic>
        <p:nvPicPr>
          <p:cNvPr id="123" name="Google Shape;123;p17"/>
          <p:cNvPicPr preferRelativeResize="0"/>
          <p:nvPr/>
        </p:nvPicPr>
        <p:blipFill>
          <a:blip r:embed="rId7">
            <a:alphaModFix/>
          </a:blip>
          <a:stretch>
            <a:fillRect/>
          </a:stretch>
        </p:blipFill>
        <p:spPr>
          <a:xfrm>
            <a:off x="6271706" y="2817263"/>
            <a:ext cx="2672136" cy="181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Objectives</a:t>
            </a:r>
            <a:endParaRPr/>
          </a:p>
        </p:txBody>
      </p:sp>
      <p:sp>
        <p:nvSpPr>
          <p:cNvPr id="129" name="Google Shape;12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AutoNum type="arabicPeriod"/>
            </a:pPr>
            <a:r>
              <a:rPr b="1" lang="en" sz="1200">
                <a:latin typeface="Arial"/>
                <a:ea typeface="Arial"/>
                <a:cs typeface="Arial"/>
                <a:sym typeface="Arial"/>
              </a:rPr>
              <a:t>Determine </a:t>
            </a:r>
            <a:r>
              <a:rPr lang="en" sz="1200">
                <a:latin typeface="Arial"/>
                <a:ea typeface="Arial"/>
                <a:cs typeface="Arial"/>
                <a:sym typeface="Arial"/>
              </a:rPr>
              <a:t>the features in the dataset and calculate returns for each loans in the dataset</a:t>
            </a:r>
            <a:br>
              <a:rPr lang="en" sz="1200">
                <a:latin typeface="Arial"/>
                <a:ea typeface="Arial"/>
                <a:cs typeface="Arial"/>
                <a:sym typeface="Arial"/>
              </a:rPr>
            </a:b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b="1" lang="en" sz="1200">
                <a:latin typeface="Arial"/>
                <a:ea typeface="Arial"/>
                <a:cs typeface="Arial"/>
                <a:sym typeface="Arial"/>
              </a:rPr>
              <a:t>Test </a:t>
            </a:r>
            <a:r>
              <a:rPr lang="en" sz="1200">
                <a:latin typeface="Arial"/>
                <a:ea typeface="Arial"/>
                <a:cs typeface="Arial"/>
                <a:sym typeface="Arial"/>
              </a:rPr>
              <a:t>multiple classifiers model to predict good loan and bad loan</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Random Forest, Logistic Regression, Decision Tree, Gradient Boosted Tree, LSTM RNN</a:t>
            </a:r>
            <a:br>
              <a:rPr lang="en" sz="1200">
                <a:latin typeface="Arial"/>
                <a:ea typeface="Arial"/>
                <a:cs typeface="Arial"/>
                <a:sym typeface="Arial"/>
              </a:rPr>
            </a:b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b="1" lang="en" sz="1200">
                <a:latin typeface="Arial"/>
                <a:ea typeface="Arial"/>
                <a:cs typeface="Arial"/>
                <a:sym typeface="Arial"/>
              </a:rPr>
              <a:t>Select </a:t>
            </a:r>
            <a:r>
              <a:rPr lang="en" sz="1200">
                <a:latin typeface="Arial"/>
                <a:ea typeface="Arial"/>
                <a:cs typeface="Arial"/>
                <a:sym typeface="Arial"/>
              </a:rPr>
              <a:t>one model and explore on how to increase precision by taking the top percentile of </a:t>
            </a:r>
            <a:br>
              <a:rPr lang="en" sz="1200">
                <a:latin typeface="Arial"/>
                <a:ea typeface="Arial"/>
                <a:cs typeface="Arial"/>
                <a:sym typeface="Arial"/>
              </a:rPr>
            </a:br>
            <a:r>
              <a:rPr lang="en" sz="1200">
                <a:latin typeface="Arial"/>
                <a:ea typeface="Arial"/>
                <a:cs typeface="Arial"/>
                <a:sym typeface="Arial"/>
              </a:rPr>
              <a:t>probability of predicting good loan</a:t>
            </a:r>
            <a:br>
              <a:rPr lang="en" sz="1200">
                <a:latin typeface="Arial"/>
                <a:ea typeface="Arial"/>
                <a:cs typeface="Arial"/>
                <a:sym typeface="Arial"/>
              </a:rPr>
            </a:b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b="1" lang="en" sz="1200">
                <a:latin typeface="Arial"/>
                <a:ea typeface="Arial"/>
                <a:cs typeface="Arial"/>
                <a:sym typeface="Arial"/>
              </a:rPr>
              <a:t>Calculate </a:t>
            </a:r>
            <a:r>
              <a:rPr lang="en" sz="1200">
                <a:latin typeface="Arial"/>
                <a:ea typeface="Arial"/>
                <a:cs typeface="Arial"/>
                <a:sym typeface="Arial"/>
              </a:rPr>
              <a:t>the loans expected return - Hopefully we can see </a:t>
            </a:r>
            <a:r>
              <a:rPr b="1" lang="en" sz="1200">
                <a:latin typeface="Arial"/>
                <a:ea typeface="Arial"/>
                <a:cs typeface="Arial"/>
                <a:sym typeface="Arial"/>
              </a:rPr>
              <a:t>enhancement </a:t>
            </a:r>
            <a:r>
              <a:rPr lang="en" sz="1200">
                <a:latin typeface="Arial"/>
                <a:ea typeface="Arial"/>
                <a:cs typeface="Arial"/>
                <a:sym typeface="Arial"/>
              </a:rPr>
              <a:t>on return here :) </a:t>
            </a:r>
            <a:endParaRPr sz="1200">
              <a:latin typeface="Arial"/>
              <a:ea typeface="Arial"/>
              <a:cs typeface="Arial"/>
              <a:sym typeface="Arial"/>
            </a:endParaRPr>
          </a:p>
          <a:p>
            <a:pPr indent="0" lvl="0" marL="457200" rtl="0" algn="l">
              <a:spcBef>
                <a:spcPts val="1600"/>
              </a:spcBef>
              <a:spcAft>
                <a:spcPts val="1600"/>
              </a:spcAft>
              <a:buNone/>
            </a:pPr>
            <a:r>
              <a:t/>
            </a:r>
            <a:endParaRPr sz="1200">
              <a:latin typeface="Arial"/>
              <a:ea typeface="Arial"/>
              <a:cs typeface="Arial"/>
              <a:sym typeface="Arial"/>
            </a:endParaRPr>
          </a:p>
        </p:txBody>
      </p:sp>
      <p:pic>
        <p:nvPicPr>
          <p:cNvPr id="130" name="Google Shape;130;p18"/>
          <p:cNvPicPr preferRelativeResize="0"/>
          <p:nvPr/>
        </p:nvPicPr>
        <p:blipFill>
          <a:blip r:embed="rId3">
            <a:alphaModFix/>
          </a:blip>
          <a:stretch>
            <a:fillRect/>
          </a:stretch>
        </p:blipFill>
        <p:spPr>
          <a:xfrm>
            <a:off x="597101" y="3429225"/>
            <a:ext cx="5381224" cy="136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12750" lvl="0" marL="457200" rtl="0" algn="ctr">
              <a:spcBef>
                <a:spcPts val="0"/>
              </a:spcBef>
              <a:spcAft>
                <a:spcPts val="0"/>
              </a:spcAft>
              <a:buSzPts val="2900"/>
              <a:buAutoNum type="arabicPeriod"/>
            </a:pPr>
            <a:r>
              <a:rPr lang="en" sz="2900"/>
              <a:t>Features Selection</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Selection </a:t>
            </a:r>
            <a:r>
              <a:rPr lang="en"/>
              <a:t>Methodology</a:t>
            </a:r>
            <a:endParaRPr/>
          </a:p>
        </p:txBody>
      </p:sp>
      <p:sp>
        <p:nvSpPr>
          <p:cNvPr id="141" name="Google Shape;14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434343"/>
              </a:buClr>
              <a:buSzPts val="1700"/>
              <a:buFont typeface="Arial"/>
              <a:buChar char="●"/>
            </a:pPr>
            <a:r>
              <a:rPr b="1" lang="en" sz="1700">
                <a:solidFill>
                  <a:srgbClr val="434343"/>
                </a:solidFill>
                <a:latin typeface="Arial"/>
                <a:ea typeface="Arial"/>
                <a:cs typeface="Arial"/>
                <a:sym typeface="Arial"/>
              </a:rPr>
              <a:t>Machine Learning Method:</a:t>
            </a:r>
            <a:endParaRPr b="1" sz="1700">
              <a:solidFill>
                <a:srgbClr val="434343"/>
              </a:solidFill>
              <a:latin typeface="Arial"/>
              <a:ea typeface="Arial"/>
              <a:cs typeface="Arial"/>
              <a:sym typeface="Arial"/>
            </a:endParaRPr>
          </a:p>
          <a:p>
            <a:pPr indent="-336550" lvl="1" marL="914400" rtl="0" algn="l">
              <a:spcBef>
                <a:spcPts val="0"/>
              </a:spcBef>
              <a:spcAft>
                <a:spcPts val="0"/>
              </a:spcAft>
              <a:buClr>
                <a:srgbClr val="434343"/>
              </a:buClr>
              <a:buSzPts val="1700"/>
              <a:buFont typeface="Arial"/>
              <a:buChar char="○"/>
            </a:pPr>
            <a:r>
              <a:rPr lang="en" sz="1700">
                <a:solidFill>
                  <a:srgbClr val="434343"/>
                </a:solidFill>
                <a:latin typeface="Arial"/>
                <a:ea typeface="Arial"/>
                <a:cs typeface="Arial"/>
                <a:sym typeface="Arial"/>
              </a:rPr>
              <a:t>Use classification models to determine important </a:t>
            </a:r>
            <a:r>
              <a:rPr lang="en" sz="1700">
                <a:solidFill>
                  <a:srgbClr val="434343"/>
                </a:solidFill>
                <a:latin typeface="Arial"/>
                <a:ea typeface="Arial"/>
                <a:cs typeface="Arial"/>
                <a:sym typeface="Arial"/>
              </a:rPr>
              <a:t>features</a:t>
            </a:r>
            <a:endParaRPr sz="1700">
              <a:solidFill>
                <a:srgbClr val="434343"/>
              </a:solidFill>
              <a:latin typeface="Arial"/>
              <a:ea typeface="Arial"/>
              <a:cs typeface="Arial"/>
              <a:sym typeface="Arial"/>
            </a:endParaRPr>
          </a:p>
          <a:p>
            <a:pPr indent="-336550" lvl="2" marL="1371600" rtl="0" algn="l">
              <a:spcBef>
                <a:spcPts val="0"/>
              </a:spcBef>
              <a:spcAft>
                <a:spcPts val="0"/>
              </a:spcAft>
              <a:buClr>
                <a:srgbClr val="434343"/>
              </a:buClr>
              <a:buSzPts val="1700"/>
              <a:buFont typeface="Arial"/>
              <a:buChar char="■"/>
            </a:pPr>
            <a:r>
              <a:rPr lang="en" sz="1700">
                <a:solidFill>
                  <a:srgbClr val="434343"/>
                </a:solidFill>
                <a:latin typeface="Arial"/>
                <a:ea typeface="Arial"/>
                <a:cs typeface="Arial"/>
                <a:sym typeface="Arial"/>
              </a:rPr>
              <a:t>Random Forest Decision Tree</a:t>
            </a:r>
            <a:endParaRPr sz="1700">
              <a:solidFill>
                <a:srgbClr val="434343"/>
              </a:solidFill>
              <a:latin typeface="Arial"/>
              <a:ea typeface="Arial"/>
              <a:cs typeface="Arial"/>
              <a:sym typeface="Arial"/>
            </a:endParaRPr>
          </a:p>
          <a:p>
            <a:pPr indent="-336550" lvl="2" marL="1371600" rtl="0" algn="l">
              <a:spcBef>
                <a:spcPts val="0"/>
              </a:spcBef>
              <a:spcAft>
                <a:spcPts val="0"/>
              </a:spcAft>
              <a:buClr>
                <a:srgbClr val="434343"/>
              </a:buClr>
              <a:buSzPts val="1700"/>
              <a:buFont typeface="Arial"/>
              <a:buChar char="■"/>
            </a:pPr>
            <a:r>
              <a:rPr lang="en" sz="1700">
                <a:solidFill>
                  <a:srgbClr val="434343"/>
                </a:solidFill>
                <a:latin typeface="Arial"/>
                <a:ea typeface="Arial"/>
                <a:cs typeface="Arial"/>
                <a:sym typeface="Arial"/>
              </a:rPr>
              <a:t>XGBoost</a:t>
            </a:r>
            <a:br>
              <a:rPr lang="en" sz="1700">
                <a:solidFill>
                  <a:srgbClr val="434343"/>
                </a:solidFill>
                <a:latin typeface="Arial"/>
                <a:ea typeface="Arial"/>
                <a:cs typeface="Arial"/>
                <a:sym typeface="Arial"/>
              </a:rPr>
            </a:br>
            <a:endParaRPr sz="1700">
              <a:solidFill>
                <a:srgbClr val="434343"/>
              </a:solidFill>
              <a:latin typeface="Arial"/>
              <a:ea typeface="Arial"/>
              <a:cs typeface="Arial"/>
              <a:sym typeface="Arial"/>
            </a:endParaRPr>
          </a:p>
          <a:p>
            <a:pPr indent="-336550" lvl="0" marL="457200" rtl="0" algn="l">
              <a:spcBef>
                <a:spcPts val="0"/>
              </a:spcBef>
              <a:spcAft>
                <a:spcPts val="0"/>
              </a:spcAft>
              <a:buClr>
                <a:srgbClr val="434343"/>
              </a:buClr>
              <a:buSzPts val="1700"/>
              <a:buFont typeface="Arial"/>
              <a:buChar char="●"/>
            </a:pPr>
            <a:r>
              <a:rPr b="1" lang="en" sz="1700">
                <a:solidFill>
                  <a:srgbClr val="434343"/>
                </a:solidFill>
                <a:latin typeface="Arial"/>
                <a:ea typeface="Arial"/>
                <a:cs typeface="Arial"/>
                <a:sym typeface="Arial"/>
              </a:rPr>
              <a:t>Research Method:</a:t>
            </a:r>
            <a:endParaRPr sz="1700">
              <a:solidFill>
                <a:srgbClr val="434343"/>
              </a:solidFill>
              <a:latin typeface="Arial"/>
              <a:ea typeface="Arial"/>
              <a:cs typeface="Arial"/>
              <a:sym typeface="Arial"/>
            </a:endParaRPr>
          </a:p>
          <a:p>
            <a:pPr indent="-336550" lvl="1" marL="914400" rtl="0" algn="l">
              <a:spcBef>
                <a:spcPts val="0"/>
              </a:spcBef>
              <a:spcAft>
                <a:spcPts val="0"/>
              </a:spcAft>
              <a:buClr>
                <a:srgbClr val="434343"/>
              </a:buClr>
              <a:buSzPts val="1700"/>
              <a:buFont typeface="Arial"/>
              <a:buChar char="○"/>
            </a:pPr>
            <a:r>
              <a:rPr lang="en" sz="1700">
                <a:solidFill>
                  <a:srgbClr val="434343"/>
                </a:solidFill>
                <a:latin typeface="Arial"/>
                <a:ea typeface="Arial"/>
                <a:cs typeface="Arial"/>
                <a:sym typeface="Arial"/>
              </a:rPr>
              <a:t>Academic articles</a:t>
            </a:r>
            <a:endParaRPr sz="1700">
              <a:solidFill>
                <a:srgbClr val="434343"/>
              </a:solidFill>
              <a:latin typeface="Arial"/>
              <a:ea typeface="Arial"/>
              <a:cs typeface="Arial"/>
              <a:sym typeface="Arial"/>
            </a:endParaRPr>
          </a:p>
          <a:p>
            <a:pPr indent="-336550" lvl="1" marL="914400" rtl="0" algn="l">
              <a:spcBef>
                <a:spcPts val="0"/>
              </a:spcBef>
              <a:spcAft>
                <a:spcPts val="0"/>
              </a:spcAft>
              <a:buClr>
                <a:srgbClr val="434343"/>
              </a:buClr>
              <a:buSzPts val="1700"/>
              <a:buFont typeface="Arial"/>
              <a:buChar char="○"/>
            </a:pPr>
            <a:r>
              <a:rPr lang="en" sz="1700">
                <a:solidFill>
                  <a:srgbClr val="434343"/>
                </a:solidFill>
                <a:latin typeface="Arial"/>
                <a:ea typeface="Arial"/>
                <a:cs typeface="Arial"/>
                <a:sym typeface="Arial"/>
              </a:rPr>
              <a:t>Case studies</a:t>
            </a:r>
            <a:endParaRPr sz="1700">
              <a:solidFill>
                <a:srgbClr val="434343"/>
              </a:solidFill>
              <a:latin typeface="Arial"/>
              <a:ea typeface="Arial"/>
              <a:cs typeface="Arial"/>
              <a:sym typeface="Arial"/>
            </a:endParaRPr>
          </a:p>
          <a:p>
            <a:pPr indent="-336550" lvl="1" marL="914400" rtl="0" algn="l">
              <a:spcBef>
                <a:spcPts val="0"/>
              </a:spcBef>
              <a:spcAft>
                <a:spcPts val="0"/>
              </a:spcAft>
              <a:buClr>
                <a:srgbClr val="434343"/>
              </a:buClr>
              <a:buSzPts val="1700"/>
              <a:buFont typeface="Arial"/>
              <a:buChar char="○"/>
            </a:pPr>
            <a:r>
              <a:rPr lang="en" sz="1700">
                <a:solidFill>
                  <a:srgbClr val="434343"/>
                </a:solidFill>
                <a:latin typeface="Arial"/>
                <a:ea typeface="Arial"/>
                <a:cs typeface="Arial"/>
                <a:sym typeface="Arial"/>
              </a:rPr>
              <a:t>Kaggle</a:t>
            </a:r>
            <a:endParaRPr sz="1700">
              <a:solidFill>
                <a:srgbClr val="434343"/>
              </a:solidFill>
              <a:latin typeface="Arial"/>
              <a:ea typeface="Arial"/>
              <a:cs typeface="Arial"/>
              <a:sym typeface="Arial"/>
            </a:endParaRPr>
          </a:p>
        </p:txBody>
      </p:sp>
      <p:pic>
        <p:nvPicPr>
          <p:cNvPr id="142" name="Google Shape;142;p20"/>
          <p:cNvPicPr preferRelativeResize="0"/>
          <p:nvPr/>
        </p:nvPicPr>
        <p:blipFill>
          <a:blip r:embed="rId3">
            <a:alphaModFix/>
          </a:blip>
          <a:stretch>
            <a:fillRect/>
          </a:stretch>
        </p:blipFill>
        <p:spPr>
          <a:xfrm>
            <a:off x="5486425" y="2195087"/>
            <a:ext cx="3345875" cy="140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234025"/>
            <a:ext cx="5565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Identifying Important Features</a:t>
            </a:r>
            <a:endParaRPr/>
          </a:p>
        </p:txBody>
      </p:sp>
      <p:sp>
        <p:nvSpPr>
          <p:cNvPr id="148" name="Google Shape;148;p21"/>
          <p:cNvSpPr txBox="1"/>
          <p:nvPr>
            <p:ph idx="1" type="body"/>
          </p:nvPr>
        </p:nvSpPr>
        <p:spPr>
          <a:xfrm>
            <a:off x="311700" y="1046775"/>
            <a:ext cx="6580200" cy="14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baseline="-25000" lang="en" sz="1800">
                <a:latin typeface="Arial"/>
                <a:ea typeface="Arial"/>
                <a:cs typeface="Arial"/>
                <a:sym typeface="Arial"/>
              </a:rPr>
              <a:t>9 </a:t>
            </a:r>
            <a:r>
              <a:rPr b="1" baseline="-25000" lang="en" sz="1800">
                <a:latin typeface="Arial"/>
                <a:ea typeface="Arial"/>
                <a:cs typeface="Arial"/>
                <a:sym typeface="Arial"/>
              </a:rPr>
              <a:t>additional</a:t>
            </a:r>
            <a:r>
              <a:rPr baseline="-25000" lang="en" sz="1800">
                <a:latin typeface="Arial"/>
                <a:ea typeface="Arial"/>
                <a:cs typeface="Arial"/>
                <a:sym typeface="Arial"/>
              </a:rPr>
              <a:t> features were created </a:t>
            </a:r>
            <a:r>
              <a:rPr baseline="-25000" lang="en" sz="1800">
                <a:latin typeface="Arial"/>
                <a:ea typeface="Arial"/>
                <a:cs typeface="Arial"/>
                <a:sym typeface="Arial"/>
              </a:rPr>
              <a:t>on top</a:t>
            </a:r>
            <a:r>
              <a:rPr baseline="-25000" lang="en" sz="1800">
                <a:latin typeface="Arial"/>
                <a:ea typeface="Arial"/>
                <a:cs typeface="Arial"/>
                <a:sym typeface="Arial"/>
              </a:rPr>
              <a:t> of the 22 features </a:t>
            </a:r>
            <a:endParaRPr baseline="-25000" sz="1800">
              <a:latin typeface="Arial"/>
              <a:ea typeface="Arial"/>
              <a:cs typeface="Arial"/>
              <a:sym typeface="Arial"/>
            </a:endParaRPr>
          </a:p>
          <a:p>
            <a:pPr indent="-342900" lvl="0" marL="457200" rtl="0" algn="l">
              <a:spcBef>
                <a:spcPts val="0"/>
              </a:spcBef>
              <a:spcAft>
                <a:spcPts val="0"/>
              </a:spcAft>
              <a:buSzPts val="1800"/>
              <a:buFont typeface="Arial"/>
              <a:buChar char="●"/>
            </a:pPr>
            <a:r>
              <a:rPr baseline="-25000" lang="en" sz="1800">
                <a:latin typeface="Arial"/>
                <a:ea typeface="Arial"/>
                <a:cs typeface="Arial"/>
                <a:sym typeface="Arial"/>
              </a:rPr>
              <a:t>We are selecting features that are known during the </a:t>
            </a:r>
            <a:r>
              <a:rPr baseline="-25000" lang="en" sz="1800">
                <a:latin typeface="Arial"/>
                <a:ea typeface="Arial"/>
                <a:cs typeface="Arial"/>
                <a:sym typeface="Arial"/>
              </a:rPr>
              <a:t>initiation</a:t>
            </a:r>
            <a:r>
              <a:rPr baseline="-25000" lang="en" sz="1800">
                <a:latin typeface="Arial"/>
                <a:ea typeface="Arial"/>
                <a:cs typeface="Arial"/>
                <a:sym typeface="Arial"/>
              </a:rPr>
              <a:t> of the loan, so features like recoveries, total payment, collection recovery fee are excluded for X training</a:t>
            </a:r>
            <a:endParaRPr baseline="-25000" sz="1800">
              <a:latin typeface="Arial"/>
              <a:ea typeface="Arial"/>
              <a:cs typeface="Arial"/>
              <a:sym typeface="Arial"/>
            </a:endParaRPr>
          </a:p>
        </p:txBody>
      </p:sp>
      <p:pic>
        <p:nvPicPr>
          <p:cNvPr id="149" name="Google Shape;149;p21"/>
          <p:cNvPicPr preferRelativeResize="0"/>
          <p:nvPr/>
        </p:nvPicPr>
        <p:blipFill>
          <a:blip r:embed="rId3">
            <a:alphaModFix/>
          </a:blip>
          <a:stretch>
            <a:fillRect/>
          </a:stretch>
        </p:blipFill>
        <p:spPr>
          <a:xfrm>
            <a:off x="4102117" y="3049413"/>
            <a:ext cx="3593358" cy="1803575"/>
          </a:xfrm>
          <a:prstGeom prst="rect">
            <a:avLst/>
          </a:prstGeom>
          <a:noFill/>
          <a:ln>
            <a:noFill/>
          </a:ln>
        </p:spPr>
      </p:pic>
      <p:pic>
        <p:nvPicPr>
          <p:cNvPr id="150" name="Google Shape;150;p21"/>
          <p:cNvPicPr preferRelativeResize="0"/>
          <p:nvPr/>
        </p:nvPicPr>
        <p:blipFill>
          <a:blip r:embed="rId4">
            <a:alphaModFix/>
          </a:blip>
          <a:stretch>
            <a:fillRect/>
          </a:stretch>
        </p:blipFill>
        <p:spPr>
          <a:xfrm>
            <a:off x="311700" y="3102250"/>
            <a:ext cx="3181926" cy="1697900"/>
          </a:xfrm>
          <a:prstGeom prst="rect">
            <a:avLst/>
          </a:prstGeom>
          <a:noFill/>
          <a:ln>
            <a:noFill/>
          </a:ln>
        </p:spPr>
      </p:pic>
      <p:pic>
        <p:nvPicPr>
          <p:cNvPr id="151" name="Google Shape;151;p21"/>
          <p:cNvPicPr preferRelativeResize="0"/>
          <p:nvPr/>
        </p:nvPicPr>
        <p:blipFill>
          <a:blip r:embed="rId5">
            <a:alphaModFix/>
          </a:blip>
          <a:stretch>
            <a:fillRect/>
          </a:stretch>
        </p:blipFill>
        <p:spPr>
          <a:xfrm>
            <a:off x="7194525" y="175150"/>
            <a:ext cx="1406076" cy="2567599"/>
          </a:xfrm>
          <a:prstGeom prst="rect">
            <a:avLst/>
          </a:prstGeom>
          <a:noFill/>
          <a:ln>
            <a:noFill/>
          </a:ln>
        </p:spPr>
      </p:pic>
      <p:sp>
        <p:nvSpPr>
          <p:cNvPr id="152" name="Google Shape;152;p21"/>
          <p:cNvSpPr txBox="1"/>
          <p:nvPr/>
        </p:nvSpPr>
        <p:spPr>
          <a:xfrm>
            <a:off x="269225" y="2742738"/>
            <a:ext cx="34776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Random Forest with all raw features</a:t>
            </a:r>
            <a:endParaRPr sz="1200">
              <a:latin typeface="Roboto"/>
              <a:ea typeface="Roboto"/>
              <a:cs typeface="Roboto"/>
              <a:sym typeface="Roboto"/>
            </a:endParaRPr>
          </a:p>
        </p:txBody>
      </p:sp>
      <p:sp>
        <p:nvSpPr>
          <p:cNvPr id="153" name="Google Shape;153;p21"/>
          <p:cNvSpPr txBox="1"/>
          <p:nvPr/>
        </p:nvSpPr>
        <p:spPr>
          <a:xfrm>
            <a:off x="4217875" y="2786038"/>
            <a:ext cx="34776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Random Forest with selected features</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