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79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091" y="3965255"/>
            <a:ext cx="12807354" cy="2714874"/>
          </a:xfrm>
        </p:spPr>
        <p:txBody>
          <a:bodyPr anchor="b">
            <a:noAutofit/>
          </a:bodyPr>
          <a:lstStyle>
            <a:lvl1pPr algn="r">
              <a:defRPr sz="890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5091" y="6680124"/>
            <a:ext cx="12807354" cy="180886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6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1005275"/>
            <a:ext cx="14175547" cy="5612789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2706" y="5989767"/>
            <a:ext cx="11912939" cy="62829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3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372021"/>
            <a:ext cx="14175547" cy="2590633"/>
          </a:xfrm>
        </p:spPr>
        <p:txBody>
          <a:bodyPr anchor="ctr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3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3185991"/>
            <a:ext cx="14175547" cy="4280106"/>
          </a:xfrm>
        </p:spPr>
        <p:txBody>
          <a:bodyPr anchor="b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7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31" y="1005276"/>
            <a:ext cx="13346890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93521" y="130339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64205" y="4760145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/>
          <a:p>
            <a:pPr lvl="0"/>
            <a:r>
              <a:rPr lang="en-US" sz="1319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34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005276"/>
            <a:ext cx="14161589" cy="4984491"/>
          </a:xfrm>
        </p:spPr>
        <p:txBody>
          <a:bodyPr anchor="ctr">
            <a:normAutofit/>
          </a:bodyPr>
          <a:lstStyle>
            <a:lvl1pPr algn="l">
              <a:defRPr sz="725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6893" y="6618064"/>
            <a:ext cx="14175549" cy="8480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958">
                <a:solidFill>
                  <a:schemeClr val="accent1"/>
                </a:solidFill>
              </a:defRPr>
            </a:lvl1pPr>
            <a:lvl2pPr marL="753923" indent="0">
              <a:buFontTx/>
              <a:buNone/>
              <a:defRPr/>
            </a:lvl2pPr>
            <a:lvl3pPr marL="1507846" indent="0">
              <a:buFontTx/>
              <a:buNone/>
              <a:defRPr/>
            </a:lvl3pPr>
            <a:lvl4pPr marL="2261768" indent="0">
              <a:buFontTx/>
              <a:buNone/>
              <a:defRPr/>
            </a:lvl4pPr>
            <a:lvl5pPr marL="301569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249655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21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5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362" y="1005275"/>
            <a:ext cx="2151467" cy="866003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897" y="1005276"/>
            <a:ext cx="11641893" cy="86600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71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053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6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9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7" y="4453931"/>
            <a:ext cx="14175547" cy="3012167"/>
          </a:xfrm>
        </p:spPr>
        <p:txBody>
          <a:bodyPr anchor="b"/>
          <a:lstStyle>
            <a:lvl1pPr algn="l">
              <a:defRPr sz="65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7" y="7466097"/>
            <a:ext cx="14175547" cy="1418863"/>
          </a:xfrm>
        </p:spPr>
        <p:txBody>
          <a:bodyPr anchor="t"/>
          <a:lstStyle>
            <a:lvl1pPr marL="0" indent="0" algn="l">
              <a:buNone/>
              <a:defRPr sz="32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8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897" y="3562972"/>
            <a:ext cx="6899299" cy="639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3148" y="3562972"/>
            <a:ext cx="6899298" cy="6399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276" y="3563621"/>
            <a:ext cx="6901918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276" y="4513920"/>
            <a:ext cx="690191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0531" y="3563621"/>
            <a:ext cx="690191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90534" y="4513920"/>
            <a:ext cx="6901908" cy="54487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2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2471309"/>
            <a:ext cx="6355956" cy="2108285"/>
          </a:xfrm>
        </p:spPr>
        <p:txBody>
          <a:bodyPr anchor="b">
            <a:normAutofit/>
          </a:bodyPr>
          <a:lstStyle>
            <a:lvl1pPr>
              <a:defRPr sz="3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803" y="849149"/>
            <a:ext cx="7442641" cy="91135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4579593"/>
            <a:ext cx="6355956" cy="4261948"/>
          </a:xfrm>
        </p:spPr>
        <p:txBody>
          <a:bodyPr>
            <a:normAutofit/>
          </a:bodyPr>
          <a:lstStyle>
            <a:lvl1pPr marL="0" indent="0">
              <a:buNone/>
              <a:defRPr sz="2309"/>
            </a:lvl1pPr>
            <a:lvl2pPr marL="753697" indent="0">
              <a:buNone/>
              <a:defRPr sz="2309"/>
            </a:lvl2pPr>
            <a:lvl3pPr marL="1507394" indent="0">
              <a:buNone/>
              <a:defRPr sz="1979"/>
            </a:lvl3pPr>
            <a:lvl4pPr marL="2261091" indent="0">
              <a:buNone/>
              <a:defRPr sz="1649"/>
            </a:lvl4pPr>
            <a:lvl5pPr marL="3014786" indent="0">
              <a:buNone/>
              <a:defRPr sz="1649"/>
            </a:lvl5pPr>
            <a:lvl6pPr marL="3768483" indent="0">
              <a:buNone/>
              <a:defRPr sz="1649"/>
            </a:lvl6pPr>
            <a:lvl7pPr marL="4522180" indent="0">
              <a:buNone/>
              <a:defRPr sz="1649"/>
            </a:lvl7pPr>
            <a:lvl8pPr marL="5275877" indent="0">
              <a:buNone/>
              <a:defRPr sz="1649"/>
            </a:lvl8pPr>
            <a:lvl9pPr marL="6029573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4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96" y="7916545"/>
            <a:ext cx="14175546" cy="934593"/>
          </a:xfrm>
        </p:spPr>
        <p:txBody>
          <a:bodyPr anchor="b">
            <a:normAutofit/>
          </a:bodyPr>
          <a:lstStyle>
            <a:lvl1pPr algn="l">
              <a:defRPr sz="395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896" y="1005275"/>
            <a:ext cx="14175547" cy="6341874"/>
          </a:xfrm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96" y="8851138"/>
            <a:ext cx="14175546" cy="1111516"/>
          </a:xfrm>
        </p:spPr>
        <p:txBody>
          <a:bodyPr>
            <a:normAutofit/>
          </a:bodyPr>
          <a:lstStyle>
            <a:lvl1pPr marL="0" indent="0">
              <a:buNone/>
              <a:defRPr sz="197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13962"/>
            <a:ext cx="20104100" cy="1132331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896" y="1005276"/>
            <a:ext cx="14175547" cy="2178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96" y="3562972"/>
            <a:ext cx="14175547" cy="639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0965" y="9962654"/>
            <a:ext cx="1503749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895" y="9962654"/>
            <a:ext cx="10384500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65646" y="9962654"/>
            <a:ext cx="1126798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9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753923" rtl="0" eaLnBrk="1" latinLnBrk="0" hangingPunct="1">
        <a:spcBef>
          <a:spcPct val="0"/>
        </a:spcBef>
        <a:buNone/>
        <a:defRPr sz="593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65442" indent="-56544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225125" indent="-471202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3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884807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38730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92653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4146575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900498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654421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408344" indent="-376961" algn="l" defTabSz="753923" rtl="0" eaLnBrk="1" latinLnBrk="0" hangingPunct="1">
        <a:spcBef>
          <a:spcPts val="1649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7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753923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wrap="square" lIns="0" tIns="17145" rIns="0" bIns="0" rtlCol="0">
            <a:normAutofit/>
          </a:bodyPr>
          <a:lstStyle/>
          <a:p>
            <a:pPr marL="12700" algn="ctr">
              <a:spcBef>
                <a:spcPts val="135"/>
              </a:spcBef>
            </a:pPr>
            <a:r>
              <a:rPr lang="en-IN" spc="15"/>
              <a:t>Overview </a:t>
            </a:r>
            <a:r>
              <a:rPr lang="en-IN" spc="10"/>
              <a:t>of </a:t>
            </a:r>
            <a:r>
              <a:rPr lang="en-IN" spc="100"/>
              <a:t>Google</a:t>
            </a:r>
            <a:r>
              <a:rPr lang="en-IN" spc="-45"/>
              <a:t> </a:t>
            </a:r>
            <a:r>
              <a:rPr lang="en-IN" spc="-370"/>
              <a:t>Test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137" y="961092"/>
            <a:ext cx="1496885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Binary </a:t>
            </a:r>
            <a:r>
              <a:rPr spc="65" dirty="0"/>
              <a:t>Comparison</a:t>
            </a:r>
            <a:r>
              <a:rPr spc="-6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276731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7FF00"/>
                </a:solidFill>
                <a:latin typeface="Courier New"/>
                <a:cs typeface="Courier New"/>
              </a:rPr>
              <a:t>TEST( Examples, BinaryAssertExamples</a:t>
            </a:r>
            <a:r>
              <a:rPr sz="4250" spc="30" dirty="0">
                <a:solidFill>
                  <a:srgbClr val="F7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7FF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460" y="4324475"/>
          <a:ext cx="5856605" cy="669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906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ASSERT_EQ(1,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ASSERT_NE(1,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ASSERT_LT(1,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204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ASSERT_LE(1,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ASSERT_GT(2,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9969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spc="-5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ASSERT_GE(2,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2);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7FF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730" y="961092"/>
            <a:ext cx="146862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String </a:t>
            </a:r>
            <a:r>
              <a:rPr spc="65" dirty="0"/>
              <a:t>Comparison</a:t>
            </a:r>
            <a:r>
              <a:rPr spc="-3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5619730" cy="8029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StringAssertExamples</a:t>
            </a:r>
            <a:r>
              <a:rPr sz="4250" spc="3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ASSERT_EQ(std::string(“1”),</a:t>
            </a:r>
            <a:r>
              <a:rPr sz="4250" spc="3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std::string(“1”));</a:t>
            </a:r>
            <a:endParaRPr sz="4250">
              <a:latin typeface="Courier New"/>
              <a:cs typeface="Courier New"/>
            </a:endParaRPr>
          </a:p>
          <a:p>
            <a:pPr marL="577850" marR="5080">
              <a:lnSpc>
                <a:spcPct val="153600"/>
              </a:lnSpc>
              <a:spcBef>
                <a:spcPts val="8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ASSERT_NE(std::string(“a”),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std::string(“b”));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ASSERT_STREQ(“a”,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“a”);</a:t>
            </a:r>
            <a:endParaRPr sz="425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281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ASSERT_STRNE(“a”,</a:t>
            </a:r>
            <a:r>
              <a:rPr sz="4250" spc="-25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“b”);</a:t>
            </a:r>
            <a:endParaRPr sz="4250">
              <a:latin typeface="Courier New"/>
              <a:cs typeface="Courier New"/>
            </a:endParaRPr>
          </a:p>
          <a:p>
            <a:pPr marL="577850" marR="5885815">
              <a:lnSpc>
                <a:spcPct val="153600"/>
              </a:lnSpc>
              <a:spcBef>
                <a:spcPts val="8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ASSERT_STRCASEEQ(“A”,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“a”);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ASSERT_STRCASENEQ(“A”,</a:t>
            </a:r>
            <a:r>
              <a:rPr sz="4250" spc="-1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“b”);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32" y="1011771"/>
            <a:ext cx="16995140" cy="1334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50" spc="15" dirty="0"/>
              <a:t>Float/Double </a:t>
            </a:r>
            <a:r>
              <a:rPr sz="8550" spc="65" dirty="0"/>
              <a:t>Comparison</a:t>
            </a:r>
            <a:r>
              <a:rPr sz="8550" spc="-25" dirty="0"/>
              <a:t> </a:t>
            </a:r>
            <a:r>
              <a:rPr sz="8550" spc="15" dirty="0"/>
              <a:t>Example</a:t>
            </a:r>
            <a:endParaRPr sz="8550"/>
          </a:p>
        </p:txBody>
      </p:sp>
      <p:sp>
        <p:nvSpPr>
          <p:cNvPr id="3" name="object 3"/>
          <p:cNvSpPr txBox="1"/>
          <p:nvPr/>
        </p:nvSpPr>
        <p:spPr>
          <a:xfrm>
            <a:off x="1170510" y="2971502"/>
            <a:ext cx="14400530" cy="30245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FloatDoubleAssertExamples</a:t>
            </a:r>
            <a:r>
              <a:rPr sz="4250" spc="4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2379345">
              <a:lnSpc>
                <a:spcPct val="155200"/>
              </a:lnSpc>
              <a:spcBef>
                <a:spcPts val="264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ASSERT_FLOAT_EQ( 1.0001f,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1.0001f);  </a:t>
            </a: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ASSERT_DOUBLE_EQ(1.0001,</a:t>
            </a:r>
            <a:r>
              <a:rPr sz="4250" spc="10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1.0001);</a:t>
            </a:r>
            <a:endParaRPr sz="42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1460" y="6324414"/>
          <a:ext cx="15330805" cy="269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90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ASSERT_NEAR(1.0001,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.0001);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4250" spc="2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Passes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ASSERT_NEAR(1.0001,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1.0003,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.0001);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15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spc="2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Fails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4250" dirty="0">
                          <a:solidFill>
                            <a:srgbClr val="FFFE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50">
                        <a:latin typeface="Courier New"/>
                        <a:cs typeface="Courier New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595" y="961092"/>
            <a:ext cx="1171321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Asserts </a:t>
            </a:r>
            <a:r>
              <a:rPr spc="15" dirty="0"/>
              <a:t>on</a:t>
            </a:r>
            <a:r>
              <a:rPr spc="-60" dirty="0"/>
              <a:t> </a:t>
            </a:r>
            <a:r>
              <a:rPr spc="6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5107563"/>
            <a:ext cx="14966950" cy="5024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TEST( Examples, FloatDoubleAssertExamples</a:t>
            </a:r>
            <a:r>
              <a:rPr sz="4250" spc="35" dirty="0">
                <a:solidFill>
                  <a:srgbClr val="FFFE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5080">
              <a:lnSpc>
                <a:spcPct val="155200"/>
              </a:lnSpc>
              <a:spcBef>
                <a:spcPts val="264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ASSERT_THROW( callIt(), 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ReallyBadException);  ASSERT_ANY_THROW(callIt());</a:t>
            </a:r>
            <a:endParaRPr sz="425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2730"/>
              </a:spcBef>
            </a:pPr>
            <a:r>
              <a:rPr sz="4250" spc="15" dirty="0">
                <a:solidFill>
                  <a:srgbClr val="FFFE00"/>
                </a:solidFill>
                <a:latin typeface="Courier New"/>
                <a:cs typeface="Courier New"/>
              </a:rPr>
              <a:t>ASSERT_NO_THROW(callIt()); //</a:t>
            </a: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 Passes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4250" spc="20" dirty="0">
                <a:solidFill>
                  <a:srgbClr val="FFFE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510" y="281443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112" y="2720200"/>
            <a:ext cx="16600169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5"/>
              </a:spcBef>
            </a:pP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Fails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a </a:t>
            </a:r>
            <a:r>
              <a:rPr sz="4250" spc="100" dirty="0">
                <a:solidFill>
                  <a:srgbClr val="FFFFFF"/>
                </a:solidFill>
                <a:latin typeface="Arial"/>
                <a:cs typeface="Arial"/>
              </a:rPr>
              <a:t>specific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thrown,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r>
              <a:rPr sz="42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when an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thrown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none was</a:t>
            </a:r>
            <a:r>
              <a:rPr sz="425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expected.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664" y="950621"/>
            <a:ext cx="1104138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What </a:t>
            </a:r>
            <a:r>
              <a:rPr spc="10" dirty="0"/>
              <a:t>is </a:t>
            </a:r>
            <a:r>
              <a:rPr spc="100" dirty="0"/>
              <a:t>Google</a:t>
            </a:r>
            <a:r>
              <a:rPr spc="65" dirty="0"/>
              <a:t> </a:t>
            </a:r>
            <a:r>
              <a:rPr spc="-395" dirty="0"/>
              <a:t>Test?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578" y="314950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8180" y="3055269"/>
            <a:ext cx="1543113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4250" spc="240" dirty="0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r>
              <a:rPr sz="425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107" y="5201800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8180" y="5118033"/>
            <a:ext cx="152584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4250" spc="-105" dirty="0">
                <a:solidFill>
                  <a:srgbClr val="FFFFFF"/>
                </a:solidFill>
                <a:latin typeface="Arial"/>
                <a:cs typeface="Arial"/>
              </a:rPr>
              <a:t>Tests,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42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Suites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107" y="6615370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80" y="6521132"/>
            <a:ext cx="1535747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assert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generating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42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failures </a:t>
            </a:r>
            <a:r>
              <a:rPr sz="4250" spc="11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boolean,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binary,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string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comparisons.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107" y="835353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80" y="8259299"/>
            <a:ext cx="1432814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4250" spc="90" dirty="0">
                <a:solidFill>
                  <a:srgbClr val="FFFFFF"/>
                </a:solidFill>
                <a:latin typeface="Arial"/>
                <a:cs typeface="Arial"/>
              </a:rPr>
              <a:t>command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help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filter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sz="425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executed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425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order.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5345" y="950621"/>
            <a:ext cx="867346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5" dirty="0"/>
              <a:t>The </a:t>
            </a:r>
            <a:r>
              <a:rPr spc="-490" dirty="0"/>
              <a:t>TEST</a:t>
            </a:r>
            <a:r>
              <a:rPr spc="105" dirty="0"/>
              <a:t> </a:t>
            </a:r>
            <a:r>
              <a:rPr spc="85" dirty="0"/>
              <a:t>Macro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97466" y="3714934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0539" y="3620696"/>
            <a:ext cx="921512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macro defines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individual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particular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425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7466" y="5327451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0539" y="5233213"/>
            <a:ext cx="921512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same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4250" spc="105" dirty="0">
                <a:solidFill>
                  <a:srgbClr val="FFFFFF"/>
                </a:solidFill>
                <a:latin typeface="Arial"/>
                <a:cs typeface="Arial"/>
              </a:rPr>
              <a:t>grouped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execution 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7466" y="776716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10539" y="7672930"/>
            <a:ext cx="880237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125"/>
              </a:spcBef>
            </a:pP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valid </a:t>
            </a:r>
            <a:r>
              <a:rPr sz="4250" spc="240" dirty="0">
                <a:solidFill>
                  <a:srgbClr val="FFFFFF"/>
                </a:solidFill>
                <a:latin typeface="Arial"/>
                <a:cs typeface="Arial"/>
              </a:rPr>
              <a:t>C++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identifiers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 use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“_”.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484" y="3478293"/>
            <a:ext cx="9173845" cy="32296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4250" spc="15" dirty="0">
                <a:solidFill>
                  <a:srgbClr val="FFFD00"/>
                </a:solidFill>
                <a:latin typeface="Courier New"/>
                <a:cs typeface="Courier New"/>
              </a:rPr>
              <a:t>TEST(TestCaseName,</a:t>
            </a:r>
            <a:r>
              <a:rPr sz="4250" spc="-10" dirty="0">
                <a:solidFill>
                  <a:srgbClr val="FFFD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TestName)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{</a:t>
            </a:r>
            <a:endParaRPr sz="4250">
              <a:latin typeface="Courier New"/>
              <a:cs typeface="Courier New"/>
            </a:endParaRPr>
          </a:p>
          <a:p>
            <a:pPr marR="1298575" algn="ctr">
              <a:lnSpc>
                <a:spcPct val="100000"/>
              </a:lnSpc>
              <a:spcBef>
                <a:spcPts val="1165"/>
              </a:spcBef>
            </a:pPr>
            <a:r>
              <a:rPr sz="4250" spc="15" dirty="0">
                <a:solidFill>
                  <a:srgbClr val="FFFD00"/>
                </a:solidFill>
                <a:latin typeface="Courier New"/>
                <a:cs typeface="Courier New"/>
              </a:rPr>
              <a:t>EXPECT_EQ(1,</a:t>
            </a:r>
            <a:r>
              <a:rPr sz="4250" spc="5" dirty="0">
                <a:solidFill>
                  <a:srgbClr val="FFFD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1);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4250" spc="20" dirty="0">
                <a:solidFill>
                  <a:srgbClr val="FFFD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3375" y="950621"/>
            <a:ext cx="652272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70" dirty="0"/>
              <a:t>Test</a:t>
            </a:r>
            <a:r>
              <a:rPr spc="-70" dirty="0"/>
              <a:t> Fixtures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664" y="3610226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267" y="3526459"/>
            <a:ext cx="13209269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teardown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425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93" y="505520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96" y="4971441"/>
            <a:ext cx="127057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Fixtures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classes </a:t>
            </a:r>
            <a:r>
              <a:rPr sz="4250" spc="80" dirty="0">
                <a:solidFill>
                  <a:srgbClr val="FFFFFF"/>
                </a:solidFill>
                <a:latin typeface="Arial"/>
                <a:cs typeface="Arial"/>
              </a:rPr>
              <a:t>derived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425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20" dirty="0">
                <a:solidFill>
                  <a:srgbClr val="FFFFFF"/>
                </a:solidFill>
                <a:latin typeface="Arial"/>
                <a:cs typeface="Arial"/>
              </a:rPr>
              <a:t>::testing::Test.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664" y="6531603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267" y="6447836"/>
            <a:ext cx="1863598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-3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virtual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SetUp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-70" dirty="0">
                <a:solidFill>
                  <a:srgbClr val="FFFFFF"/>
                </a:solidFill>
                <a:latin typeface="Arial"/>
                <a:cs typeface="Arial"/>
              </a:rPr>
              <a:t>TearDown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functions 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425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193" y="850012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796" y="8416363"/>
            <a:ext cx="18759805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use the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TEST_F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macro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rather than </a:t>
            </a:r>
            <a:r>
              <a:rPr sz="4250" spc="-2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pass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test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425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(i.e.</a:t>
            </a:r>
            <a:endParaRPr sz="4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250" spc="-85" dirty="0">
                <a:solidFill>
                  <a:srgbClr val="FFFFFF"/>
                </a:solidFill>
                <a:latin typeface="Arial"/>
                <a:cs typeface="Arial"/>
              </a:rPr>
              <a:t>TEST_F(TestFixtureClass,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55" dirty="0">
                <a:solidFill>
                  <a:srgbClr val="FFFFFF"/>
                </a:solidFill>
                <a:latin typeface="Arial"/>
                <a:cs typeface="Arial"/>
              </a:rPr>
              <a:t>TestName).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2059" y="478594"/>
            <a:ext cx="16377285" cy="2390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55085" marR="5080" indent="-3843020">
              <a:lnSpc>
                <a:spcPct val="100200"/>
              </a:lnSpc>
              <a:spcBef>
                <a:spcPts val="85"/>
              </a:spcBef>
            </a:pPr>
            <a:r>
              <a:rPr sz="7750" spc="-320" dirty="0"/>
              <a:t>Test </a:t>
            </a:r>
            <a:r>
              <a:rPr sz="7750" spc="-70" dirty="0"/>
              <a:t>Fixtures </a:t>
            </a:r>
            <a:r>
              <a:rPr sz="7750" dirty="0"/>
              <a:t>- </a:t>
            </a:r>
            <a:r>
              <a:rPr sz="7750" spc="40" dirty="0"/>
              <a:t>Constructor/Destructor  </a:t>
            </a:r>
            <a:r>
              <a:rPr sz="7750" dirty="0"/>
              <a:t>vs</a:t>
            </a:r>
            <a:r>
              <a:rPr sz="7750" spc="-10" dirty="0"/>
              <a:t> </a:t>
            </a:r>
            <a:r>
              <a:rPr sz="7750" spc="-90" dirty="0"/>
              <a:t>SetUp/TearDown</a:t>
            </a:r>
            <a:endParaRPr sz="7750"/>
          </a:p>
        </p:txBody>
      </p:sp>
      <p:sp>
        <p:nvSpPr>
          <p:cNvPr id="3" name="object 3"/>
          <p:cNvSpPr txBox="1"/>
          <p:nvPr/>
        </p:nvSpPr>
        <p:spPr>
          <a:xfrm>
            <a:off x="385193" y="399764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96" y="3903411"/>
            <a:ext cx="1874774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use test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fixtures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constructor/destructor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SetUp/TearDown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since 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instance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93" y="6060413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96" y="5966175"/>
            <a:ext cx="1838198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Constructor/Destructor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preferable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const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member</a:t>
            </a:r>
            <a:r>
              <a:rPr sz="42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variables 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automatic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calls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base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425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constructors.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193" y="8290711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796" y="8196474"/>
            <a:ext cx="18575655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-35" dirty="0">
                <a:solidFill>
                  <a:srgbClr val="FFFFFF"/>
                </a:solidFill>
                <a:latin typeface="Arial"/>
                <a:cs typeface="Arial"/>
              </a:rPr>
              <a:t>SetUp/TearDown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functions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necessary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throw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exception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cleanup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leads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undefined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behavior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25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destructors.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160" y="730733"/>
            <a:ext cx="16361410" cy="96316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5280"/>
              </a:lnSpc>
              <a:spcBef>
                <a:spcPts val="16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class TestFixtureExample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: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public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::testing::Test{  public:</a:t>
            </a:r>
            <a:endParaRPr sz="4250">
              <a:latin typeface="Courier New"/>
              <a:cs typeface="Courier New"/>
            </a:endParaRPr>
          </a:p>
          <a:p>
            <a:pPr marL="1042669" marR="3220720" indent="-654050">
              <a:lnSpc>
                <a:spcPts val="5360"/>
              </a:lnSpc>
              <a:spcBef>
                <a:spcPts val="1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TestFixtureExample::TestFixtureExample{ 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testObj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=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new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TestObj();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 marL="1042669" marR="8122284" indent="-654050">
              <a:lnSpc>
                <a:spcPts val="5360"/>
              </a:lnSpc>
              <a:spcBef>
                <a:spcPts val="14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virtual void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TearDown(){  delete(testObj);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 marL="389255">
              <a:lnSpc>
                <a:spcPct val="100000"/>
              </a:lnSpc>
              <a:spcBef>
                <a:spcPts val="260"/>
              </a:spcBef>
            </a:pP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TestObj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*testObj;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50">
              <a:latin typeface="Courier New"/>
              <a:cs typeface="Courier New"/>
            </a:endParaRPr>
          </a:p>
          <a:p>
            <a:pPr marL="389255" marR="4904740" indent="-377190">
              <a:lnSpc>
                <a:spcPct val="108300"/>
              </a:lnSpc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TEST_F(TestFixtureExample,</a:t>
            </a:r>
            <a:r>
              <a:rPr sz="4250" spc="-5" dirty="0">
                <a:solidFill>
                  <a:srgbClr val="FA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TestIt){  </a:t>
            </a:r>
            <a:r>
              <a:rPr sz="4250" spc="15" dirty="0">
                <a:solidFill>
                  <a:srgbClr val="FAFF00"/>
                </a:solidFill>
                <a:latin typeface="Courier New"/>
                <a:cs typeface="Courier New"/>
              </a:rPr>
              <a:t>ASSERT_TRUE( testObj-&gt;run() </a:t>
            </a: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);</a:t>
            </a:r>
            <a:endParaRPr sz="4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250" spc="20" dirty="0">
                <a:solidFill>
                  <a:srgbClr val="FA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Google </a:t>
            </a:r>
            <a:r>
              <a:rPr spc="-370" dirty="0"/>
              <a:t>Test</a:t>
            </a:r>
            <a:r>
              <a:rPr spc="-120" dirty="0"/>
              <a:t> </a:t>
            </a:r>
            <a:r>
              <a:rPr spc="35" dirty="0"/>
              <a:t>Asserts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363116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112" y="3536929"/>
            <a:ext cx="14156690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Perform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checks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passes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425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fails.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10" y="5023795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012" y="4929557"/>
            <a:ext cx="16337915" cy="3977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sz="4250" spc="-18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</a:t>
            </a:r>
            <a:r>
              <a:rPr sz="425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4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Arial"/>
              <a:cs typeface="Arial"/>
            </a:endParaRPr>
          </a:p>
          <a:p>
            <a:pPr marL="1118235" indent="-502920">
              <a:lnSpc>
                <a:spcPct val="100000"/>
              </a:lnSpc>
              <a:buSzPct val="75294"/>
              <a:buChar char="•"/>
              <a:tabLst>
                <a:tab pos="1118235" algn="l"/>
                <a:tab pos="1118870" algn="l"/>
              </a:tabLst>
            </a:pPr>
            <a:r>
              <a:rPr sz="4250" spc="-170" dirty="0">
                <a:solidFill>
                  <a:srgbClr val="FFFFFF"/>
                </a:solidFill>
                <a:latin typeface="Arial"/>
                <a:cs typeface="Arial"/>
              </a:rPr>
              <a:t>ASSERT_*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abort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fail.</a:t>
            </a:r>
            <a:endParaRPr sz="4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4400">
              <a:latin typeface="Arial"/>
              <a:cs typeface="Arial"/>
            </a:endParaRPr>
          </a:p>
          <a:p>
            <a:pPr marL="1118235" marR="30480" indent="-502920">
              <a:lnSpc>
                <a:spcPct val="100200"/>
              </a:lnSpc>
              <a:buSzPct val="75294"/>
              <a:buChar char="•"/>
              <a:tabLst>
                <a:tab pos="1118235" algn="l"/>
                <a:tab pos="1118870" algn="l"/>
              </a:tabLst>
            </a:pPr>
            <a:r>
              <a:rPr sz="4250" spc="-160" dirty="0">
                <a:solidFill>
                  <a:srgbClr val="FFFFFF"/>
                </a:solidFill>
                <a:latin typeface="Arial"/>
                <a:cs typeface="Arial"/>
              </a:rPr>
              <a:t>EXPECT_*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indicate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abort</a:t>
            </a:r>
            <a:r>
              <a:rPr sz="425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test.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510" y="931685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3112" y="9222620"/>
            <a:ext cx="1039431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Expect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macros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4250" spc="1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425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Google </a:t>
            </a:r>
            <a:r>
              <a:rPr spc="-370" dirty="0"/>
              <a:t>Test</a:t>
            </a:r>
            <a:r>
              <a:rPr spc="-120" dirty="0"/>
              <a:t> </a:t>
            </a:r>
            <a:r>
              <a:rPr spc="35" dirty="0"/>
              <a:t>Asserts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2814438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112" y="2720200"/>
            <a:ext cx="5970905" cy="678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-40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endParaRPr sz="4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107" y="3861527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8180" y="3767289"/>
            <a:ext cx="16206469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-45" dirty="0">
                <a:solidFill>
                  <a:srgbClr val="FFFFFF"/>
                </a:solidFill>
                <a:latin typeface="Arial"/>
                <a:cs typeface="Arial"/>
              </a:rPr>
              <a:t>Verifies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95" dirty="0">
                <a:solidFill>
                  <a:srgbClr val="FFFFFF"/>
                </a:solidFill>
                <a:latin typeface="Arial"/>
                <a:cs typeface="Arial"/>
              </a:rPr>
              <a:t>passed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boolean </a:t>
            </a:r>
            <a:r>
              <a:rPr sz="4250" spc="30" dirty="0">
                <a:solidFill>
                  <a:srgbClr val="FFFFFF"/>
                </a:solidFill>
                <a:latin typeface="Arial"/>
                <a:cs typeface="Arial"/>
              </a:rPr>
              <a:t>expression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evaluates to</a:t>
            </a:r>
            <a:r>
              <a:rPr sz="425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true  or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false.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107" y="5453102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8180" y="5369335"/>
            <a:ext cx="16396969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binary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values 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less than, less than or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than, or </a:t>
            </a:r>
            <a:r>
              <a:rPr sz="4250" spc="35" dirty="0">
                <a:solidFill>
                  <a:srgbClr val="FFFFFF"/>
                </a:solidFill>
                <a:latin typeface="Arial"/>
                <a:cs typeface="Arial"/>
              </a:rPr>
              <a:t>greater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than or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equal.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107" y="7076089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80" y="6992322"/>
            <a:ext cx="16254730" cy="1328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styles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strings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</a:t>
            </a:r>
            <a:r>
              <a:rPr sz="42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not- 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equal,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equal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ignoring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case,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not-equal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ignoring</a:t>
            </a:r>
            <a:r>
              <a:rPr sz="425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case.</a:t>
            </a:r>
            <a:endParaRPr sz="4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107" y="8699076"/>
            <a:ext cx="22987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484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180" y="8615309"/>
            <a:ext cx="16043910" cy="1977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25"/>
              </a:spcBef>
              <a:tabLst>
                <a:tab pos="4309745" algn="l"/>
              </a:tabLst>
            </a:pP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Floats/Doubles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Compares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floats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doubles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to see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425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-1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4250" spc="114" dirty="0">
                <a:solidFill>
                  <a:srgbClr val="FFFFFF"/>
                </a:solidFill>
                <a:latin typeface="Arial"/>
                <a:cs typeface="Arial"/>
              </a:rPr>
              <a:t>“close”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5" dirty="0">
                <a:solidFill>
                  <a:srgbClr val="FFFFFF"/>
                </a:solidFill>
                <a:latin typeface="Arial"/>
                <a:cs typeface="Arial"/>
              </a:rPr>
              <a:t>equal.	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250" spc="6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assert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specifying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4250" spc="20" dirty="0">
                <a:solidFill>
                  <a:srgbClr val="FFFFFF"/>
                </a:solidFill>
                <a:latin typeface="Arial"/>
                <a:cs typeface="Arial"/>
              </a:rPr>
              <a:t>max 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allowed </a:t>
            </a:r>
            <a:r>
              <a:rPr sz="4250" spc="45" dirty="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sz="4250" spc="5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425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25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10" dirty="0">
                <a:solidFill>
                  <a:srgbClr val="FFFFFF"/>
                </a:solidFill>
                <a:latin typeface="Arial"/>
                <a:cs typeface="Arial"/>
              </a:rPr>
              <a:t>floats.</a:t>
            </a:r>
            <a:endParaRPr sz="4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555" y="961092"/>
            <a:ext cx="1455737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Basic </a:t>
            </a:r>
            <a:r>
              <a:rPr spc="65" dirty="0"/>
              <a:t>Comparison</a:t>
            </a:r>
            <a:r>
              <a:rPr spc="-13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0510" y="3557871"/>
            <a:ext cx="12440285" cy="7380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TEST( Examples, BasicAssertExamples</a:t>
            </a:r>
            <a:r>
              <a:rPr sz="4250" spc="25" dirty="0">
                <a:solidFill>
                  <a:srgbClr val="F4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){</a:t>
            </a:r>
            <a:endParaRPr sz="4250">
              <a:latin typeface="Courier New"/>
              <a:cs typeface="Courier New"/>
            </a:endParaRPr>
          </a:p>
          <a:p>
            <a:pPr marL="577850" marR="1398905">
              <a:lnSpc>
                <a:spcPct val="206900"/>
              </a:lnSpc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ASSERT_TRUE(1 == 1); //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Passes!  </a:t>
            </a: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ASSERT_FALSE(1 == 2); //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Passes!  </a:t>
            </a: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ASSERT_TRUE(1 == 2); //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 Fails!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577850">
              <a:lnSpc>
                <a:spcPct val="100000"/>
              </a:lnSpc>
              <a:spcBef>
                <a:spcPts val="5"/>
              </a:spcBef>
            </a:pPr>
            <a:r>
              <a:rPr sz="4250" spc="15" dirty="0">
                <a:solidFill>
                  <a:srgbClr val="F4FF00"/>
                </a:solidFill>
                <a:latin typeface="Courier New"/>
                <a:cs typeface="Courier New"/>
              </a:rPr>
              <a:t>ASSERT_FALSE(1 == 1); //</a:t>
            </a:r>
            <a:r>
              <a:rPr sz="4250" spc="25" dirty="0">
                <a:solidFill>
                  <a:srgbClr val="F4FF00"/>
                </a:solidFill>
                <a:latin typeface="Courier New"/>
                <a:cs typeface="Courier New"/>
              </a:rPr>
              <a:t> </a:t>
            </a: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Fails!</a:t>
            </a:r>
            <a:endParaRPr sz="4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4250" spc="20" dirty="0">
                <a:solidFill>
                  <a:srgbClr val="F4FF00"/>
                </a:solidFill>
                <a:latin typeface="Courier New"/>
                <a:cs typeface="Courier New"/>
              </a:rPr>
              <a:t>}</a:t>
            </a:r>
            <a:endParaRPr sz="4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849</Words>
  <Application>Microsoft Office PowerPoint</Application>
  <PresentationFormat>Custom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Times New Roman</vt:lpstr>
      <vt:lpstr>Trebuchet MS</vt:lpstr>
      <vt:lpstr>Wingdings 3</vt:lpstr>
      <vt:lpstr>Facet</vt:lpstr>
      <vt:lpstr>Overview of Google Test</vt:lpstr>
      <vt:lpstr>What is Google Test?</vt:lpstr>
      <vt:lpstr>The TEST Macro</vt:lpstr>
      <vt:lpstr>Test Fixtures</vt:lpstr>
      <vt:lpstr>Test Fixtures - Constructor/Destructor  vs SetUp/TearDown</vt:lpstr>
      <vt:lpstr>PowerPoint Presentation</vt:lpstr>
      <vt:lpstr>Google Test Asserts</vt:lpstr>
      <vt:lpstr>Google Test Asserts</vt:lpstr>
      <vt:lpstr>Basic Comparison Example</vt:lpstr>
      <vt:lpstr>Binary Comparison Example</vt:lpstr>
      <vt:lpstr>String Comparison Example</vt:lpstr>
      <vt:lpstr>Float/Double Comparison Example</vt:lpstr>
      <vt:lpstr>Asserts on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Google Test</dc:title>
  <dc:creator>Ajini Asok</dc:creator>
  <cp:lastModifiedBy>Ajini Asok</cp:lastModifiedBy>
  <cp:revision>1</cp:revision>
  <dcterms:created xsi:type="dcterms:W3CDTF">2021-02-04T06:02:57Z</dcterms:created>
  <dcterms:modified xsi:type="dcterms:W3CDTF">2021-02-04T06:04:03Z</dcterms:modified>
</cp:coreProperties>
</file>