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9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20104100" cy="11309350"/>
  <p:notesSz cx="20104100" cy="1130935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80" y="6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13962"/>
            <a:ext cx="20104100" cy="11323313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85091" y="3965255"/>
            <a:ext cx="12807354" cy="2714874"/>
          </a:xfrm>
        </p:spPr>
        <p:txBody>
          <a:bodyPr anchor="b">
            <a:noAutofit/>
          </a:bodyPr>
          <a:lstStyle>
            <a:lvl1pPr algn="r">
              <a:defRPr sz="8905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85091" y="6680124"/>
            <a:ext cx="12807354" cy="1808868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753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5078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2617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0156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7696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5235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2774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0313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2021-02-05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6266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6897" y="1005275"/>
            <a:ext cx="14175547" cy="5612789"/>
          </a:xfrm>
        </p:spPr>
        <p:txBody>
          <a:bodyPr anchor="ctr">
            <a:normAutofit/>
          </a:bodyPr>
          <a:lstStyle>
            <a:lvl1pPr algn="l">
              <a:defRPr sz="7256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897" y="7372021"/>
            <a:ext cx="14175547" cy="2590633"/>
          </a:xfrm>
        </p:spPr>
        <p:txBody>
          <a:bodyPr anchor="ctr">
            <a:normAutofit/>
          </a:bodyPr>
          <a:lstStyle>
            <a:lvl1pPr marL="0" indent="0" algn="l">
              <a:buNone/>
              <a:defRPr sz="2968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753923" indent="0">
              <a:buNone/>
              <a:defRPr sz="2968">
                <a:solidFill>
                  <a:schemeClr val="tx1">
                    <a:tint val="75000"/>
                  </a:schemeClr>
                </a:solidFill>
              </a:defRPr>
            </a:lvl2pPr>
            <a:lvl3pPr marL="1507846" indent="0">
              <a:buNone/>
              <a:defRPr sz="2638">
                <a:solidFill>
                  <a:schemeClr val="tx1">
                    <a:tint val="75000"/>
                  </a:schemeClr>
                </a:solidFill>
              </a:defRPr>
            </a:lvl3pPr>
            <a:lvl4pPr marL="2261768" indent="0">
              <a:buNone/>
              <a:defRPr sz="2309">
                <a:solidFill>
                  <a:schemeClr val="tx1">
                    <a:tint val="75000"/>
                  </a:schemeClr>
                </a:solidFill>
              </a:defRPr>
            </a:lvl4pPr>
            <a:lvl5pPr marL="3015691" indent="0">
              <a:buNone/>
              <a:defRPr sz="2309">
                <a:solidFill>
                  <a:schemeClr val="tx1">
                    <a:tint val="75000"/>
                  </a:schemeClr>
                </a:solidFill>
              </a:defRPr>
            </a:lvl5pPr>
            <a:lvl6pPr marL="3769614" indent="0">
              <a:buNone/>
              <a:defRPr sz="2309">
                <a:solidFill>
                  <a:schemeClr val="tx1">
                    <a:tint val="75000"/>
                  </a:schemeClr>
                </a:solidFill>
              </a:defRPr>
            </a:lvl6pPr>
            <a:lvl7pPr marL="4523537" indent="0">
              <a:buNone/>
              <a:defRPr sz="2309">
                <a:solidFill>
                  <a:schemeClr val="tx1">
                    <a:tint val="75000"/>
                  </a:schemeClr>
                </a:solidFill>
              </a:defRPr>
            </a:lvl7pPr>
            <a:lvl8pPr marL="5277460" indent="0">
              <a:buNone/>
              <a:defRPr sz="2309">
                <a:solidFill>
                  <a:schemeClr val="tx1">
                    <a:tint val="75000"/>
                  </a:schemeClr>
                </a:solidFill>
              </a:defRPr>
            </a:lvl8pPr>
            <a:lvl9pPr marL="6031382" indent="0">
              <a:buNone/>
              <a:defRPr sz="230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2021-02-05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209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731" y="1005276"/>
            <a:ext cx="13346890" cy="4984491"/>
          </a:xfrm>
        </p:spPr>
        <p:txBody>
          <a:bodyPr anchor="ctr">
            <a:normAutofit/>
          </a:bodyPr>
          <a:lstStyle>
            <a:lvl1pPr algn="l">
              <a:defRPr sz="7256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252706" y="5989767"/>
            <a:ext cx="11912939" cy="628297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2638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753923" indent="0">
              <a:buFontTx/>
              <a:buNone/>
              <a:defRPr/>
            </a:lvl2pPr>
            <a:lvl3pPr marL="1507846" indent="0">
              <a:buFontTx/>
              <a:buNone/>
              <a:defRPr/>
            </a:lvl3pPr>
            <a:lvl4pPr marL="2261768" indent="0">
              <a:buFontTx/>
              <a:buNone/>
              <a:defRPr/>
            </a:lvl4pPr>
            <a:lvl5pPr marL="3015691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897" y="7372021"/>
            <a:ext cx="14175547" cy="2590633"/>
          </a:xfrm>
        </p:spPr>
        <p:txBody>
          <a:bodyPr anchor="ctr">
            <a:normAutofit/>
          </a:bodyPr>
          <a:lstStyle>
            <a:lvl1pPr marL="0" indent="0" algn="l">
              <a:buNone/>
              <a:defRPr sz="2968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753923" indent="0">
              <a:buNone/>
              <a:defRPr sz="2968">
                <a:solidFill>
                  <a:schemeClr val="tx1">
                    <a:tint val="75000"/>
                  </a:schemeClr>
                </a:solidFill>
              </a:defRPr>
            </a:lvl2pPr>
            <a:lvl3pPr marL="1507846" indent="0">
              <a:buNone/>
              <a:defRPr sz="2638">
                <a:solidFill>
                  <a:schemeClr val="tx1">
                    <a:tint val="75000"/>
                  </a:schemeClr>
                </a:solidFill>
              </a:defRPr>
            </a:lvl3pPr>
            <a:lvl4pPr marL="2261768" indent="0">
              <a:buNone/>
              <a:defRPr sz="2309">
                <a:solidFill>
                  <a:schemeClr val="tx1">
                    <a:tint val="75000"/>
                  </a:schemeClr>
                </a:solidFill>
              </a:defRPr>
            </a:lvl4pPr>
            <a:lvl5pPr marL="3015691" indent="0">
              <a:buNone/>
              <a:defRPr sz="2309">
                <a:solidFill>
                  <a:schemeClr val="tx1">
                    <a:tint val="75000"/>
                  </a:schemeClr>
                </a:solidFill>
              </a:defRPr>
            </a:lvl5pPr>
            <a:lvl6pPr marL="3769614" indent="0">
              <a:buNone/>
              <a:defRPr sz="2309">
                <a:solidFill>
                  <a:schemeClr val="tx1">
                    <a:tint val="75000"/>
                  </a:schemeClr>
                </a:solidFill>
              </a:defRPr>
            </a:lvl6pPr>
            <a:lvl7pPr marL="4523537" indent="0">
              <a:buNone/>
              <a:defRPr sz="2309">
                <a:solidFill>
                  <a:schemeClr val="tx1">
                    <a:tint val="75000"/>
                  </a:schemeClr>
                </a:solidFill>
              </a:defRPr>
            </a:lvl7pPr>
            <a:lvl8pPr marL="5277460" indent="0">
              <a:buNone/>
              <a:defRPr sz="2309">
                <a:solidFill>
                  <a:schemeClr val="tx1">
                    <a:tint val="75000"/>
                  </a:schemeClr>
                </a:solidFill>
              </a:defRPr>
            </a:lvl8pPr>
            <a:lvl9pPr marL="6031382" indent="0">
              <a:buNone/>
              <a:defRPr sz="230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2021-02-05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893521" y="1303392"/>
            <a:ext cx="1005205" cy="964339"/>
          </a:xfrm>
          <a:prstGeom prst="rect">
            <a:avLst/>
          </a:prstGeom>
        </p:spPr>
        <p:txBody>
          <a:bodyPr vert="horz" lIns="150781" tIns="75390" rIns="150781" bIns="75390" rtlCol="0" anchor="ctr">
            <a:noAutofit/>
          </a:bodyPr>
          <a:lstStyle/>
          <a:p>
            <a:pPr lvl="0"/>
            <a:r>
              <a:rPr lang="en-US" sz="13192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4664205" y="4760145"/>
            <a:ext cx="1005205" cy="964339"/>
          </a:xfrm>
          <a:prstGeom prst="rect">
            <a:avLst/>
          </a:prstGeom>
        </p:spPr>
        <p:txBody>
          <a:bodyPr vert="horz" lIns="150781" tIns="75390" rIns="150781" bIns="75390" rtlCol="0" anchor="ctr">
            <a:noAutofit/>
          </a:bodyPr>
          <a:lstStyle/>
          <a:p>
            <a:pPr lvl="0"/>
            <a:r>
              <a:rPr lang="en-US" sz="13192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413564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6897" y="3185991"/>
            <a:ext cx="14175547" cy="4280106"/>
          </a:xfrm>
        </p:spPr>
        <p:txBody>
          <a:bodyPr anchor="b">
            <a:normAutofit/>
          </a:bodyPr>
          <a:lstStyle>
            <a:lvl1pPr algn="l">
              <a:defRPr sz="7256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897" y="7466097"/>
            <a:ext cx="14175547" cy="2496556"/>
          </a:xfrm>
        </p:spPr>
        <p:txBody>
          <a:bodyPr anchor="t">
            <a:normAutofit/>
          </a:bodyPr>
          <a:lstStyle>
            <a:lvl1pPr marL="0" indent="0" algn="l">
              <a:buNone/>
              <a:defRPr sz="2968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753923" indent="0">
              <a:buNone/>
              <a:defRPr sz="2968">
                <a:solidFill>
                  <a:schemeClr val="tx1">
                    <a:tint val="75000"/>
                  </a:schemeClr>
                </a:solidFill>
              </a:defRPr>
            </a:lvl2pPr>
            <a:lvl3pPr marL="1507846" indent="0">
              <a:buNone/>
              <a:defRPr sz="2638">
                <a:solidFill>
                  <a:schemeClr val="tx1">
                    <a:tint val="75000"/>
                  </a:schemeClr>
                </a:solidFill>
              </a:defRPr>
            </a:lvl3pPr>
            <a:lvl4pPr marL="2261768" indent="0">
              <a:buNone/>
              <a:defRPr sz="2309">
                <a:solidFill>
                  <a:schemeClr val="tx1">
                    <a:tint val="75000"/>
                  </a:schemeClr>
                </a:solidFill>
              </a:defRPr>
            </a:lvl4pPr>
            <a:lvl5pPr marL="3015691" indent="0">
              <a:buNone/>
              <a:defRPr sz="2309">
                <a:solidFill>
                  <a:schemeClr val="tx1">
                    <a:tint val="75000"/>
                  </a:schemeClr>
                </a:solidFill>
              </a:defRPr>
            </a:lvl5pPr>
            <a:lvl6pPr marL="3769614" indent="0">
              <a:buNone/>
              <a:defRPr sz="2309">
                <a:solidFill>
                  <a:schemeClr val="tx1">
                    <a:tint val="75000"/>
                  </a:schemeClr>
                </a:solidFill>
              </a:defRPr>
            </a:lvl6pPr>
            <a:lvl7pPr marL="4523537" indent="0">
              <a:buNone/>
              <a:defRPr sz="2309">
                <a:solidFill>
                  <a:schemeClr val="tx1">
                    <a:tint val="75000"/>
                  </a:schemeClr>
                </a:solidFill>
              </a:defRPr>
            </a:lvl7pPr>
            <a:lvl8pPr marL="5277460" indent="0">
              <a:buNone/>
              <a:defRPr sz="2309">
                <a:solidFill>
                  <a:schemeClr val="tx1">
                    <a:tint val="75000"/>
                  </a:schemeClr>
                </a:solidFill>
              </a:defRPr>
            </a:lvl8pPr>
            <a:lvl9pPr marL="6031382" indent="0">
              <a:buNone/>
              <a:defRPr sz="230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2021-02-05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21732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731" y="1005276"/>
            <a:ext cx="13346890" cy="4984491"/>
          </a:xfrm>
        </p:spPr>
        <p:txBody>
          <a:bodyPr anchor="ctr">
            <a:normAutofit/>
          </a:bodyPr>
          <a:lstStyle>
            <a:lvl1pPr algn="l">
              <a:defRPr sz="7256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6893" y="6618064"/>
            <a:ext cx="14175549" cy="848033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3958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753923" indent="0">
              <a:buFontTx/>
              <a:buNone/>
              <a:defRPr/>
            </a:lvl2pPr>
            <a:lvl3pPr marL="1507846" indent="0">
              <a:buFontTx/>
              <a:buNone/>
              <a:defRPr/>
            </a:lvl3pPr>
            <a:lvl4pPr marL="2261768" indent="0">
              <a:buFontTx/>
              <a:buNone/>
              <a:defRPr/>
            </a:lvl4pPr>
            <a:lvl5pPr marL="3015691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897" y="7466097"/>
            <a:ext cx="14175547" cy="2496556"/>
          </a:xfrm>
        </p:spPr>
        <p:txBody>
          <a:bodyPr anchor="t">
            <a:normAutofit/>
          </a:bodyPr>
          <a:lstStyle>
            <a:lvl1pPr marL="0" indent="0" algn="l">
              <a:buNone/>
              <a:defRPr sz="2968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753923" indent="0">
              <a:buNone/>
              <a:defRPr sz="2968">
                <a:solidFill>
                  <a:schemeClr val="tx1">
                    <a:tint val="75000"/>
                  </a:schemeClr>
                </a:solidFill>
              </a:defRPr>
            </a:lvl2pPr>
            <a:lvl3pPr marL="1507846" indent="0">
              <a:buNone/>
              <a:defRPr sz="2638">
                <a:solidFill>
                  <a:schemeClr val="tx1">
                    <a:tint val="75000"/>
                  </a:schemeClr>
                </a:solidFill>
              </a:defRPr>
            </a:lvl3pPr>
            <a:lvl4pPr marL="2261768" indent="0">
              <a:buNone/>
              <a:defRPr sz="2309">
                <a:solidFill>
                  <a:schemeClr val="tx1">
                    <a:tint val="75000"/>
                  </a:schemeClr>
                </a:solidFill>
              </a:defRPr>
            </a:lvl4pPr>
            <a:lvl5pPr marL="3015691" indent="0">
              <a:buNone/>
              <a:defRPr sz="2309">
                <a:solidFill>
                  <a:schemeClr val="tx1">
                    <a:tint val="75000"/>
                  </a:schemeClr>
                </a:solidFill>
              </a:defRPr>
            </a:lvl5pPr>
            <a:lvl6pPr marL="3769614" indent="0">
              <a:buNone/>
              <a:defRPr sz="2309">
                <a:solidFill>
                  <a:schemeClr val="tx1">
                    <a:tint val="75000"/>
                  </a:schemeClr>
                </a:solidFill>
              </a:defRPr>
            </a:lvl6pPr>
            <a:lvl7pPr marL="4523537" indent="0">
              <a:buNone/>
              <a:defRPr sz="2309">
                <a:solidFill>
                  <a:schemeClr val="tx1">
                    <a:tint val="75000"/>
                  </a:schemeClr>
                </a:solidFill>
              </a:defRPr>
            </a:lvl7pPr>
            <a:lvl8pPr marL="5277460" indent="0">
              <a:buNone/>
              <a:defRPr sz="2309">
                <a:solidFill>
                  <a:schemeClr val="tx1">
                    <a:tint val="75000"/>
                  </a:schemeClr>
                </a:solidFill>
              </a:defRPr>
            </a:lvl8pPr>
            <a:lvl9pPr marL="6031382" indent="0">
              <a:buNone/>
              <a:defRPr sz="230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2021-02-05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893521" y="1303392"/>
            <a:ext cx="1005205" cy="964339"/>
          </a:xfrm>
          <a:prstGeom prst="rect">
            <a:avLst/>
          </a:prstGeom>
        </p:spPr>
        <p:txBody>
          <a:bodyPr vert="horz" lIns="150781" tIns="75390" rIns="150781" bIns="75390" rtlCol="0" anchor="ctr">
            <a:noAutofit/>
          </a:bodyPr>
          <a:lstStyle/>
          <a:p>
            <a:pPr lvl="0"/>
            <a:r>
              <a:rPr lang="en-US" sz="13192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4664205" y="4760145"/>
            <a:ext cx="1005205" cy="964339"/>
          </a:xfrm>
          <a:prstGeom prst="rect">
            <a:avLst/>
          </a:prstGeom>
        </p:spPr>
        <p:txBody>
          <a:bodyPr vert="horz" lIns="150781" tIns="75390" rIns="150781" bIns="75390" rtlCol="0" anchor="ctr">
            <a:noAutofit/>
          </a:bodyPr>
          <a:lstStyle/>
          <a:p>
            <a:pPr lvl="0"/>
            <a:r>
              <a:rPr lang="en-US" sz="13192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423481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0855" y="1005276"/>
            <a:ext cx="14161589" cy="4984491"/>
          </a:xfrm>
        </p:spPr>
        <p:txBody>
          <a:bodyPr anchor="ctr">
            <a:normAutofit/>
          </a:bodyPr>
          <a:lstStyle>
            <a:lvl1pPr algn="l">
              <a:defRPr sz="7256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6893" y="6618064"/>
            <a:ext cx="14175549" cy="848033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3958">
                <a:solidFill>
                  <a:schemeClr val="accent1"/>
                </a:solidFill>
              </a:defRPr>
            </a:lvl1pPr>
            <a:lvl2pPr marL="753923" indent="0">
              <a:buFontTx/>
              <a:buNone/>
              <a:defRPr/>
            </a:lvl2pPr>
            <a:lvl3pPr marL="1507846" indent="0">
              <a:buFontTx/>
              <a:buNone/>
              <a:defRPr/>
            </a:lvl3pPr>
            <a:lvl4pPr marL="2261768" indent="0">
              <a:buFontTx/>
              <a:buNone/>
              <a:defRPr/>
            </a:lvl4pPr>
            <a:lvl5pPr marL="3015691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897" y="7466097"/>
            <a:ext cx="14175547" cy="2496556"/>
          </a:xfrm>
        </p:spPr>
        <p:txBody>
          <a:bodyPr anchor="t">
            <a:normAutofit/>
          </a:bodyPr>
          <a:lstStyle>
            <a:lvl1pPr marL="0" indent="0" algn="l">
              <a:buNone/>
              <a:defRPr sz="2968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753923" indent="0">
              <a:buNone/>
              <a:defRPr sz="2968">
                <a:solidFill>
                  <a:schemeClr val="tx1">
                    <a:tint val="75000"/>
                  </a:schemeClr>
                </a:solidFill>
              </a:defRPr>
            </a:lvl2pPr>
            <a:lvl3pPr marL="1507846" indent="0">
              <a:buNone/>
              <a:defRPr sz="2638">
                <a:solidFill>
                  <a:schemeClr val="tx1">
                    <a:tint val="75000"/>
                  </a:schemeClr>
                </a:solidFill>
              </a:defRPr>
            </a:lvl3pPr>
            <a:lvl4pPr marL="2261768" indent="0">
              <a:buNone/>
              <a:defRPr sz="2309">
                <a:solidFill>
                  <a:schemeClr val="tx1">
                    <a:tint val="75000"/>
                  </a:schemeClr>
                </a:solidFill>
              </a:defRPr>
            </a:lvl4pPr>
            <a:lvl5pPr marL="3015691" indent="0">
              <a:buNone/>
              <a:defRPr sz="2309">
                <a:solidFill>
                  <a:schemeClr val="tx1">
                    <a:tint val="75000"/>
                  </a:schemeClr>
                </a:solidFill>
              </a:defRPr>
            </a:lvl5pPr>
            <a:lvl6pPr marL="3769614" indent="0">
              <a:buNone/>
              <a:defRPr sz="2309">
                <a:solidFill>
                  <a:schemeClr val="tx1">
                    <a:tint val="75000"/>
                  </a:schemeClr>
                </a:solidFill>
              </a:defRPr>
            </a:lvl6pPr>
            <a:lvl7pPr marL="4523537" indent="0">
              <a:buNone/>
              <a:defRPr sz="2309">
                <a:solidFill>
                  <a:schemeClr val="tx1">
                    <a:tint val="75000"/>
                  </a:schemeClr>
                </a:solidFill>
              </a:defRPr>
            </a:lvl7pPr>
            <a:lvl8pPr marL="5277460" indent="0">
              <a:buNone/>
              <a:defRPr sz="2309">
                <a:solidFill>
                  <a:schemeClr val="tx1">
                    <a:tint val="75000"/>
                  </a:schemeClr>
                </a:solidFill>
              </a:defRPr>
            </a:lvl8pPr>
            <a:lvl9pPr marL="6031382" indent="0">
              <a:buNone/>
              <a:defRPr sz="230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2021-02-05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68212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2021-02-05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50568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138362" y="1005275"/>
            <a:ext cx="2151467" cy="8660032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6897" y="1005276"/>
            <a:ext cx="11641893" cy="866003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2021-02-05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41710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07807" y="3505898"/>
            <a:ext cx="17088486" cy="23749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33236"/>
            <a:ext cx="14072870" cy="28273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2021-02-05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9205362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2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2021-02-05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8769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93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2021-02-05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8045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6897" y="4453931"/>
            <a:ext cx="14175547" cy="3012167"/>
          </a:xfrm>
        </p:spPr>
        <p:txBody>
          <a:bodyPr anchor="b"/>
          <a:lstStyle>
            <a:lvl1pPr algn="l">
              <a:defRPr sz="6596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897" y="7466097"/>
            <a:ext cx="14175547" cy="1418863"/>
          </a:xfrm>
        </p:spPr>
        <p:txBody>
          <a:bodyPr anchor="t"/>
          <a:lstStyle>
            <a:lvl1pPr marL="0" indent="0" algn="l">
              <a:buNone/>
              <a:defRPr sz="3298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753923" indent="0">
              <a:buNone/>
              <a:defRPr sz="2968">
                <a:solidFill>
                  <a:schemeClr val="tx1">
                    <a:tint val="75000"/>
                  </a:schemeClr>
                </a:solidFill>
              </a:defRPr>
            </a:lvl2pPr>
            <a:lvl3pPr marL="1507846" indent="0">
              <a:buNone/>
              <a:defRPr sz="2638">
                <a:solidFill>
                  <a:schemeClr val="tx1">
                    <a:tint val="75000"/>
                  </a:schemeClr>
                </a:solidFill>
              </a:defRPr>
            </a:lvl3pPr>
            <a:lvl4pPr marL="2261768" indent="0">
              <a:buNone/>
              <a:defRPr sz="2309">
                <a:solidFill>
                  <a:schemeClr val="tx1">
                    <a:tint val="75000"/>
                  </a:schemeClr>
                </a:solidFill>
              </a:defRPr>
            </a:lvl4pPr>
            <a:lvl5pPr marL="3015691" indent="0">
              <a:buNone/>
              <a:defRPr sz="2309">
                <a:solidFill>
                  <a:schemeClr val="tx1">
                    <a:tint val="75000"/>
                  </a:schemeClr>
                </a:solidFill>
              </a:defRPr>
            </a:lvl5pPr>
            <a:lvl6pPr marL="3769614" indent="0">
              <a:buNone/>
              <a:defRPr sz="2309">
                <a:solidFill>
                  <a:schemeClr val="tx1">
                    <a:tint val="75000"/>
                  </a:schemeClr>
                </a:solidFill>
              </a:defRPr>
            </a:lvl6pPr>
            <a:lvl7pPr marL="4523537" indent="0">
              <a:buNone/>
              <a:defRPr sz="2309">
                <a:solidFill>
                  <a:schemeClr val="tx1">
                    <a:tint val="75000"/>
                  </a:schemeClr>
                </a:solidFill>
              </a:defRPr>
            </a:lvl7pPr>
            <a:lvl8pPr marL="5277460" indent="0">
              <a:buNone/>
              <a:defRPr sz="2309">
                <a:solidFill>
                  <a:schemeClr val="tx1">
                    <a:tint val="75000"/>
                  </a:schemeClr>
                </a:solidFill>
              </a:defRPr>
            </a:lvl8pPr>
            <a:lvl9pPr marL="6031382" indent="0">
              <a:buNone/>
              <a:defRPr sz="230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2021-02-05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7482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6897" y="3562972"/>
            <a:ext cx="6899299" cy="63996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3148" y="3562972"/>
            <a:ext cx="6899298" cy="63996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2021-02-05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4888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276" y="3563621"/>
            <a:ext cx="6901918" cy="950299"/>
          </a:xfrm>
        </p:spPr>
        <p:txBody>
          <a:bodyPr anchor="b">
            <a:noAutofit/>
          </a:bodyPr>
          <a:lstStyle>
            <a:lvl1pPr marL="0" indent="0">
              <a:buNone/>
              <a:defRPr sz="3958" b="0"/>
            </a:lvl1pPr>
            <a:lvl2pPr marL="753923" indent="0">
              <a:buNone/>
              <a:defRPr sz="3298" b="1"/>
            </a:lvl2pPr>
            <a:lvl3pPr marL="1507846" indent="0">
              <a:buNone/>
              <a:defRPr sz="2968" b="1"/>
            </a:lvl3pPr>
            <a:lvl4pPr marL="2261768" indent="0">
              <a:buNone/>
              <a:defRPr sz="2638" b="1"/>
            </a:lvl4pPr>
            <a:lvl5pPr marL="3015691" indent="0">
              <a:buNone/>
              <a:defRPr sz="2638" b="1"/>
            </a:lvl5pPr>
            <a:lvl6pPr marL="3769614" indent="0">
              <a:buNone/>
              <a:defRPr sz="2638" b="1"/>
            </a:lvl6pPr>
            <a:lvl7pPr marL="4523537" indent="0">
              <a:buNone/>
              <a:defRPr sz="2638" b="1"/>
            </a:lvl7pPr>
            <a:lvl8pPr marL="5277460" indent="0">
              <a:buNone/>
              <a:defRPr sz="2638" b="1"/>
            </a:lvl8pPr>
            <a:lvl9pPr marL="6031382" indent="0">
              <a:buNone/>
              <a:defRPr sz="263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4276" y="4513920"/>
            <a:ext cx="6901918" cy="54487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390531" y="3563621"/>
            <a:ext cx="6901910" cy="950299"/>
          </a:xfrm>
        </p:spPr>
        <p:txBody>
          <a:bodyPr anchor="b">
            <a:noAutofit/>
          </a:bodyPr>
          <a:lstStyle>
            <a:lvl1pPr marL="0" indent="0">
              <a:buNone/>
              <a:defRPr sz="3958" b="0"/>
            </a:lvl1pPr>
            <a:lvl2pPr marL="753923" indent="0">
              <a:buNone/>
              <a:defRPr sz="3298" b="1"/>
            </a:lvl2pPr>
            <a:lvl3pPr marL="1507846" indent="0">
              <a:buNone/>
              <a:defRPr sz="2968" b="1"/>
            </a:lvl3pPr>
            <a:lvl4pPr marL="2261768" indent="0">
              <a:buNone/>
              <a:defRPr sz="2638" b="1"/>
            </a:lvl4pPr>
            <a:lvl5pPr marL="3015691" indent="0">
              <a:buNone/>
              <a:defRPr sz="2638" b="1"/>
            </a:lvl5pPr>
            <a:lvl6pPr marL="3769614" indent="0">
              <a:buNone/>
              <a:defRPr sz="2638" b="1"/>
            </a:lvl6pPr>
            <a:lvl7pPr marL="4523537" indent="0">
              <a:buNone/>
              <a:defRPr sz="2638" b="1"/>
            </a:lvl7pPr>
            <a:lvl8pPr marL="5277460" indent="0">
              <a:buNone/>
              <a:defRPr sz="2638" b="1"/>
            </a:lvl8pPr>
            <a:lvl9pPr marL="6031382" indent="0">
              <a:buNone/>
              <a:defRPr sz="263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390534" y="4513920"/>
            <a:ext cx="6901908" cy="54487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2021-02-05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3928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6896" y="1005276"/>
            <a:ext cx="14175547" cy="217809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2021-02-05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1652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2021-02-05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1404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6896" y="2471309"/>
            <a:ext cx="6355956" cy="2108285"/>
          </a:xfrm>
        </p:spPr>
        <p:txBody>
          <a:bodyPr anchor="b">
            <a:normAutofit/>
          </a:bodyPr>
          <a:lstStyle>
            <a:lvl1pPr>
              <a:defRPr sz="329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49803" y="849149"/>
            <a:ext cx="7442641" cy="911350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6896" y="4579593"/>
            <a:ext cx="6355956" cy="4261948"/>
          </a:xfrm>
        </p:spPr>
        <p:txBody>
          <a:bodyPr>
            <a:normAutofit/>
          </a:bodyPr>
          <a:lstStyle>
            <a:lvl1pPr marL="0" indent="0">
              <a:buNone/>
              <a:defRPr sz="2309"/>
            </a:lvl1pPr>
            <a:lvl2pPr marL="753697" indent="0">
              <a:buNone/>
              <a:defRPr sz="2309"/>
            </a:lvl2pPr>
            <a:lvl3pPr marL="1507394" indent="0">
              <a:buNone/>
              <a:defRPr sz="1979"/>
            </a:lvl3pPr>
            <a:lvl4pPr marL="2261091" indent="0">
              <a:buNone/>
              <a:defRPr sz="1649"/>
            </a:lvl4pPr>
            <a:lvl5pPr marL="3014786" indent="0">
              <a:buNone/>
              <a:defRPr sz="1649"/>
            </a:lvl5pPr>
            <a:lvl6pPr marL="3768483" indent="0">
              <a:buNone/>
              <a:defRPr sz="1649"/>
            </a:lvl6pPr>
            <a:lvl7pPr marL="4522180" indent="0">
              <a:buNone/>
              <a:defRPr sz="1649"/>
            </a:lvl7pPr>
            <a:lvl8pPr marL="5275877" indent="0">
              <a:buNone/>
              <a:defRPr sz="1649"/>
            </a:lvl8pPr>
            <a:lvl9pPr marL="6029573" indent="0">
              <a:buNone/>
              <a:defRPr sz="164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2021-02-05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3940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6896" y="7916545"/>
            <a:ext cx="14175546" cy="934593"/>
          </a:xfrm>
        </p:spPr>
        <p:txBody>
          <a:bodyPr anchor="b">
            <a:normAutofit/>
          </a:bodyPr>
          <a:lstStyle>
            <a:lvl1pPr algn="l">
              <a:defRPr sz="3958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16896" y="1005275"/>
            <a:ext cx="14175547" cy="6341874"/>
          </a:xfrm>
        </p:spPr>
        <p:txBody>
          <a:bodyPr anchor="t">
            <a:normAutofit/>
          </a:bodyPr>
          <a:lstStyle>
            <a:lvl1pPr marL="0" indent="0" algn="ctr">
              <a:buNone/>
              <a:defRPr sz="2638"/>
            </a:lvl1pPr>
            <a:lvl2pPr marL="753923" indent="0">
              <a:buNone/>
              <a:defRPr sz="2638"/>
            </a:lvl2pPr>
            <a:lvl3pPr marL="1507846" indent="0">
              <a:buNone/>
              <a:defRPr sz="2638"/>
            </a:lvl3pPr>
            <a:lvl4pPr marL="2261768" indent="0">
              <a:buNone/>
              <a:defRPr sz="2638"/>
            </a:lvl4pPr>
            <a:lvl5pPr marL="3015691" indent="0">
              <a:buNone/>
              <a:defRPr sz="2638"/>
            </a:lvl5pPr>
            <a:lvl6pPr marL="3769614" indent="0">
              <a:buNone/>
              <a:defRPr sz="2638"/>
            </a:lvl6pPr>
            <a:lvl7pPr marL="4523537" indent="0">
              <a:buNone/>
              <a:defRPr sz="2638"/>
            </a:lvl7pPr>
            <a:lvl8pPr marL="5277460" indent="0">
              <a:buNone/>
              <a:defRPr sz="2638"/>
            </a:lvl8pPr>
            <a:lvl9pPr marL="6031382" indent="0">
              <a:buNone/>
              <a:defRPr sz="2638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6896" y="8851138"/>
            <a:ext cx="14175546" cy="1111516"/>
          </a:xfrm>
        </p:spPr>
        <p:txBody>
          <a:bodyPr>
            <a:normAutofit/>
          </a:bodyPr>
          <a:lstStyle>
            <a:lvl1pPr marL="0" indent="0">
              <a:buNone/>
              <a:defRPr sz="1979"/>
            </a:lvl1pPr>
            <a:lvl2pPr marL="753923" indent="0">
              <a:buNone/>
              <a:defRPr sz="1979"/>
            </a:lvl2pPr>
            <a:lvl3pPr marL="1507846" indent="0">
              <a:buNone/>
              <a:defRPr sz="1649"/>
            </a:lvl3pPr>
            <a:lvl4pPr marL="2261768" indent="0">
              <a:buNone/>
              <a:defRPr sz="1484"/>
            </a:lvl4pPr>
            <a:lvl5pPr marL="3015691" indent="0">
              <a:buNone/>
              <a:defRPr sz="1484"/>
            </a:lvl5pPr>
            <a:lvl6pPr marL="3769614" indent="0">
              <a:buNone/>
              <a:defRPr sz="1484"/>
            </a:lvl6pPr>
            <a:lvl7pPr marL="4523537" indent="0">
              <a:buNone/>
              <a:defRPr sz="1484"/>
            </a:lvl7pPr>
            <a:lvl8pPr marL="5277460" indent="0">
              <a:buNone/>
              <a:defRPr sz="1484"/>
            </a:lvl8pPr>
            <a:lvl9pPr marL="6031382" indent="0">
              <a:buNone/>
              <a:defRPr sz="148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2021-02-05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0426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13962"/>
            <a:ext cx="20104100" cy="11323313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6896" y="1005276"/>
            <a:ext cx="14175547" cy="21780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896" y="3562972"/>
            <a:ext cx="14175547" cy="63996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880965" y="9962654"/>
            <a:ext cx="1503749" cy="6021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8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2021-02-05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16895" y="9962654"/>
            <a:ext cx="10384500" cy="6021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8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4165646" y="9962654"/>
            <a:ext cx="1126798" cy="6021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84"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56990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  <p:sldLayoutId id="2147483713" r:id="rId14"/>
    <p:sldLayoutId id="2147483714" r:id="rId15"/>
    <p:sldLayoutId id="2147483715" r:id="rId16"/>
    <p:sldLayoutId id="2147483716" r:id="rId17"/>
    <p:sldLayoutId id="2147483717" r:id="rId18"/>
  </p:sldLayoutIdLst>
  <p:txStyles>
    <p:titleStyle>
      <a:lvl1pPr algn="l" defTabSz="753923" rtl="0" eaLnBrk="1" latinLnBrk="0" hangingPunct="1">
        <a:spcBef>
          <a:spcPct val="0"/>
        </a:spcBef>
        <a:buNone/>
        <a:defRPr sz="5936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565442" indent="-565442" algn="l" defTabSz="753923" rtl="0" eaLnBrk="1" latinLnBrk="0" hangingPunct="1">
        <a:spcBef>
          <a:spcPts val="1649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968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1225125" indent="-471202" algn="l" defTabSz="753923" rtl="0" eaLnBrk="1" latinLnBrk="0" hangingPunct="1">
        <a:spcBef>
          <a:spcPts val="1649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638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884807" indent="-376961" algn="l" defTabSz="753923" rtl="0" eaLnBrk="1" latinLnBrk="0" hangingPunct="1">
        <a:spcBef>
          <a:spcPts val="1649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309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2638730" indent="-376961" algn="l" defTabSz="753923" rtl="0" eaLnBrk="1" latinLnBrk="0" hangingPunct="1">
        <a:spcBef>
          <a:spcPts val="1649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979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3392653" indent="-376961" algn="l" defTabSz="753923" rtl="0" eaLnBrk="1" latinLnBrk="0" hangingPunct="1">
        <a:spcBef>
          <a:spcPts val="1649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979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4146575" indent="-376961" algn="l" defTabSz="753923" rtl="0" eaLnBrk="1" latinLnBrk="0" hangingPunct="1">
        <a:spcBef>
          <a:spcPts val="1649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979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4900498" indent="-376961" algn="l" defTabSz="753923" rtl="0" eaLnBrk="1" latinLnBrk="0" hangingPunct="1">
        <a:spcBef>
          <a:spcPts val="1649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979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5654421" indent="-376961" algn="l" defTabSz="753923" rtl="0" eaLnBrk="1" latinLnBrk="0" hangingPunct="1">
        <a:spcBef>
          <a:spcPts val="1649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979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6408344" indent="-376961" algn="l" defTabSz="753923" rtl="0" eaLnBrk="1" latinLnBrk="0" hangingPunct="1">
        <a:spcBef>
          <a:spcPts val="1649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979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3923" rtl="0" eaLnBrk="1" latinLnBrk="0" hangingPunct="1">
        <a:defRPr sz="2968" kern="1200">
          <a:solidFill>
            <a:schemeClr val="tx1"/>
          </a:solidFill>
          <a:latin typeface="+mn-lt"/>
          <a:ea typeface="+mn-ea"/>
          <a:cs typeface="+mn-cs"/>
        </a:defRPr>
      </a:lvl1pPr>
      <a:lvl2pPr marL="753923" algn="l" defTabSz="753923" rtl="0" eaLnBrk="1" latinLnBrk="0" hangingPunct="1">
        <a:defRPr sz="2968" kern="1200">
          <a:solidFill>
            <a:schemeClr val="tx1"/>
          </a:solidFill>
          <a:latin typeface="+mn-lt"/>
          <a:ea typeface="+mn-ea"/>
          <a:cs typeface="+mn-cs"/>
        </a:defRPr>
      </a:lvl2pPr>
      <a:lvl3pPr marL="1507846" algn="l" defTabSz="753923" rtl="0" eaLnBrk="1" latinLnBrk="0" hangingPunct="1">
        <a:defRPr sz="2968" kern="1200">
          <a:solidFill>
            <a:schemeClr val="tx1"/>
          </a:solidFill>
          <a:latin typeface="+mn-lt"/>
          <a:ea typeface="+mn-ea"/>
          <a:cs typeface="+mn-cs"/>
        </a:defRPr>
      </a:lvl3pPr>
      <a:lvl4pPr marL="2261768" algn="l" defTabSz="753923" rtl="0" eaLnBrk="1" latinLnBrk="0" hangingPunct="1">
        <a:defRPr sz="2968" kern="1200">
          <a:solidFill>
            <a:schemeClr val="tx1"/>
          </a:solidFill>
          <a:latin typeface="+mn-lt"/>
          <a:ea typeface="+mn-ea"/>
          <a:cs typeface="+mn-cs"/>
        </a:defRPr>
      </a:lvl4pPr>
      <a:lvl5pPr marL="3015691" algn="l" defTabSz="753923" rtl="0" eaLnBrk="1" latinLnBrk="0" hangingPunct="1">
        <a:defRPr sz="2968" kern="1200">
          <a:solidFill>
            <a:schemeClr val="tx1"/>
          </a:solidFill>
          <a:latin typeface="+mn-lt"/>
          <a:ea typeface="+mn-ea"/>
          <a:cs typeface="+mn-cs"/>
        </a:defRPr>
      </a:lvl5pPr>
      <a:lvl6pPr marL="3769614" algn="l" defTabSz="753923" rtl="0" eaLnBrk="1" latinLnBrk="0" hangingPunct="1">
        <a:defRPr sz="2968" kern="1200">
          <a:solidFill>
            <a:schemeClr val="tx1"/>
          </a:solidFill>
          <a:latin typeface="+mn-lt"/>
          <a:ea typeface="+mn-ea"/>
          <a:cs typeface="+mn-cs"/>
        </a:defRPr>
      </a:lvl6pPr>
      <a:lvl7pPr marL="4523537" algn="l" defTabSz="753923" rtl="0" eaLnBrk="1" latinLnBrk="0" hangingPunct="1">
        <a:defRPr sz="2968" kern="1200">
          <a:solidFill>
            <a:schemeClr val="tx1"/>
          </a:solidFill>
          <a:latin typeface="+mn-lt"/>
          <a:ea typeface="+mn-ea"/>
          <a:cs typeface="+mn-cs"/>
        </a:defRPr>
      </a:lvl7pPr>
      <a:lvl8pPr marL="5277460" algn="l" defTabSz="753923" rtl="0" eaLnBrk="1" latinLnBrk="0" hangingPunct="1">
        <a:defRPr sz="2968" kern="1200">
          <a:solidFill>
            <a:schemeClr val="tx1"/>
          </a:solidFill>
          <a:latin typeface="+mn-lt"/>
          <a:ea typeface="+mn-ea"/>
          <a:cs typeface="+mn-cs"/>
        </a:defRPr>
      </a:lvl8pPr>
      <a:lvl9pPr marL="6031382" algn="l" defTabSz="753923" rtl="0" eaLnBrk="1" latinLnBrk="0" hangingPunct="1">
        <a:defRPr sz="296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/>
        <p:txBody>
          <a:bodyPr vert="horz" wrap="square" lIns="0" tIns="17145" rIns="0" bIns="0" rtlCol="0">
            <a:normAutofit/>
          </a:bodyPr>
          <a:lstStyle/>
          <a:p>
            <a:pPr marL="12700" algn="ctr">
              <a:spcBef>
                <a:spcPts val="135"/>
              </a:spcBef>
            </a:pPr>
            <a:r>
              <a:rPr lang="en-IN" sz="8800" spc="100" dirty="0" smtClean="0"/>
              <a:t>Google</a:t>
            </a:r>
            <a:r>
              <a:rPr lang="en-IN" sz="8800" spc="-45" dirty="0" smtClean="0"/>
              <a:t> </a:t>
            </a:r>
            <a:r>
              <a:rPr lang="en-IN" sz="8800" spc="-370" dirty="0"/>
              <a:t>Test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63137" y="961092"/>
            <a:ext cx="14968855" cy="14331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40" dirty="0"/>
              <a:t>Binary </a:t>
            </a:r>
            <a:r>
              <a:rPr spc="65" dirty="0"/>
              <a:t>Comparison</a:t>
            </a:r>
            <a:r>
              <a:rPr spc="-60" dirty="0"/>
              <a:t> </a:t>
            </a:r>
            <a:r>
              <a:rPr spc="15"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70510" y="2971502"/>
            <a:ext cx="12767310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250" spc="15" dirty="0">
                <a:solidFill>
                  <a:srgbClr val="F7FF00"/>
                </a:solidFill>
                <a:latin typeface="Courier New"/>
                <a:cs typeface="Courier New"/>
              </a:rPr>
              <a:t>TEST( Examples, BinaryAssertExamples</a:t>
            </a:r>
            <a:r>
              <a:rPr sz="4250" spc="30" dirty="0">
                <a:solidFill>
                  <a:srgbClr val="F7FF00"/>
                </a:solidFill>
                <a:latin typeface="Courier New"/>
                <a:cs typeface="Courier New"/>
              </a:rPr>
              <a:t> </a:t>
            </a:r>
            <a:r>
              <a:rPr sz="4250" spc="20" dirty="0">
                <a:solidFill>
                  <a:srgbClr val="F7FF00"/>
                </a:solidFill>
                <a:latin typeface="Courier New"/>
                <a:cs typeface="Courier New"/>
              </a:rPr>
              <a:t>){</a:t>
            </a:r>
            <a:endParaRPr sz="4250">
              <a:latin typeface="Courier New"/>
              <a:cs typeface="Courier New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151460" y="4324475"/>
          <a:ext cx="5855970" cy="66908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805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53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42906">
                <a:tc>
                  <a:txBody>
                    <a:bodyPr/>
                    <a:lstStyle/>
                    <a:p>
                      <a:pPr marR="155575" algn="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4250" spc="-5" dirty="0">
                          <a:solidFill>
                            <a:srgbClr val="F7FF00"/>
                          </a:solidFill>
                          <a:latin typeface="Courier New"/>
                          <a:cs typeface="Courier New"/>
                        </a:rPr>
                        <a:t>ASSERT_EQ(1,</a:t>
                      </a:r>
                      <a:endParaRPr sz="4250">
                        <a:latin typeface="Courier New"/>
                        <a:cs typeface="Courier New"/>
                      </a:endParaRPr>
                    </a:p>
                  </a:txBody>
                  <a:tcPr marL="0" marR="0" marT="4445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4250" dirty="0">
                          <a:solidFill>
                            <a:srgbClr val="F7FF00"/>
                          </a:solidFill>
                          <a:latin typeface="Courier New"/>
                          <a:cs typeface="Courier New"/>
                        </a:rPr>
                        <a:t>1);</a:t>
                      </a:r>
                      <a:endParaRPr sz="4250">
                        <a:latin typeface="Courier New"/>
                        <a:cs typeface="Courier New"/>
                      </a:endParaRPr>
                    </a:p>
                  </a:txBody>
                  <a:tcPr marL="0" marR="0" marT="4445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99969">
                <a:tc>
                  <a:txBody>
                    <a:bodyPr/>
                    <a:lstStyle/>
                    <a:p>
                      <a:pPr marR="155575" algn="r">
                        <a:lnSpc>
                          <a:spcPct val="100000"/>
                        </a:lnSpc>
                        <a:spcBef>
                          <a:spcPts val="1315"/>
                        </a:spcBef>
                      </a:pPr>
                      <a:r>
                        <a:rPr sz="4250" spc="-5" dirty="0">
                          <a:solidFill>
                            <a:srgbClr val="F7FF00"/>
                          </a:solidFill>
                          <a:latin typeface="Courier New"/>
                          <a:cs typeface="Courier New"/>
                        </a:rPr>
                        <a:t>ASSERT_NE(1,</a:t>
                      </a:r>
                      <a:endParaRPr sz="4250">
                        <a:latin typeface="Courier New"/>
                        <a:cs typeface="Courier New"/>
                      </a:endParaRPr>
                    </a:p>
                  </a:txBody>
                  <a:tcPr marL="0" marR="0" marT="167005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1315"/>
                        </a:spcBef>
                      </a:pPr>
                      <a:r>
                        <a:rPr sz="4250" dirty="0">
                          <a:solidFill>
                            <a:srgbClr val="F7FF00"/>
                          </a:solidFill>
                          <a:latin typeface="Courier New"/>
                          <a:cs typeface="Courier New"/>
                        </a:rPr>
                        <a:t>2);</a:t>
                      </a:r>
                      <a:endParaRPr sz="4250">
                        <a:latin typeface="Courier New"/>
                        <a:cs typeface="Courier New"/>
                      </a:endParaRPr>
                    </a:p>
                  </a:txBody>
                  <a:tcPr marL="0" marR="0" marT="16700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99969">
                <a:tc>
                  <a:txBody>
                    <a:bodyPr/>
                    <a:lstStyle/>
                    <a:p>
                      <a:pPr marR="155575" algn="r">
                        <a:lnSpc>
                          <a:spcPct val="100000"/>
                        </a:lnSpc>
                        <a:spcBef>
                          <a:spcPts val="1275"/>
                        </a:spcBef>
                      </a:pPr>
                      <a:r>
                        <a:rPr sz="4250" spc="-5" dirty="0">
                          <a:solidFill>
                            <a:srgbClr val="F7FF00"/>
                          </a:solidFill>
                          <a:latin typeface="Courier New"/>
                          <a:cs typeface="Courier New"/>
                        </a:rPr>
                        <a:t>ASSERT_LT(1,</a:t>
                      </a:r>
                      <a:endParaRPr sz="4250">
                        <a:latin typeface="Courier New"/>
                        <a:cs typeface="Courier New"/>
                      </a:endParaRPr>
                    </a:p>
                  </a:txBody>
                  <a:tcPr marL="0" marR="0" marT="161925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1275"/>
                        </a:spcBef>
                      </a:pPr>
                      <a:r>
                        <a:rPr sz="4250" dirty="0">
                          <a:solidFill>
                            <a:srgbClr val="F7FF00"/>
                          </a:solidFill>
                          <a:latin typeface="Courier New"/>
                          <a:cs typeface="Courier New"/>
                        </a:rPr>
                        <a:t>2);</a:t>
                      </a:r>
                      <a:endParaRPr sz="4250">
                        <a:latin typeface="Courier New"/>
                        <a:cs typeface="Courier New"/>
                      </a:endParaRPr>
                    </a:p>
                  </a:txBody>
                  <a:tcPr marL="0" marR="0" marT="16192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05204">
                <a:tc>
                  <a:txBody>
                    <a:bodyPr/>
                    <a:lstStyle/>
                    <a:p>
                      <a:pPr marR="155575" algn="r">
                        <a:lnSpc>
                          <a:spcPct val="100000"/>
                        </a:lnSpc>
                        <a:spcBef>
                          <a:spcPts val="1315"/>
                        </a:spcBef>
                      </a:pPr>
                      <a:r>
                        <a:rPr sz="4250" spc="-5" dirty="0">
                          <a:solidFill>
                            <a:srgbClr val="F7FF00"/>
                          </a:solidFill>
                          <a:latin typeface="Courier New"/>
                          <a:cs typeface="Courier New"/>
                        </a:rPr>
                        <a:t>ASSERT_LE(1,</a:t>
                      </a:r>
                      <a:endParaRPr sz="4250">
                        <a:latin typeface="Courier New"/>
                        <a:cs typeface="Courier New"/>
                      </a:endParaRPr>
                    </a:p>
                  </a:txBody>
                  <a:tcPr marL="0" marR="0" marT="167005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1315"/>
                        </a:spcBef>
                      </a:pPr>
                      <a:r>
                        <a:rPr sz="4250" dirty="0">
                          <a:solidFill>
                            <a:srgbClr val="F7FF00"/>
                          </a:solidFill>
                          <a:latin typeface="Courier New"/>
                          <a:cs typeface="Courier New"/>
                        </a:rPr>
                        <a:t>1);</a:t>
                      </a:r>
                      <a:endParaRPr sz="4250">
                        <a:latin typeface="Courier New"/>
                        <a:cs typeface="Courier New"/>
                      </a:endParaRPr>
                    </a:p>
                  </a:txBody>
                  <a:tcPr marL="0" marR="0" marT="167005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99969">
                <a:tc>
                  <a:txBody>
                    <a:bodyPr/>
                    <a:lstStyle/>
                    <a:p>
                      <a:pPr marR="155575" algn="r">
                        <a:lnSpc>
                          <a:spcPct val="100000"/>
                        </a:lnSpc>
                        <a:spcBef>
                          <a:spcPts val="1315"/>
                        </a:spcBef>
                      </a:pPr>
                      <a:r>
                        <a:rPr sz="4250" spc="-5" dirty="0">
                          <a:solidFill>
                            <a:srgbClr val="F7FF00"/>
                          </a:solidFill>
                          <a:latin typeface="Courier New"/>
                          <a:cs typeface="Courier New"/>
                        </a:rPr>
                        <a:t>ASSERT_GT(2,</a:t>
                      </a:r>
                      <a:endParaRPr sz="4250">
                        <a:latin typeface="Courier New"/>
                        <a:cs typeface="Courier New"/>
                      </a:endParaRPr>
                    </a:p>
                  </a:txBody>
                  <a:tcPr marL="0" marR="0" marT="167005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1315"/>
                        </a:spcBef>
                      </a:pPr>
                      <a:r>
                        <a:rPr sz="4250" dirty="0">
                          <a:solidFill>
                            <a:srgbClr val="F7FF00"/>
                          </a:solidFill>
                          <a:latin typeface="Courier New"/>
                          <a:cs typeface="Courier New"/>
                        </a:rPr>
                        <a:t>1);</a:t>
                      </a:r>
                      <a:endParaRPr sz="4250">
                        <a:latin typeface="Courier New"/>
                        <a:cs typeface="Courier New"/>
                      </a:endParaRPr>
                    </a:p>
                  </a:txBody>
                  <a:tcPr marL="0" marR="0" marT="167005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99969">
                <a:tc>
                  <a:txBody>
                    <a:bodyPr/>
                    <a:lstStyle/>
                    <a:p>
                      <a:pPr marR="155575" algn="r">
                        <a:lnSpc>
                          <a:spcPct val="100000"/>
                        </a:lnSpc>
                        <a:spcBef>
                          <a:spcPts val="1275"/>
                        </a:spcBef>
                      </a:pPr>
                      <a:r>
                        <a:rPr sz="4250" spc="-5" dirty="0">
                          <a:solidFill>
                            <a:srgbClr val="F7FF00"/>
                          </a:solidFill>
                          <a:latin typeface="Courier New"/>
                          <a:cs typeface="Courier New"/>
                        </a:rPr>
                        <a:t>ASSERT_GE(2,</a:t>
                      </a:r>
                      <a:endParaRPr sz="4250">
                        <a:latin typeface="Courier New"/>
                        <a:cs typeface="Courier New"/>
                      </a:endParaRPr>
                    </a:p>
                  </a:txBody>
                  <a:tcPr marL="0" marR="0" marT="161925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1275"/>
                        </a:spcBef>
                      </a:pPr>
                      <a:r>
                        <a:rPr sz="4250" dirty="0">
                          <a:solidFill>
                            <a:srgbClr val="F7FF00"/>
                          </a:solidFill>
                          <a:latin typeface="Courier New"/>
                          <a:cs typeface="Courier New"/>
                        </a:rPr>
                        <a:t>2);</a:t>
                      </a:r>
                      <a:endParaRPr sz="4250">
                        <a:latin typeface="Courier New"/>
                        <a:cs typeface="Courier New"/>
                      </a:endParaRPr>
                    </a:p>
                  </a:txBody>
                  <a:tcPr marL="0" marR="0" marT="161925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42906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315"/>
                        </a:spcBef>
                      </a:pPr>
                      <a:r>
                        <a:rPr sz="4250" dirty="0">
                          <a:solidFill>
                            <a:srgbClr val="F7FF00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4250">
                        <a:latin typeface="Courier New"/>
                        <a:cs typeface="Courier New"/>
                      </a:endParaRPr>
                    </a:p>
                  </a:txBody>
                  <a:tcPr marL="0" marR="0" marT="16700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09730" y="961092"/>
            <a:ext cx="14686280" cy="14331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0" dirty="0"/>
              <a:t>String </a:t>
            </a:r>
            <a:r>
              <a:rPr spc="65" dirty="0"/>
              <a:t>Comparison</a:t>
            </a:r>
            <a:r>
              <a:rPr spc="-30" dirty="0"/>
              <a:t> </a:t>
            </a:r>
            <a:r>
              <a:rPr spc="15"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70510" y="2971502"/>
            <a:ext cx="15619730" cy="80295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250" spc="15" dirty="0">
                <a:solidFill>
                  <a:srgbClr val="FFFE00"/>
                </a:solidFill>
                <a:latin typeface="Courier New"/>
                <a:cs typeface="Courier New"/>
              </a:rPr>
              <a:t>TEST( Examples, StringAssertExamples</a:t>
            </a:r>
            <a:r>
              <a:rPr sz="4250" spc="30" dirty="0">
                <a:solidFill>
                  <a:srgbClr val="FFFE00"/>
                </a:solidFill>
                <a:latin typeface="Courier New"/>
                <a:cs typeface="Courier New"/>
              </a:rPr>
              <a:t> </a:t>
            </a:r>
            <a:r>
              <a:rPr sz="4250" spc="20" dirty="0">
                <a:solidFill>
                  <a:srgbClr val="FFFE00"/>
                </a:solidFill>
                <a:latin typeface="Courier New"/>
                <a:cs typeface="Courier New"/>
              </a:rPr>
              <a:t>){</a:t>
            </a:r>
            <a:endParaRPr sz="42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4800">
              <a:latin typeface="Courier New"/>
              <a:cs typeface="Courier New"/>
            </a:endParaRPr>
          </a:p>
          <a:p>
            <a:pPr marL="577850">
              <a:lnSpc>
                <a:spcPct val="100000"/>
              </a:lnSpc>
            </a:pPr>
            <a:r>
              <a:rPr sz="4250" spc="15" dirty="0">
                <a:solidFill>
                  <a:srgbClr val="FFFE00"/>
                </a:solidFill>
                <a:latin typeface="Courier New"/>
                <a:cs typeface="Courier New"/>
              </a:rPr>
              <a:t>ASSERT_EQ(std::string(“1”),</a:t>
            </a:r>
            <a:r>
              <a:rPr sz="4250" spc="30" dirty="0">
                <a:solidFill>
                  <a:srgbClr val="FFFE00"/>
                </a:solidFill>
                <a:latin typeface="Courier New"/>
                <a:cs typeface="Courier New"/>
              </a:rPr>
              <a:t> </a:t>
            </a:r>
            <a:r>
              <a:rPr sz="4250" spc="20" dirty="0">
                <a:solidFill>
                  <a:srgbClr val="FFFE00"/>
                </a:solidFill>
                <a:latin typeface="Courier New"/>
                <a:cs typeface="Courier New"/>
              </a:rPr>
              <a:t>std::string(“1”));</a:t>
            </a:r>
            <a:endParaRPr sz="4250">
              <a:latin typeface="Courier New"/>
              <a:cs typeface="Courier New"/>
            </a:endParaRPr>
          </a:p>
          <a:p>
            <a:pPr marL="577850" marR="5080">
              <a:lnSpc>
                <a:spcPct val="153600"/>
              </a:lnSpc>
              <a:spcBef>
                <a:spcPts val="85"/>
              </a:spcBef>
            </a:pPr>
            <a:r>
              <a:rPr sz="4250" spc="15" dirty="0">
                <a:solidFill>
                  <a:srgbClr val="FFFE00"/>
                </a:solidFill>
                <a:latin typeface="Courier New"/>
                <a:cs typeface="Courier New"/>
              </a:rPr>
              <a:t>ASSERT_NE(std::string(“a”), </a:t>
            </a:r>
            <a:r>
              <a:rPr sz="4250" spc="20" dirty="0">
                <a:solidFill>
                  <a:srgbClr val="FFFE00"/>
                </a:solidFill>
                <a:latin typeface="Courier New"/>
                <a:cs typeface="Courier New"/>
              </a:rPr>
              <a:t>std::string(“b”));  </a:t>
            </a:r>
            <a:r>
              <a:rPr sz="4250" spc="15" dirty="0">
                <a:solidFill>
                  <a:srgbClr val="FFFE00"/>
                </a:solidFill>
                <a:latin typeface="Courier New"/>
                <a:cs typeface="Courier New"/>
              </a:rPr>
              <a:t>ASSERT_STREQ(“a”, </a:t>
            </a:r>
            <a:r>
              <a:rPr sz="4250" spc="20" dirty="0">
                <a:solidFill>
                  <a:srgbClr val="FFFE00"/>
                </a:solidFill>
                <a:latin typeface="Courier New"/>
                <a:cs typeface="Courier New"/>
              </a:rPr>
              <a:t>“a”);</a:t>
            </a:r>
            <a:endParaRPr sz="4250">
              <a:latin typeface="Courier New"/>
              <a:cs typeface="Courier New"/>
            </a:endParaRPr>
          </a:p>
          <a:p>
            <a:pPr marL="577850">
              <a:lnSpc>
                <a:spcPct val="100000"/>
              </a:lnSpc>
              <a:spcBef>
                <a:spcPts val="2815"/>
              </a:spcBef>
            </a:pPr>
            <a:r>
              <a:rPr sz="4250" spc="15" dirty="0">
                <a:solidFill>
                  <a:srgbClr val="FFFE00"/>
                </a:solidFill>
                <a:latin typeface="Courier New"/>
                <a:cs typeface="Courier New"/>
              </a:rPr>
              <a:t>ASSERT_STRNE(“a”,</a:t>
            </a:r>
            <a:r>
              <a:rPr sz="4250" spc="-25" dirty="0">
                <a:solidFill>
                  <a:srgbClr val="FFFE00"/>
                </a:solidFill>
                <a:latin typeface="Courier New"/>
                <a:cs typeface="Courier New"/>
              </a:rPr>
              <a:t> </a:t>
            </a:r>
            <a:r>
              <a:rPr sz="4250" spc="20" dirty="0">
                <a:solidFill>
                  <a:srgbClr val="FFFE00"/>
                </a:solidFill>
                <a:latin typeface="Courier New"/>
                <a:cs typeface="Courier New"/>
              </a:rPr>
              <a:t>“b”);</a:t>
            </a:r>
            <a:endParaRPr sz="4250">
              <a:latin typeface="Courier New"/>
              <a:cs typeface="Courier New"/>
            </a:endParaRPr>
          </a:p>
          <a:p>
            <a:pPr marL="577850" marR="5885815">
              <a:lnSpc>
                <a:spcPct val="153600"/>
              </a:lnSpc>
              <a:spcBef>
                <a:spcPts val="80"/>
              </a:spcBef>
            </a:pPr>
            <a:r>
              <a:rPr sz="4250" spc="15" dirty="0">
                <a:solidFill>
                  <a:srgbClr val="FFFE00"/>
                </a:solidFill>
                <a:latin typeface="Courier New"/>
                <a:cs typeface="Courier New"/>
              </a:rPr>
              <a:t>ASSERT_STRCASEEQ(“A”, </a:t>
            </a:r>
            <a:r>
              <a:rPr sz="4250" spc="20" dirty="0">
                <a:solidFill>
                  <a:srgbClr val="FFFE00"/>
                </a:solidFill>
                <a:latin typeface="Courier New"/>
                <a:cs typeface="Courier New"/>
              </a:rPr>
              <a:t>“a”);  </a:t>
            </a:r>
            <a:r>
              <a:rPr sz="4250" spc="15" dirty="0">
                <a:solidFill>
                  <a:srgbClr val="FFFE00"/>
                </a:solidFill>
                <a:latin typeface="Courier New"/>
                <a:cs typeface="Courier New"/>
              </a:rPr>
              <a:t>ASSERT_STRCASENEQ(“A”,</a:t>
            </a:r>
            <a:r>
              <a:rPr sz="4250" spc="-10" dirty="0">
                <a:solidFill>
                  <a:srgbClr val="FFFE00"/>
                </a:solidFill>
                <a:latin typeface="Courier New"/>
                <a:cs typeface="Courier New"/>
              </a:rPr>
              <a:t> </a:t>
            </a:r>
            <a:r>
              <a:rPr sz="4250" spc="20" dirty="0">
                <a:solidFill>
                  <a:srgbClr val="FFFE00"/>
                </a:solidFill>
                <a:latin typeface="Courier New"/>
                <a:cs typeface="Courier New"/>
              </a:rPr>
              <a:t>“b”);</a:t>
            </a:r>
            <a:endParaRPr sz="42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815"/>
              </a:spcBef>
            </a:pPr>
            <a:r>
              <a:rPr sz="4250" spc="20" dirty="0">
                <a:solidFill>
                  <a:srgbClr val="FFFE00"/>
                </a:solidFill>
                <a:latin typeface="Courier New"/>
                <a:cs typeface="Courier New"/>
              </a:rPr>
              <a:t>}</a:t>
            </a:r>
            <a:endParaRPr sz="42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57932" y="1011771"/>
            <a:ext cx="16995140" cy="13347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8550" spc="15" dirty="0"/>
              <a:t>Float/Double </a:t>
            </a:r>
            <a:r>
              <a:rPr sz="8550" spc="65" dirty="0"/>
              <a:t>Comparison</a:t>
            </a:r>
            <a:r>
              <a:rPr sz="8550" spc="-25" dirty="0"/>
              <a:t> </a:t>
            </a:r>
            <a:r>
              <a:rPr sz="8550" spc="15" dirty="0"/>
              <a:t>Example</a:t>
            </a:r>
            <a:endParaRPr sz="8550"/>
          </a:p>
        </p:txBody>
      </p:sp>
      <p:sp>
        <p:nvSpPr>
          <p:cNvPr id="3" name="object 3"/>
          <p:cNvSpPr txBox="1"/>
          <p:nvPr/>
        </p:nvSpPr>
        <p:spPr>
          <a:xfrm>
            <a:off x="1170510" y="2971502"/>
            <a:ext cx="14400530" cy="302450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250" spc="15" dirty="0">
                <a:solidFill>
                  <a:srgbClr val="FFFE00"/>
                </a:solidFill>
                <a:latin typeface="Courier New"/>
                <a:cs typeface="Courier New"/>
              </a:rPr>
              <a:t>TEST( Examples, FloatDoubleAssertExamples</a:t>
            </a:r>
            <a:r>
              <a:rPr sz="4250" spc="40" dirty="0">
                <a:solidFill>
                  <a:srgbClr val="FFFE00"/>
                </a:solidFill>
                <a:latin typeface="Courier New"/>
                <a:cs typeface="Courier New"/>
              </a:rPr>
              <a:t> </a:t>
            </a:r>
            <a:r>
              <a:rPr sz="4250" spc="20" dirty="0">
                <a:solidFill>
                  <a:srgbClr val="FFFE00"/>
                </a:solidFill>
                <a:latin typeface="Courier New"/>
                <a:cs typeface="Courier New"/>
              </a:rPr>
              <a:t>){</a:t>
            </a:r>
            <a:endParaRPr sz="4250">
              <a:latin typeface="Courier New"/>
              <a:cs typeface="Courier New"/>
            </a:endParaRPr>
          </a:p>
          <a:p>
            <a:pPr marL="577850" marR="2379345">
              <a:lnSpc>
                <a:spcPct val="155200"/>
              </a:lnSpc>
              <a:spcBef>
                <a:spcPts val="2640"/>
              </a:spcBef>
            </a:pPr>
            <a:r>
              <a:rPr sz="4250" spc="15" dirty="0">
                <a:solidFill>
                  <a:srgbClr val="FFFE00"/>
                </a:solidFill>
                <a:latin typeface="Courier New"/>
                <a:cs typeface="Courier New"/>
              </a:rPr>
              <a:t>ASSERT_FLOAT_EQ( 1.0001f, </a:t>
            </a:r>
            <a:r>
              <a:rPr sz="4250" spc="20" dirty="0">
                <a:solidFill>
                  <a:srgbClr val="FFFE00"/>
                </a:solidFill>
                <a:latin typeface="Courier New"/>
                <a:cs typeface="Courier New"/>
              </a:rPr>
              <a:t>1.0001f);  </a:t>
            </a:r>
            <a:r>
              <a:rPr sz="4250" spc="15" dirty="0">
                <a:solidFill>
                  <a:srgbClr val="FFFE00"/>
                </a:solidFill>
                <a:latin typeface="Courier New"/>
                <a:cs typeface="Courier New"/>
              </a:rPr>
              <a:t>ASSERT_DOUBLE_EQ(1.0001,</a:t>
            </a:r>
            <a:r>
              <a:rPr sz="4250" spc="10" dirty="0">
                <a:solidFill>
                  <a:srgbClr val="FFFE00"/>
                </a:solidFill>
                <a:latin typeface="Courier New"/>
                <a:cs typeface="Courier New"/>
              </a:rPr>
              <a:t> </a:t>
            </a:r>
            <a:r>
              <a:rPr sz="4250" spc="20" dirty="0">
                <a:solidFill>
                  <a:srgbClr val="FFFE00"/>
                </a:solidFill>
                <a:latin typeface="Courier New"/>
                <a:cs typeface="Courier New"/>
              </a:rPr>
              <a:t>1.0001);</a:t>
            </a:r>
            <a:endParaRPr sz="4250">
              <a:latin typeface="Courier New"/>
              <a:cs typeface="Courier New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151460" y="6324414"/>
          <a:ext cx="15330804" cy="26910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7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89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136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136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804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558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842906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874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4250" spc="15" dirty="0">
                          <a:solidFill>
                            <a:srgbClr val="FFFE00"/>
                          </a:solidFill>
                          <a:latin typeface="Courier New"/>
                          <a:cs typeface="Courier New"/>
                        </a:rPr>
                        <a:t>ASSERT_NEAR(1.0001,</a:t>
                      </a:r>
                      <a:endParaRPr sz="4250">
                        <a:latin typeface="Courier New"/>
                        <a:cs typeface="Courier New"/>
                      </a:endParaRPr>
                    </a:p>
                  </a:txBody>
                  <a:tcPr marL="0" marR="0" marT="444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4250" spc="15" dirty="0">
                          <a:solidFill>
                            <a:srgbClr val="FFFE00"/>
                          </a:solidFill>
                          <a:latin typeface="Courier New"/>
                          <a:cs typeface="Courier New"/>
                        </a:rPr>
                        <a:t>1.0001,</a:t>
                      </a:r>
                      <a:endParaRPr sz="4250">
                        <a:latin typeface="Courier New"/>
                        <a:cs typeface="Courier New"/>
                      </a:endParaRPr>
                    </a:p>
                  </a:txBody>
                  <a:tcPr marL="0" marR="0" marT="444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4250" spc="15" dirty="0">
                          <a:solidFill>
                            <a:srgbClr val="FFFE00"/>
                          </a:solidFill>
                          <a:latin typeface="Courier New"/>
                          <a:cs typeface="Courier New"/>
                        </a:rPr>
                        <a:t>.0001);</a:t>
                      </a:r>
                      <a:endParaRPr sz="4250">
                        <a:latin typeface="Courier New"/>
                        <a:cs typeface="Courier New"/>
                      </a:endParaRPr>
                    </a:p>
                  </a:txBody>
                  <a:tcPr marL="0" marR="0" marT="444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4250" spc="15" dirty="0">
                          <a:solidFill>
                            <a:srgbClr val="FFFE00"/>
                          </a:solidFill>
                          <a:latin typeface="Courier New"/>
                          <a:cs typeface="Courier New"/>
                        </a:rPr>
                        <a:t>//</a:t>
                      </a:r>
                      <a:endParaRPr sz="4250">
                        <a:latin typeface="Courier New"/>
                        <a:cs typeface="Courier New"/>
                      </a:endParaRPr>
                    </a:p>
                  </a:txBody>
                  <a:tcPr marL="0" marR="0" marT="4445" marB="0"/>
                </a:tc>
                <a:tc>
                  <a:txBody>
                    <a:bodyPr/>
                    <a:lstStyle/>
                    <a:p>
                      <a:pPr marL="16319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4250" spc="20" dirty="0">
                          <a:solidFill>
                            <a:srgbClr val="FFFE00"/>
                          </a:solidFill>
                          <a:latin typeface="Courier New"/>
                          <a:cs typeface="Courier New"/>
                        </a:rPr>
                        <a:t>Passes</a:t>
                      </a:r>
                      <a:endParaRPr sz="4250">
                        <a:latin typeface="Courier New"/>
                        <a:cs typeface="Courier New"/>
                      </a:endParaRPr>
                    </a:p>
                  </a:txBody>
                  <a:tcPr marL="0" marR="0" marT="4445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5204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8745">
                        <a:lnSpc>
                          <a:spcPct val="100000"/>
                        </a:lnSpc>
                        <a:spcBef>
                          <a:spcPts val="1315"/>
                        </a:spcBef>
                      </a:pPr>
                      <a:r>
                        <a:rPr sz="4250" spc="15" dirty="0">
                          <a:solidFill>
                            <a:srgbClr val="FFFE00"/>
                          </a:solidFill>
                          <a:latin typeface="Courier New"/>
                          <a:cs typeface="Courier New"/>
                        </a:rPr>
                        <a:t>ASSERT_NEAR(1.0001,</a:t>
                      </a:r>
                      <a:endParaRPr sz="4250">
                        <a:latin typeface="Courier New"/>
                        <a:cs typeface="Courier New"/>
                      </a:endParaRPr>
                    </a:p>
                  </a:txBody>
                  <a:tcPr marL="0" marR="0" marT="16700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15"/>
                        </a:spcBef>
                      </a:pPr>
                      <a:r>
                        <a:rPr sz="4250" spc="15" dirty="0">
                          <a:solidFill>
                            <a:srgbClr val="FFFE00"/>
                          </a:solidFill>
                          <a:latin typeface="Courier New"/>
                          <a:cs typeface="Courier New"/>
                        </a:rPr>
                        <a:t>1.0003,</a:t>
                      </a:r>
                      <a:endParaRPr sz="4250">
                        <a:latin typeface="Courier New"/>
                        <a:cs typeface="Courier New"/>
                      </a:endParaRPr>
                    </a:p>
                  </a:txBody>
                  <a:tcPr marL="0" marR="0" marT="16700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15"/>
                        </a:spcBef>
                      </a:pPr>
                      <a:r>
                        <a:rPr sz="4250" spc="15" dirty="0">
                          <a:solidFill>
                            <a:srgbClr val="FFFE00"/>
                          </a:solidFill>
                          <a:latin typeface="Courier New"/>
                          <a:cs typeface="Courier New"/>
                        </a:rPr>
                        <a:t>.0001);</a:t>
                      </a:r>
                      <a:endParaRPr sz="4250">
                        <a:latin typeface="Courier New"/>
                        <a:cs typeface="Courier New"/>
                      </a:endParaRPr>
                    </a:p>
                  </a:txBody>
                  <a:tcPr marL="0" marR="0" marT="16700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15"/>
                        </a:spcBef>
                      </a:pPr>
                      <a:r>
                        <a:rPr sz="4250" spc="15" dirty="0">
                          <a:solidFill>
                            <a:srgbClr val="FFFE00"/>
                          </a:solidFill>
                          <a:latin typeface="Courier New"/>
                          <a:cs typeface="Courier New"/>
                        </a:rPr>
                        <a:t>//</a:t>
                      </a:r>
                      <a:endParaRPr sz="4250">
                        <a:latin typeface="Courier New"/>
                        <a:cs typeface="Courier New"/>
                      </a:endParaRPr>
                    </a:p>
                  </a:txBody>
                  <a:tcPr marL="0" marR="0" marT="167005" marB="0"/>
                </a:tc>
                <a:tc>
                  <a:txBody>
                    <a:bodyPr/>
                    <a:lstStyle/>
                    <a:p>
                      <a:pPr marL="163195">
                        <a:lnSpc>
                          <a:spcPct val="100000"/>
                        </a:lnSpc>
                        <a:spcBef>
                          <a:spcPts val="1315"/>
                        </a:spcBef>
                      </a:pPr>
                      <a:r>
                        <a:rPr sz="4250" spc="20" dirty="0">
                          <a:solidFill>
                            <a:srgbClr val="FFFE00"/>
                          </a:solidFill>
                          <a:latin typeface="Courier New"/>
                          <a:cs typeface="Courier New"/>
                        </a:rPr>
                        <a:t>Fails</a:t>
                      </a:r>
                      <a:endParaRPr sz="4250">
                        <a:latin typeface="Courier New"/>
                        <a:cs typeface="Courier New"/>
                      </a:endParaRPr>
                    </a:p>
                  </a:txBody>
                  <a:tcPr marL="0" marR="0" marT="16700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42906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315"/>
                        </a:spcBef>
                      </a:pPr>
                      <a:r>
                        <a:rPr sz="4250" dirty="0">
                          <a:solidFill>
                            <a:srgbClr val="FFFE00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4250">
                        <a:latin typeface="Courier New"/>
                        <a:cs typeface="Courier New"/>
                      </a:endParaRPr>
                    </a:p>
                  </a:txBody>
                  <a:tcPr marL="0" marR="0" marT="16700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96595" y="961092"/>
            <a:ext cx="11713210" cy="14331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35" dirty="0"/>
              <a:t>Asserts </a:t>
            </a:r>
            <a:r>
              <a:rPr spc="15" dirty="0"/>
              <a:t>on</a:t>
            </a:r>
            <a:r>
              <a:rPr spc="-60" dirty="0"/>
              <a:t> </a:t>
            </a:r>
            <a:r>
              <a:rPr spc="65" dirty="0"/>
              <a:t>Exceptions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70510" y="5107563"/>
            <a:ext cx="14966950" cy="50247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250" spc="15" dirty="0">
                <a:solidFill>
                  <a:srgbClr val="FFFE00"/>
                </a:solidFill>
                <a:latin typeface="Courier New"/>
                <a:cs typeface="Courier New"/>
              </a:rPr>
              <a:t>TEST( Examples, FloatDoubleAssertExamples</a:t>
            </a:r>
            <a:r>
              <a:rPr sz="4250" spc="35" dirty="0">
                <a:solidFill>
                  <a:srgbClr val="FFFE00"/>
                </a:solidFill>
                <a:latin typeface="Courier New"/>
                <a:cs typeface="Courier New"/>
              </a:rPr>
              <a:t> </a:t>
            </a:r>
            <a:r>
              <a:rPr sz="4250" spc="20" dirty="0">
                <a:solidFill>
                  <a:srgbClr val="FFFE00"/>
                </a:solidFill>
                <a:latin typeface="Courier New"/>
                <a:cs typeface="Courier New"/>
              </a:rPr>
              <a:t>){</a:t>
            </a:r>
            <a:endParaRPr sz="4250">
              <a:latin typeface="Courier New"/>
              <a:cs typeface="Courier New"/>
            </a:endParaRPr>
          </a:p>
          <a:p>
            <a:pPr marL="577850" marR="5080">
              <a:lnSpc>
                <a:spcPct val="155200"/>
              </a:lnSpc>
              <a:spcBef>
                <a:spcPts val="2640"/>
              </a:spcBef>
            </a:pPr>
            <a:r>
              <a:rPr sz="4250" spc="15" dirty="0">
                <a:solidFill>
                  <a:srgbClr val="FFFE00"/>
                </a:solidFill>
                <a:latin typeface="Courier New"/>
                <a:cs typeface="Courier New"/>
              </a:rPr>
              <a:t>ASSERT_THROW( callIt(), </a:t>
            </a:r>
            <a:r>
              <a:rPr sz="4250" spc="20" dirty="0">
                <a:solidFill>
                  <a:srgbClr val="FFFE00"/>
                </a:solidFill>
                <a:latin typeface="Courier New"/>
                <a:cs typeface="Courier New"/>
              </a:rPr>
              <a:t>ReallyBadException);  ASSERT_ANY_THROW(callIt());</a:t>
            </a:r>
            <a:endParaRPr sz="4250">
              <a:latin typeface="Courier New"/>
              <a:cs typeface="Courier New"/>
            </a:endParaRPr>
          </a:p>
          <a:p>
            <a:pPr marL="577850">
              <a:lnSpc>
                <a:spcPct val="100000"/>
              </a:lnSpc>
              <a:spcBef>
                <a:spcPts val="2730"/>
              </a:spcBef>
            </a:pPr>
            <a:r>
              <a:rPr sz="4250" spc="15" dirty="0">
                <a:solidFill>
                  <a:srgbClr val="FFFE00"/>
                </a:solidFill>
                <a:latin typeface="Courier New"/>
                <a:cs typeface="Courier New"/>
              </a:rPr>
              <a:t>ASSERT_NO_THROW(callIt()); //</a:t>
            </a:r>
            <a:r>
              <a:rPr sz="4250" spc="20" dirty="0">
                <a:solidFill>
                  <a:srgbClr val="FFFE00"/>
                </a:solidFill>
                <a:latin typeface="Courier New"/>
                <a:cs typeface="Courier New"/>
              </a:rPr>
              <a:t> Passes</a:t>
            </a:r>
            <a:endParaRPr sz="42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815"/>
              </a:spcBef>
            </a:pPr>
            <a:r>
              <a:rPr sz="4250" spc="20" dirty="0">
                <a:solidFill>
                  <a:srgbClr val="FFFE00"/>
                </a:solidFill>
                <a:latin typeface="Courier New"/>
                <a:cs typeface="Courier New"/>
              </a:rPr>
              <a:t>}</a:t>
            </a:r>
            <a:endParaRPr sz="425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0510" y="2814438"/>
            <a:ext cx="229870" cy="51562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3200" spc="484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73112" y="2720200"/>
            <a:ext cx="16600169" cy="197738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5080" algn="just">
              <a:lnSpc>
                <a:spcPct val="100200"/>
              </a:lnSpc>
              <a:spcBef>
                <a:spcPts val="125"/>
              </a:spcBef>
            </a:pPr>
            <a:r>
              <a:rPr sz="4250" spc="-35" dirty="0">
                <a:solidFill>
                  <a:srgbClr val="FFFFFF"/>
                </a:solidFill>
                <a:latin typeface="Arial"/>
                <a:cs typeface="Arial"/>
              </a:rPr>
              <a:t>Fails </a:t>
            </a:r>
            <a:r>
              <a:rPr sz="4250" spc="20" dirty="0">
                <a:solidFill>
                  <a:srgbClr val="FFFFFF"/>
                </a:solidFill>
                <a:latin typeface="Arial"/>
                <a:cs typeface="Arial"/>
              </a:rPr>
              <a:t>when a </a:t>
            </a:r>
            <a:r>
              <a:rPr sz="4250" spc="100" dirty="0">
                <a:solidFill>
                  <a:srgbClr val="FFFFFF"/>
                </a:solidFill>
                <a:latin typeface="Arial"/>
                <a:cs typeface="Arial"/>
              </a:rPr>
              <a:t>specific </a:t>
            </a:r>
            <a:r>
              <a:rPr sz="4250" spc="70" dirty="0">
                <a:solidFill>
                  <a:srgbClr val="FFFFFF"/>
                </a:solidFill>
                <a:latin typeface="Arial"/>
                <a:cs typeface="Arial"/>
              </a:rPr>
              <a:t>exception </a:t>
            </a:r>
            <a:r>
              <a:rPr sz="4250" spc="10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4250" spc="15" dirty="0">
                <a:solidFill>
                  <a:srgbClr val="FFFFFF"/>
                </a:solidFill>
                <a:latin typeface="Arial"/>
                <a:cs typeface="Arial"/>
              </a:rPr>
              <a:t>not </a:t>
            </a:r>
            <a:r>
              <a:rPr sz="4250" spc="5" dirty="0">
                <a:solidFill>
                  <a:srgbClr val="FFFFFF"/>
                </a:solidFill>
                <a:latin typeface="Arial"/>
                <a:cs typeface="Arial"/>
              </a:rPr>
              <a:t>thrown, </a:t>
            </a:r>
            <a:r>
              <a:rPr sz="4250" spc="20" dirty="0">
                <a:solidFill>
                  <a:srgbClr val="FFFFFF"/>
                </a:solidFill>
                <a:latin typeface="Arial"/>
                <a:cs typeface="Arial"/>
              </a:rPr>
              <a:t>when </a:t>
            </a:r>
            <a:r>
              <a:rPr sz="4250" spc="15" dirty="0">
                <a:solidFill>
                  <a:srgbClr val="FFFFFF"/>
                </a:solidFill>
                <a:latin typeface="Arial"/>
                <a:cs typeface="Arial"/>
              </a:rPr>
              <a:t>any </a:t>
            </a:r>
            <a:r>
              <a:rPr sz="4250" spc="70" dirty="0">
                <a:solidFill>
                  <a:srgbClr val="FFFFFF"/>
                </a:solidFill>
                <a:latin typeface="Arial"/>
                <a:cs typeface="Arial"/>
              </a:rPr>
              <a:t>exception</a:t>
            </a:r>
            <a:r>
              <a:rPr sz="4250" spc="-1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250" spc="10" dirty="0">
                <a:solidFill>
                  <a:srgbClr val="FFFFFF"/>
                </a:solidFill>
                <a:latin typeface="Arial"/>
                <a:cs typeface="Arial"/>
              </a:rPr>
              <a:t>is  </a:t>
            </a:r>
            <a:r>
              <a:rPr sz="4250" spc="15" dirty="0">
                <a:solidFill>
                  <a:srgbClr val="FFFFFF"/>
                </a:solidFill>
                <a:latin typeface="Arial"/>
                <a:cs typeface="Arial"/>
              </a:rPr>
              <a:t>not </a:t>
            </a:r>
            <a:r>
              <a:rPr sz="4250" spc="5" dirty="0">
                <a:solidFill>
                  <a:srgbClr val="FFFFFF"/>
                </a:solidFill>
                <a:latin typeface="Arial"/>
                <a:cs typeface="Arial"/>
              </a:rPr>
              <a:t>thrown, </a:t>
            </a:r>
            <a:r>
              <a:rPr sz="4250" spc="15" dirty="0">
                <a:solidFill>
                  <a:srgbClr val="FFFFFF"/>
                </a:solidFill>
                <a:latin typeface="Arial"/>
                <a:cs typeface="Arial"/>
              </a:rPr>
              <a:t>or </a:t>
            </a:r>
            <a:r>
              <a:rPr sz="4250" spc="20" dirty="0">
                <a:solidFill>
                  <a:srgbClr val="FFFFFF"/>
                </a:solidFill>
                <a:latin typeface="Arial"/>
                <a:cs typeface="Arial"/>
              </a:rPr>
              <a:t>when an </a:t>
            </a:r>
            <a:r>
              <a:rPr sz="4250" spc="70" dirty="0">
                <a:solidFill>
                  <a:srgbClr val="FFFFFF"/>
                </a:solidFill>
                <a:latin typeface="Arial"/>
                <a:cs typeface="Arial"/>
              </a:rPr>
              <a:t>exception </a:t>
            </a:r>
            <a:r>
              <a:rPr sz="4250" spc="10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4250" spc="5" dirty="0">
                <a:solidFill>
                  <a:srgbClr val="FFFFFF"/>
                </a:solidFill>
                <a:latin typeface="Arial"/>
                <a:cs typeface="Arial"/>
              </a:rPr>
              <a:t>thrown </a:t>
            </a:r>
            <a:r>
              <a:rPr sz="4250" spc="95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4250" spc="20" dirty="0">
                <a:solidFill>
                  <a:srgbClr val="FFFFFF"/>
                </a:solidFill>
                <a:latin typeface="Arial"/>
                <a:cs typeface="Arial"/>
              </a:rPr>
              <a:t>none was</a:t>
            </a:r>
            <a:r>
              <a:rPr sz="4250" spc="-20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250" spc="95" dirty="0">
                <a:solidFill>
                  <a:srgbClr val="FFFFFF"/>
                </a:solidFill>
                <a:latin typeface="Arial"/>
                <a:cs typeface="Arial"/>
              </a:rPr>
              <a:t>expected.  </a:t>
            </a:r>
            <a:r>
              <a:rPr sz="4250" spc="15" dirty="0">
                <a:solidFill>
                  <a:srgbClr val="FFFFFF"/>
                </a:solidFill>
                <a:latin typeface="Arial"/>
                <a:cs typeface="Arial"/>
              </a:rPr>
              <a:t>Example:</a:t>
            </a:r>
            <a:endParaRPr sz="42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31664" y="950621"/>
            <a:ext cx="11041380" cy="14331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10" dirty="0"/>
              <a:t>What </a:t>
            </a:r>
            <a:r>
              <a:rPr spc="10" dirty="0"/>
              <a:t>is </a:t>
            </a:r>
            <a:r>
              <a:rPr spc="100" dirty="0"/>
              <a:t>Google</a:t>
            </a:r>
            <a:r>
              <a:rPr spc="65" dirty="0"/>
              <a:t> </a:t>
            </a:r>
            <a:r>
              <a:rPr spc="-395" dirty="0"/>
              <a:t>Test?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05578" y="3149507"/>
            <a:ext cx="229870" cy="51562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3200" spc="484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08180" y="3055269"/>
            <a:ext cx="15431135" cy="132842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5080">
              <a:lnSpc>
                <a:spcPct val="100200"/>
              </a:lnSpc>
              <a:spcBef>
                <a:spcPts val="125"/>
              </a:spcBef>
            </a:pPr>
            <a:r>
              <a:rPr sz="4250" spc="55" dirty="0">
                <a:solidFill>
                  <a:srgbClr val="FFFFFF"/>
                </a:solidFill>
                <a:latin typeface="Arial"/>
                <a:cs typeface="Arial"/>
              </a:rPr>
              <a:t>Google </a:t>
            </a:r>
            <a:r>
              <a:rPr sz="4250" spc="-165" dirty="0">
                <a:solidFill>
                  <a:srgbClr val="FFFFFF"/>
                </a:solidFill>
                <a:latin typeface="Arial"/>
                <a:cs typeface="Arial"/>
              </a:rPr>
              <a:t>Test </a:t>
            </a:r>
            <a:r>
              <a:rPr sz="4250" spc="10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4250" spc="20" dirty="0">
                <a:solidFill>
                  <a:srgbClr val="FFFFFF"/>
                </a:solidFill>
                <a:latin typeface="Arial"/>
                <a:cs typeface="Arial"/>
              </a:rPr>
              <a:t>an </a:t>
            </a:r>
            <a:r>
              <a:rPr sz="4250" spc="75" dirty="0">
                <a:solidFill>
                  <a:srgbClr val="FFFFFF"/>
                </a:solidFill>
                <a:latin typeface="Arial"/>
                <a:cs typeface="Arial"/>
              </a:rPr>
              <a:t>open </a:t>
            </a:r>
            <a:r>
              <a:rPr sz="4250" spc="45" dirty="0">
                <a:solidFill>
                  <a:srgbClr val="FFFFFF"/>
                </a:solidFill>
                <a:latin typeface="Arial"/>
                <a:cs typeface="Arial"/>
              </a:rPr>
              <a:t>source </a:t>
            </a:r>
            <a:r>
              <a:rPr sz="4250" spc="240" dirty="0">
                <a:solidFill>
                  <a:srgbClr val="FFFFFF"/>
                </a:solidFill>
                <a:latin typeface="Arial"/>
                <a:cs typeface="Arial"/>
              </a:rPr>
              <a:t>C++ </a:t>
            </a:r>
            <a:r>
              <a:rPr sz="4250" spc="10" dirty="0">
                <a:solidFill>
                  <a:srgbClr val="FFFFFF"/>
                </a:solidFill>
                <a:latin typeface="Arial"/>
                <a:cs typeface="Arial"/>
              </a:rPr>
              <a:t>unit </a:t>
            </a:r>
            <a:r>
              <a:rPr sz="4250" spc="45" dirty="0">
                <a:solidFill>
                  <a:srgbClr val="FFFFFF"/>
                </a:solidFill>
                <a:latin typeface="Arial"/>
                <a:cs typeface="Arial"/>
              </a:rPr>
              <a:t>testing </a:t>
            </a:r>
            <a:r>
              <a:rPr sz="4250" spc="15" dirty="0">
                <a:solidFill>
                  <a:srgbClr val="FFFFFF"/>
                </a:solidFill>
                <a:latin typeface="Arial"/>
                <a:cs typeface="Arial"/>
              </a:rPr>
              <a:t>framework</a:t>
            </a:r>
            <a:r>
              <a:rPr sz="4250" spc="-1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250" spc="-5" dirty="0">
                <a:solidFill>
                  <a:srgbClr val="FFFFFF"/>
                </a:solidFill>
                <a:latin typeface="Arial"/>
                <a:cs typeface="Arial"/>
              </a:rPr>
              <a:t>from  </a:t>
            </a:r>
            <a:r>
              <a:rPr sz="4250" spc="55" dirty="0">
                <a:solidFill>
                  <a:srgbClr val="FFFFFF"/>
                </a:solidFill>
                <a:latin typeface="Arial"/>
                <a:cs typeface="Arial"/>
              </a:rPr>
              <a:t>Google</a:t>
            </a:r>
            <a:endParaRPr sz="42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95107" y="5201800"/>
            <a:ext cx="229870" cy="51562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3200" spc="484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08180" y="5118033"/>
            <a:ext cx="15258415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250" spc="5" dirty="0">
                <a:solidFill>
                  <a:srgbClr val="FFFFFF"/>
                </a:solidFill>
                <a:latin typeface="Arial"/>
                <a:cs typeface="Arial"/>
              </a:rPr>
              <a:t>Provides </a:t>
            </a:r>
            <a:r>
              <a:rPr sz="4250" spc="1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4250" spc="45" dirty="0">
                <a:solidFill>
                  <a:srgbClr val="FFFFFF"/>
                </a:solidFill>
                <a:latin typeface="Arial"/>
                <a:cs typeface="Arial"/>
              </a:rPr>
              <a:t>ability </a:t>
            </a:r>
            <a:r>
              <a:rPr sz="4250" spc="1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4250" spc="40" dirty="0">
                <a:solidFill>
                  <a:srgbClr val="FFFFFF"/>
                </a:solidFill>
                <a:latin typeface="Arial"/>
                <a:cs typeface="Arial"/>
              </a:rPr>
              <a:t>create </a:t>
            </a:r>
            <a:r>
              <a:rPr sz="4250" spc="-105" dirty="0">
                <a:solidFill>
                  <a:srgbClr val="FFFFFF"/>
                </a:solidFill>
                <a:latin typeface="Arial"/>
                <a:cs typeface="Arial"/>
              </a:rPr>
              <a:t>Tests, </a:t>
            </a:r>
            <a:r>
              <a:rPr sz="4250" spc="-165" dirty="0">
                <a:solidFill>
                  <a:srgbClr val="FFFFFF"/>
                </a:solidFill>
                <a:latin typeface="Arial"/>
                <a:cs typeface="Arial"/>
              </a:rPr>
              <a:t>Test </a:t>
            </a:r>
            <a:r>
              <a:rPr sz="4250" spc="15" dirty="0">
                <a:solidFill>
                  <a:srgbClr val="FFFFFF"/>
                </a:solidFill>
                <a:latin typeface="Arial"/>
                <a:cs typeface="Arial"/>
              </a:rPr>
              <a:t>Cases, </a:t>
            </a:r>
            <a:r>
              <a:rPr sz="4250" spc="95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4250" spc="-165" dirty="0">
                <a:solidFill>
                  <a:srgbClr val="FFFFFF"/>
                </a:solidFill>
                <a:latin typeface="Arial"/>
                <a:cs typeface="Arial"/>
              </a:rPr>
              <a:t>Test</a:t>
            </a:r>
            <a:r>
              <a:rPr sz="4250" spc="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250" spc="-25" dirty="0">
                <a:solidFill>
                  <a:srgbClr val="FFFFFF"/>
                </a:solidFill>
                <a:latin typeface="Arial"/>
                <a:cs typeface="Arial"/>
              </a:rPr>
              <a:t>Suites</a:t>
            </a:r>
            <a:endParaRPr sz="42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95107" y="6615370"/>
            <a:ext cx="229870" cy="51562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3200" spc="484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008180" y="6521132"/>
            <a:ext cx="15357475" cy="132842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5080">
              <a:lnSpc>
                <a:spcPct val="100200"/>
              </a:lnSpc>
              <a:spcBef>
                <a:spcPts val="125"/>
              </a:spcBef>
            </a:pPr>
            <a:r>
              <a:rPr sz="4250" spc="5" dirty="0">
                <a:solidFill>
                  <a:srgbClr val="FFFFFF"/>
                </a:solidFill>
                <a:latin typeface="Arial"/>
                <a:cs typeface="Arial"/>
              </a:rPr>
              <a:t>Provides </a:t>
            </a:r>
            <a:r>
              <a:rPr sz="4250" spc="15" dirty="0">
                <a:solidFill>
                  <a:srgbClr val="FFFFFF"/>
                </a:solidFill>
                <a:latin typeface="Arial"/>
                <a:cs typeface="Arial"/>
              </a:rPr>
              <a:t>several </a:t>
            </a:r>
            <a:r>
              <a:rPr sz="4250" spc="60" dirty="0">
                <a:solidFill>
                  <a:srgbClr val="FFFFFF"/>
                </a:solidFill>
                <a:latin typeface="Arial"/>
                <a:cs typeface="Arial"/>
              </a:rPr>
              <a:t>types </a:t>
            </a:r>
            <a:r>
              <a:rPr sz="4250" spc="1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4250" spc="25" dirty="0">
                <a:solidFill>
                  <a:srgbClr val="FFFFFF"/>
                </a:solidFill>
                <a:latin typeface="Arial"/>
                <a:cs typeface="Arial"/>
              </a:rPr>
              <a:t>assert </a:t>
            </a:r>
            <a:r>
              <a:rPr sz="4250" spc="45" dirty="0">
                <a:solidFill>
                  <a:srgbClr val="FFFFFF"/>
                </a:solidFill>
                <a:latin typeface="Arial"/>
                <a:cs typeface="Arial"/>
              </a:rPr>
              <a:t>macros </a:t>
            </a:r>
            <a:r>
              <a:rPr sz="4250" spc="10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4250" spc="60" dirty="0">
                <a:solidFill>
                  <a:srgbClr val="FFFFFF"/>
                </a:solidFill>
                <a:latin typeface="Arial"/>
                <a:cs typeface="Arial"/>
              </a:rPr>
              <a:t>generating </a:t>
            </a:r>
            <a:r>
              <a:rPr sz="4250" spc="10" dirty="0">
                <a:solidFill>
                  <a:srgbClr val="FFFFFF"/>
                </a:solidFill>
                <a:latin typeface="Arial"/>
                <a:cs typeface="Arial"/>
              </a:rPr>
              <a:t>unit</a:t>
            </a:r>
            <a:r>
              <a:rPr sz="425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250" spc="15" dirty="0">
                <a:solidFill>
                  <a:srgbClr val="FFFFFF"/>
                </a:solidFill>
                <a:latin typeface="Arial"/>
                <a:cs typeface="Arial"/>
              </a:rPr>
              <a:t>test  </a:t>
            </a:r>
            <a:r>
              <a:rPr sz="4250" dirty="0">
                <a:solidFill>
                  <a:srgbClr val="FFFFFF"/>
                </a:solidFill>
                <a:latin typeface="Arial"/>
                <a:cs typeface="Arial"/>
              </a:rPr>
              <a:t>failures </a:t>
            </a:r>
            <a:r>
              <a:rPr sz="4250" spc="110" dirty="0">
                <a:solidFill>
                  <a:srgbClr val="FFFFFF"/>
                </a:solidFill>
                <a:latin typeface="Arial"/>
                <a:cs typeface="Arial"/>
              </a:rPr>
              <a:t>based </a:t>
            </a:r>
            <a:r>
              <a:rPr sz="4250" spc="20" dirty="0">
                <a:solidFill>
                  <a:srgbClr val="FFFFFF"/>
                </a:solidFill>
                <a:latin typeface="Arial"/>
                <a:cs typeface="Arial"/>
              </a:rPr>
              <a:t>on </a:t>
            </a:r>
            <a:r>
              <a:rPr sz="4250" spc="45" dirty="0">
                <a:solidFill>
                  <a:srgbClr val="FFFFFF"/>
                </a:solidFill>
                <a:latin typeface="Arial"/>
                <a:cs typeface="Arial"/>
              </a:rPr>
              <a:t>boolean, </a:t>
            </a:r>
            <a:r>
              <a:rPr sz="4250" dirty="0">
                <a:solidFill>
                  <a:srgbClr val="FFFFFF"/>
                </a:solidFill>
                <a:latin typeface="Arial"/>
                <a:cs typeface="Arial"/>
              </a:rPr>
              <a:t>binary, </a:t>
            </a:r>
            <a:r>
              <a:rPr sz="4250" spc="95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4250" spc="50" dirty="0">
                <a:solidFill>
                  <a:srgbClr val="FFFFFF"/>
                </a:solidFill>
                <a:latin typeface="Arial"/>
                <a:cs typeface="Arial"/>
              </a:rPr>
              <a:t>string</a:t>
            </a:r>
            <a:r>
              <a:rPr sz="4250" spc="-1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250" spc="55" dirty="0">
                <a:solidFill>
                  <a:srgbClr val="FFFFFF"/>
                </a:solidFill>
                <a:latin typeface="Arial"/>
                <a:cs typeface="Arial"/>
              </a:rPr>
              <a:t>comparisons.</a:t>
            </a:r>
            <a:endParaRPr sz="42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95107" y="8353537"/>
            <a:ext cx="229870" cy="51562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3200" spc="484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008180" y="8259299"/>
            <a:ext cx="14328140" cy="132842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5080">
              <a:lnSpc>
                <a:spcPct val="100200"/>
              </a:lnSpc>
              <a:spcBef>
                <a:spcPts val="125"/>
              </a:spcBef>
            </a:pPr>
            <a:r>
              <a:rPr sz="4250" spc="20" dirty="0">
                <a:solidFill>
                  <a:srgbClr val="FFFFFF"/>
                </a:solidFill>
                <a:latin typeface="Arial"/>
                <a:cs typeface="Arial"/>
              </a:rPr>
              <a:t>Has </a:t>
            </a:r>
            <a:r>
              <a:rPr sz="4250" spc="90" dirty="0">
                <a:solidFill>
                  <a:srgbClr val="FFFFFF"/>
                </a:solidFill>
                <a:latin typeface="Arial"/>
                <a:cs typeface="Arial"/>
              </a:rPr>
              <a:t>command </a:t>
            </a:r>
            <a:r>
              <a:rPr sz="4250" spc="10" dirty="0">
                <a:solidFill>
                  <a:srgbClr val="FFFFFF"/>
                </a:solidFill>
                <a:latin typeface="Arial"/>
                <a:cs typeface="Arial"/>
              </a:rPr>
              <a:t>line </a:t>
            </a:r>
            <a:r>
              <a:rPr sz="4250" spc="40" dirty="0">
                <a:solidFill>
                  <a:srgbClr val="FFFFFF"/>
                </a:solidFill>
                <a:latin typeface="Arial"/>
                <a:cs typeface="Arial"/>
              </a:rPr>
              <a:t>parameters </a:t>
            </a:r>
            <a:r>
              <a:rPr sz="4250" spc="1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4250" spc="75" dirty="0">
                <a:solidFill>
                  <a:srgbClr val="FFFFFF"/>
                </a:solidFill>
                <a:latin typeface="Arial"/>
                <a:cs typeface="Arial"/>
              </a:rPr>
              <a:t>help </a:t>
            </a:r>
            <a:r>
              <a:rPr sz="4250" spc="10" dirty="0">
                <a:solidFill>
                  <a:srgbClr val="FFFFFF"/>
                </a:solidFill>
                <a:latin typeface="Arial"/>
                <a:cs typeface="Arial"/>
              </a:rPr>
              <a:t>filter </a:t>
            </a:r>
            <a:r>
              <a:rPr sz="4250" spc="65" dirty="0">
                <a:solidFill>
                  <a:srgbClr val="FFFFFF"/>
                </a:solidFill>
                <a:latin typeface="Arial"/>
                <a:cs typeface="Arial"/>
              </a:rPr>
              <a:t>which </a:t>
            </a:r>
            <a:r>
              <a:rPr sz="4250" spc="15" dirty="0">
                <a:solidFill>
                  <a:srgbClr val="FFFFFF"/>
                </a:solidFill>
                <a:latin typeface="Arial"/>
                <a:cs typeface="Arial"/>
              </a:rPr>
              <a:t>tests</a:t>
            </a:r>
            <a:r>
              <a:rPr sz="4250" spc="-2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250" spc="-10" dirty="0">
                <a:solidFill>
                  <a:srgbClr val="FFFFFF"/>
                </a:solidFill>
                <a:latin typeface="Arial"/>
                <a:cs typeface="Arial"/>
              </a:rPr>
              <a:t>are  </a:t>
            </a:r>
            <a:r>
              <a:rPr sz="4250" spc="75" dirty="0">
                <a:solidFill>
                  <a:srgbClr val="FFFFFF"/>
                </a:solidFill>
                <a:latin typeface="Arial"/>
                <a:cs typeface="Arial"/>
              </a:rPr>
              <a:t>executed </a:t>
            </a:r>
            <a:r>
              <a:rPr sz="4250" spc="95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4250" spc="10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4250" spc="15" dirty="0">
                <a:solidFill>
                  <a:srgbClr val="FFFFFF"/>
                </a:solidFill>
                <a:latin typeface="Arial"/>
                <a:cs typeface="Arial"/>
              </a:rPr>
              <a:t>what</a:t>
            </a:r>
            <a:r>
              <a:rPr sz="4250" spc="-1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250" spc="-25" dirty="0">
                <a:solidFill>
                  <a:srgbClr val="FFFFFF"/>
                </a:solidFill>
                <a:latin typeface="Arial"/>
                <a:cs typeface="Arial"/>
              </a:rPr>
              <a:t>order.</a:t>
            </a:r>
            <a:endParaRPr sz="42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99051" y="950621"/>
            <a:ext cx="9299760" cy="14331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5"/>
              </a:spcBef>
            </a:pPr>
            <a:r>
              <a:rPr spc="-155" dirty="0">
                <a:solidFill>
                  <a:schemeClr val="accent2">
                    <a:lumMod val="75000"/>
                  </a:schemeClr>
                </a:solidFill>
              </a:rPr>
              <a:t>The </a:t>
            </a:r>
            <a:r>
              <a:rPr spc="-490" dirty="0">
                <a:solidFill>
                  <a:schemeClr val="accent2">
                    <a:lumMod val="75000"/>
                  </a:schemeClr>
                </a:solidFill>
              </a:rPr>
              <a:t>TEST</a:t>
            </a:r>
            <a:r>
              <a:rPr spc="105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spc="85" dirty="0">
                <a:solidFill>
                  <a:schemeClr val="accent2">
                    <a:lumMod val="75000"/>
                  </a:schemeClr>
                </a:solidFill>
              </a:rPr>
              <a:t>Macro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97466" y="3714934"/>
            <a:ext cx="229870" cy="51562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3200" spc="484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510539" y="3620696"/>
            <a:ext cx="9215120" cy="132842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5080">
              <a:lnSpc>
                <a:spcPct val="100200"/>
              </a:lnSpc>
              <a:spcBef>
                <a:spcPts val="125"/>
              </a:spcBef>
            </a:pPr>
            <a:r>
              <a:rPr sz="4250" spc="-6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4250" spc="-215" dirty="0">
                <a:solidFill>
                  <a:srgbClr val="FFFFFF"/>
                </a:solidFill>
                <a:latin typeface="Arial"/>
                <a:cs typeface="Arial"/>
              </a:rPr>
              <a:t>TEST </a:t>
            </a:r>
            <a:r>
              <a:rPr sz="4250" spc="50" dirty="0">
                <a:solidFill>
                  <a:srgbClr val="FFFFFF"/>
                </a:solidFill>
                <a:latin typeface="Arial"/>
                <a:cs typeface="Arial"/>
              </a:rPr>
              <a:t>macro defines </a:t>
            </a:r>
            <a:r>
              <a:rPr sz="4250" spc="20" dirty="0">
                <a:solidFill>
                  <a:srgbClr val="FFFFFF"/>
                </a:solidFill>
                <a:latin typeface="Arial"/>
                <a:cs typeface="Arial"/>
              </a:rPr>
              <a:t>an </a:t>
            </a:r>
            <a:r>
              <a:rPr sz="4250" spc="60" dirty="0">
                <a:solidFill>
                  <a:srgbClr val="FFFFFF"/>
                </a:solidFill>
                <a:latin typeface="Arial"/>
                <a:cs typeface="Arial"/>
              </a:rPr>
              <a:t>individual  </a:t>
            </a:r>
            <a:r>
              <a:rPr sz="4250" spc="15" dirty="0">
                <a:solidFill>
                  <a:srgbClr val="FFFFFF"/>
                </a:solidFill>
                <a:latin typeface="Arial"/>
                <a:cs typeface="Arial"/>
              </a:rPr>
              <a:t>test </a:t>
            </a:r>
            <a:r>
              <a:rPr sz="4250" spc="10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4250" spc="2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4250" spc="70" dirty="0">
                <a:solidFill>
                  <a:srgbClr val="FFFFFF"/>
                </a:solidFill>
                <a:latin typeface="Arial"/>
                <a:cs typeface="Arial"/>
              </a:rPr>
              <a:t>particular </a:t>
            </a:r>
            <a:r>
              <a:rPr sz="4250" spc="15" dirty="0">
                <a:solidFill>
                  <a:srgbClr val="FFFFFF"/>
                </a:solidFill>
                <a:latin typeface="Arial"/>
                <a:cs typeface="Arial"/>
              </a:rPr>
              <a:t>test</a:t>
            </a:r>
            <a:r>
              <a:rPr sz="4250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250" spc="65" dirty="0">
                <a:solidFill>
                  <a:srgbClr val="FFFFFF"/>
                </a:solidFill>
                <a:latin typeface="Arial"/>
                <a:cs typeface="Arial"/>
              </a:rPr>
              <a:t>case.</a:t>
            </a:r>
            <a:endParaRPr sz="42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97466" y="5327451"/>
            <a:ext cx="229870" cy="51562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3200" spc="484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510539" y="5233213"/>
            <a:ext cx="9215120" cy="197738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5080">
              <a:lnSpc>
                <a:spcPct val="100200"/>
              </a:lnSpc>
              <a:spcBef>
                <a:spcPts val="125"/>
              </a:spcBef>
            </a:pPr>
            <a:r>
              <a:rPr sz="4250" spc="-125" dirty="0">
                <a:solidFill>
                  <a:srgbClr val="FFFFFF"/>
                </a:solidFill>
                <a:latin typeface="Arial"/>
                <a:cs typeface="Arial"/>
              </a:rPr>
              <a:t>Tests </a:t>
            </a:r>
            <a:r>
              <a:rPr sz="4250" spc="-5" dirty="0">
                <a:solidFill>
                  <a:srgbClr val="FFFFFF"/>
                </a:solidFill>
                <a:latin typeface="Arial"/>
                <a:cs typeface="Arial"/>
              </a:rPr>
              <a:t>from </a:t>
            </a:r>
            <a:r>
              <a:rPr sz="4250" spc="1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4250" spc="20" dirty="0">
                <a:solidFill>
                  <a:srgbClr val="FFFFFF"/>
                </a:solidFill>
                <a:latin typeface="Arial"/>
                <a:cs typeface="Arial"/>
              </a:rPr>
              <a:t>same </a:t>
            </a:r>
            <a:r>
              <a:rPr sz="4250" spc="15" dirty="0">
                <a:solidFill>
                  <a:srgbClr val="FFFFFF"/>
                </a:solidFill>
                <a:latin typeface="Arial"/>
                <a:cs typeface="Arial"/>
              </a:rPr>
              <a:t>test </a:t>
            </a:r>
            <a:r>
              <a:rPr sz="4250" spc="65" dirty="0">
                <a:solidFill>
                  <a:srgbClr val="FFFFFF"/>
                </a:solidFill>
                <a:latin typeface="Arial"/>
                <a:cs typeface="Arial"/>
              </a:rPr>
              <a:t>cases </a:t>
            </a:r>
            <a:r>
              <a:rPr sz="4250" spc="10" dirty="0">
                <a:solidFill>
                  <a:srgbClr val="FFFFFF"/>
                </a:solidFill>
                <a:latin typeface="Arial"/>
                <a:cs typeface="Arial"/>
              </a:rPr>
              <a:t>will </a:t>
            </a:r>
            <a:r>
              <a:rPr sz="4250" spc="135" dirty="0">
                <a:solidFill>
                  <a:srgbClr val="FFFFFF"/>
                </a:solidFill>
                <a:latin typeface="Arial"/>
                <a:cs typeface="Arial"/>
              </a:rPr>
              <a:t>be  </a:t>
            </a:r>
            <a:r>
              <a:rPr sz="4250" spc="105" dirty="0">
                <a:solidFill>
                  <a:srgbClr val="FFFFFF"/>
                </a:solidFill>
                <a:latin typeface="Arial"/>
                <a:cs typeface="Arial"/>
              </a:rPr>
              <a:t>grouped </a:t>
            </a:r>
            <a:r>
              <a:rPr sz="4250" spc="45" dirty="0">
                <a:solidFill>
                  <a:srgbClr val="FFFFFF"/>
                </a:solidFill>
                <a:latin typeface="Arial"/>
                <a:cs typeface="Arial"/>
              </a:rPr>
              <a:t>together </a:t>
            </a:r>
            <a:r>
              <a:rPr sz="4250" spc="10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4250" spc="1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4250" spc="40" dirty="0">
                <a:solidFill>
                  <a:srgbClr val="FFFFFF"/>
                </a:solidFill>
                <a:latin typeface="Arial"/>
                <a:cs typeface="Arial"/>
              </a:rPr>
              <a:t>execution  </a:t>
            </a:r>
            <a:r>
              <a:rPr sz="4250" spc="45" dirty="0">
                <a:solidFill>
                  <a:srgbClr val="FFFFFF"/>
                </a:solidFill>
                <a:latin typeface="Arial"/>
                <a:cs typeface="Arial"/>
              </a:rPr>
              <a:t>output.</a:t>
            </a:r>
            <a:endParaRPr sz="42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997466" y="7767167"/>
            <a:ext cx="229870" cy="51562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3200" spc="484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510539" y="7672930"/>
            <a:ext cx="8802370" cy="197738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5080" algn="just">
              <a:lnSpc>
                <a:spcPct val="100200"/>
              </a:lnSpc>
              <a:spcBef>
                <a:spcPts val="125"/>
              </a:spcBef>
            </a:pPr>
            <a:r>
              <a:rPr sz="4250" spc="-165" dirty="0">
                <a:solidFill>
                  <a:srgbClr val="FFFFFF"/>
                </a:solidFill>
                <a:latin typeface="Arial"/>
                <a:cs typeface="Arial"/>
              </a:rPr>
              <a:t>Test </a:t>
            </a:r>
            <a:r>
              <a:rPr sz="4250" spc="75" dirty="0">
                <a:solidFill>
                  <a:srgbClr val="FFFFFF"/>
                </a:solidFill>
                <a:latin typeface="Arial"/>
                <a:cs typeface="Arial"/>
              </a:rPr>
              <a:t>case </a:t>
            </a:r>
            <a:r>
              <a:rPr sz="4250" spc="95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4250" spc="15" dirty="0">
                <a:solidFill>
                  <a:srgbClr val="FFFFFF"/>
                </a:solidFill>
                <a:latin typeface="Arial"/>
                <a:cs typeface="Arial"/>
              </a:rPr>
              <a:t>test </a:t>
            </a:r>
            <a:r>
              <a:rPr sz="4250" spc="20" dirty="0">
                <a:solidFill>
                  <a:srgbClr val="FFFFFF"/>
                </a:solidFill>
                <a:latin typeface="Arial"/>
                <a:cs typeface="Arial"/>
              </a:rPr>
              <a:t>names </a:t>
            </a:r>
            <a:r>
              <a:rPr sz="4250" spc="55" dirty="0">
                <a:solidFill>
                  <a:srgbClr val="FFFFFF"/>
                </a:solidFill>
                <a:latin typeface="Arial"/>
                <a:cs typeface="Arial"/>
              </a:rPr>
              <a:t>should</a:t>
            </a:r>
            <a:r>
              <a:rPr sz="425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250" spc="135" dirty="0">
                <a:solidFill>
                  <a:srgbClr val="FFFFFF"/>
                </a:solidFill>
                <a:latin typeface="Arial"/>
                <a:cs typeface="Arial"/>
              </a:rPr>
              <a:t>be  </a:t>
            </a:r>
            <a:r>
              <a:rPr sz="4250" spc="60" dirty="0">
                <a:solidFill>
                  <a:srgbClr val="FFFFFF"/>
                </a:solidFill>
                <a:latin typeface="Arial"/>
                <a:cs typeface="Arial"/>
              </a:rPr>
              <a:t>valid </a:t>
            </a:r>
            <a:r>
              <a:rPr sz="4250" spc="240" dirty="0">
                <a:solidFill>
                  <a:srgbClr val="FFFFFF"/>
                </a:solidFill>
                <a:latin typeface="Arial"/>
                <a:cs typeface="Arial"/>
              </a:rPr>
              <a:t>C++ </a:t>
            </a:r>
            <a:r>
              <a:rPr sz="4250" spc="35" dirty="0">
                <a:solidFill>
                  <a:srgbClr val="FFFFFF"/>
                </a:solidFill>
                <a:latin typeface="Arial"/>
                <a:cs typeface="Arial"/>
              </a:rPr>
              <a:t>identifiers </a:t>
            </a:r>
            <a:r>
              <a:rPr sz="4250" spc="95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4250" spc="55" dirty="0">
                <a:solidFill>
                  <a:srgbClr val="FFFFFF"/>
                </a:solidFill>
                <a:latin typeface="Arial"/>
                <a:cs typeface="Arial"/>
              </a:rPr>
              <a:t>should </a:t>
            </a:r>
            <a:r>
              <a:rPr sz="4250" spc="15" dirty="0">
                <a:solidFill>
                  <a:srgbClr val="FFFFFF"/>
                </a:solidFill>
                <a:latin typeface="Arial"/>
                <a:cs typeface="Arial"/>
              </a:rPr>
              <a:t>not  use</a:t>
            </a:r>
            <a:r>
              <a:rPr sz="425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250" spc="70" dirty="0">
                <a:solidFill>
                  <a:srgbClr val="FFFFFF"/>
                </a:solidFill>
                <a:latin typeface="Arial"/>
                <a:cs typeface="Arial"/>
              </a:rPr>
              <a:t>“_”.</a:t>
            </a:r>
            <a:endParaRPr sz="42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80484" y="3478293"/>
            <a:ext cx="9173845" cy="3229610"/>
          </a:xfrm>
          <a:prstGeom prst="rect">
            <a:avLst/>
          </a:prstGeom>
        </p:spPr>
        <p:txBody>
          <a:bodyPr vert="horz" wrap="square" lIns="0" tIns="1701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40"/>
              </a:spcBef>
            </a:pPr>
            <a:r>
              <a:rPr sz="4250" spc="15" dirty="0">
                <a:solidFill>
                  <a:srgbClr val="FFFD00"/>
                </a:solidFill>
                <a:latin typeface="Courier New"/>
                <a:cs typeface="Courier New"/>
              </a:rPr>
              <a:t>TEST(TestCaseName,</a:t>
            </a:r>
            <a:r>
              <a:rPr sz="4250" spc="-10" dirty="0">
                <a:solidFill>
                  <a:srgbClr val="FFFD00"/>
                </a:solidFill>
                <a:latin typeface="Courier New"/>
                <a:cs typeface="Courier New"/>
              </a:rPr>
              <a:t> </a:t>
            </a:r>
            <a:r>
              <a:rPr sz="4250" spc="20" dirty="0">
                <a:solidFill>
                  <a:srgbClr val="FFFD00"/>
                </a:solidFill>
                <a:latin typeface="Courier New"/>
                <a:cs typeface="Courier New"/>
              </a:rPr>
              <a:t>TestName)</a:t>
            </a:r>
            <a:endParaRPr sz="42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250"/>
              </a:spcBef>
            </a:pPr>
            <a:r>
              <a:rPr sz="4250" spc="20" dirty="0">
                <a:solidFill>
                  <a:srgbClr val="FFFD00"/>
                </a:solidFill>
                <a:latin typeface="Courier New"/>
                <a:cs typeface="Courier New"/>
              </a:rPr>
              <a:t>{</a:t>
            </a:r>
            <a:endParaRPr sz="4250">
              <a:latin typeface="Courier New"/>
              <a:cs typeface="Courier New"/>
            </a:endParaRPr>
          </a:p>
          <a:p>
            <a:pPr marR="1298575" algn="ctr">
              <a:lnSpc>
                <a:spcPct val="100000"/>
              </a:lnSpc>
              <a:spcBef>
                <a:spcPts val="1165"/>
              </a:spcBef>
            </a:pPr>
            <a:r>
              <a:rPr sz="4250" spc="15" dirty="0">
                <a:solidFill>
                  <a:srgbClr val="FFFD00"/>
                </a:solidFill>
                <a:latin typeface="Courier New"/>
                <a:cs typeface="Courier New"/>
              </a:rPr>
              <a:t>EXPECT_EQ(1,</a:t>
            </a:r>
            <a:r>
              <a:rPr sz="4250" spc="5" dirty="0">
                <a:solidFill>
                  <a:srgbClr val="FFFD00"/>
                </a:solidFill>
                <a:latin typeface="Courier New"/>
                <a:cs typeface="Courier New"/>
              </a:rPr>
              <a:t> </a:t>
            </a:r>
            <a:r>
              <a:rPr sz="4250" spc="20" dirty="0">
                <a:solidFill>
                  <a:srgbClr val="FFFD00"/>
                </a:solidFill>
                <a:latin typeface="Courier New"/>
                <a:cs typeface="Courier New"/>
              </a:rPr>
              <a:t>1);</a:t>
            </a:r>
            <a:endParaRPr sz="42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165"/>
              </a:spcBef>
            </a:pPr>
            <a:r>
              <a:rPr sz="4250" spc="20" dirty="0">
                <a:solidFill>
                  <a:srgbClr val="FFFD00"/>
                </a:solidFill>
                <a:latin typeface="Courier New"/>
                <a:cs typeface="Courier New"/>
              </a:rPr>
              <a:t>}</a:t>
            </a:r>
            <a:endParaRPr sz="42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93375" y="950621"/>
            <a:ext cx="6522720" cy="14331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370" dirty="0"/>
              <a:t>Test</a:t>
            </a:r>
            <a:r>
              <a:rPr spc="-70" dirty="0"/>
              <a:t> Fixtures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95664" y="3610226"/>
            <a:ext cx="229870" cy="51562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3200" spc="484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98267" y="3526459"/>
            <a:ext cx="13209269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250" spc="15" dirty="0">
                <a:solidFill>
                  <a:srgbClr val="FFFFFF"/>
                </a:solidFill>
                <a:latin typeface="Arial"/>
                <a:cs typeface="Arial"/>
              </a:rPr>
              <a:t>Allows </a:t>
            </a:r>
            <a:r>
              <a:rPr sz="4250" spc="10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4250" spc="60" dirty="0">
                <a:solidFill>
                  <a:srgbClr val="FFFFFF"/>
                </a:solidFill>
                <a:latin typeface="Arial"/>
                <a:cs typeface="Arial"/>
              </a:rPr>
              <a:t>common </a:t>
            </a:r>
            <a:r>
              <a:rPr sz="4250" spc="65" dirty="0">
                <a:solidFill>
                  <a:srgbClr val="FFFFFF"/>
                </a:solidFill>
                <a:latin typeface="Arial"/>
                <a:cs typeface="Arial"/>
              </a:rPr>
              <a:t>setup </a:t>
            </a:r>
            <a:r>
              <a:rPr sz="4250" spc="95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4250" spc="35" dirty="0">
                <a:solidFill>
                  <a:srgbClr val="FFFFFF"/>
                </a:solidFill>
                <a:latin typeface="Arial"/>
                <a:cs typeface="Arial"/>
              </a:rPr>
              <a:t>teardown </a:t>
            </a:r>
            <a:r>
              <a:rPr sz="4250" spc="50" dirty="0">
                <a:solidFill>
                  <a:srgbClr val="FFFFFF"/>
                </a:solidFill>
                <a:latin typeface="Arial"/>
                <a:cs typeface="Arial"/>
              </a:rPr>
              <a:t>between</a:t>
            </a:r>
            <a:r>
              <a:rPr sz="4250" spc="-1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250" spc="15" dirty="0">
                <a:solidFill>
                  <a:srgbClr val="FFFFFF"/>
                </a:solidFill>
                <a:latin typeface="Arial"/>
                <a:cs typeface="Arial"/>
              </a:rPr>
              <a:t>tests</a:t>
            </a:r>
            <a:endParaRPr sz="42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5193" y="5055208"/>
            <a:ext cx="229870" cy="51562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3200" spc="484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87796" y="4971441"/>
            <a:ext cx="12705715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250" spc="-165" dirty="0">
                <a:solidFill>
                  <a:srgbClr val="FFFFFF"/>
                </a:solidFill>
                <a:latin typeface="Arial"/>
                <a:cs typeface="Arial"/>
              </a:rPr>
              <a:t>Test </a:t>
            </a:r>
            <a:r>
              <a:rPr sz="4250" spc="-25" dirty="0">
                <a:solidFill>
                  <a:srgbClr val="FFFFFF"/>
                </a:solidFill>
                <a:latin typeface="Arial"/>
                <a:cs typeface="Arial"/>
              </a:rPr>
              <a:t>Fixtures </a:t>
            </a:r>
            <a:r>
              <a:rPr sz="4250" spc="-10" dirty="0">
                <a:solidFill>
                  <a:srgbClr val="FFFFFF"/>
                </a:solidFill>
                <a:latin typeface="Arial"/>
                <a:cs typeface="Arial"/>
              </a:rPr>
              <a:t>are </a:t>
            </a:r>
            <a:r>
              <a:rPr sz="4250" spc="50" dirty="0">
                <a:solidFill>
                  <a:srgbClr val="FFFFFF"/>
                </a:solidFill>
                <a:latin typeface="Arial"/>
                <a:cs typeface="Arial"/>
              </a:rPr>
              <a:t>classes </a:t>
            </a:r>
            <a:r>
              <a:rPr sz="4250" spc="80" dirty="0">
                <a:solidFill>
                  <a:srgbClr val="FFFFFF"/>
                </a:solidFill>
                <a:latin typeface="Arial"/>
                <a:cs typeface="Arial"/>
              </a:rPr>
              <a:t>derived </a:t>
            </a:r>
            <a:r>
              <a:rPr sz="4250" spc="-5" dirty="0">
                <a:solidFill>
                  <a:srgbClr val="FFFFFF"/>
                </a:solidFill>
                <a:latin typeface="Arial"/>
                <a:cs typeface="Arial"/>
              </a:rPr>
              <a:t>from</a:t>
            </a:r>
            <a:r>
              <a:rPr sz="4250" spc="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250" spc="-20" dirty="0">
                <a:solidFill>
                  <a:srgbClr val="FFFFFF"/>
                </a:solidFill>
                <a:latin typeface="Arial"/>
                <a:cs typeface="Arial"/>
              </a:rPr>
              <a:t>::testing::Test.</a:t>
            </a:r>
            <a:endParaRPr sz="42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5664" y="6531603"/>
            <a:ext cx="229870" cy="51562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3200" spc="484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98267" y="6447836"/>
            <a:ext cx="18635980" cy="132842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5080">
              <a:lnSpc>
                <a:spcPct val="100200"/>
              </a:lnSpc>
              <a:spcBef>
                <a:spcPts val="125"/>
              </a:spcBef>
            </a:pPr>
            <a:r>
              <a:rPr sz="4250" spc="20" dirty="0">
                <a:solidFill>
                  <a:srgbClr val="FFFFFF"/>
                </a:solidFill>
                <a:latin typeface="Arial"/>
                <a:cs typeface="Arial"/>
              </a:rPr>
              <a:t>Each </a:t>
            </a:r>
            <a:r>
              <a:rPr sz="4250" spc="-165" dirty="0">
                <a:solidFill>
                  <a:srgbClr val="FFFFFF"/>
                </a:solidFill>
                <a:latin typeface="Arial"/>
                <a:cs typeface="Arial"/>
              </a:rPr>
              <a:t>Test </a:t>
            </a:r>
            <a:r>
              <a:rPr sz="4250" spc="-30" dirty="0">
                <a:solidFill>
                  <a:srgbClr val="FFFFFF"/>
                </a:solidFill>
                <a:latin typeface="Arial"/>
                <a:cs typeface="Arial"/>
              </a:rPr>
              <a:t>Fixture </a:t>
            </a:r>
            <a:r>
              <a:rPr sz="4250" spc="60" dirty="0">
                <a:solidFill>
                  <a:srgbClr val="FFFFFF"/>
                </a:solidFill>
                <a:latin typeface="Arial"/>
                <a:cs typeface="Arial"/>
              </a:rPr>
              <a:t>class </a:t>
            </a:r>
            <a:r>
              <a:rPr sz="4250" spc="95" dirty="0">
                <a:solidFill>
                  <a:srgbClr val="FFFFFF"/>
                </a:solidFill>
                <a:latin typeface="Arial"/>
                <a:cs typeface="Arial"/>
              </a:rPr>
              <a:t>can </a:t>
            </a:r>
            <a:r>
              <a:rPr sz="4250" spc="40" dirty="0">
                <a:solidFill>
                  <a:srgbClr val="FFFFFF"/>
                </a:solidFill>
                <a:latin typeface="Arial"/>
                <a:cs typeface="Arial"/>
              </a:rPr>
              <a:t>implement </a:t>
            </a:r>
            <a:r>
              <a:rPr sz="4250" spc="20" dirty="0">
                <a:solidFill>
                  <a:srgbClr val="FFFFFF"/>
                </a:solidFill>
                <a:latin typeface="Arial"/>
                <a:cs typeface="Arial"/>
              </a:rPr>
              <a:t>virtual </a:t>
            </a:r>
            <a:r>
              <a:rPr sz="4250" spc="15" dirty="0">
                <a:solidFill>
                  <a:srgbClr val="FFFFFF"/>
                </a:solidFill>
                <a:latin typeface="Arial"/>
                <a:cs typeface="Arial"/>
              </a:rPr>
              <a:t>SetUp </a:t>
            </a:r>
            <a:r>
              <a:rPr sz="4250" spc="95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4250" spc="-70" dirty="0">
                <a:solidFill>
                  <a:srgbClr val="FFFFFF"/>
                </a:solidFill>
                <a:latin typeface="Arial"/>
                <a:cs typeface="Arial"/>
              </a:rPr>
              <a:t>TearDown </a:t>
            </a:r>
            <a:r>
              <a:rPr sz="4250" spc="40" dirty="0">
                <a:solidFill>
                  <a:srgbClr val="FFFFFF"/>
                </a:solidFill>
                <a:latin typeface="Arial"/>
                <a:cs typeface="Arial"/>
              </a:rPr>
              <a:t>functions  </a:t>
            </a:r>
            <a:r>
              <a:rPr sz="4250" spc="65" dirty="0">
                <a:solidFill>
                  <a:srgbClr val="FFFFFF"/>
                </a:solidFill>
                <a:latin typeface="Arial"/>
                <a:cs typeface="Arial"/>
              </a:rPr>
              <a:t>which </a:t>
            </a:r>
            <a:r>
              <a:rPr sz="4250" spc="10" dirty="0">
                <a:solidFill>
                  <a:srgbClr val="FFFFFF"/>
                </a:solidFill>
                <a:latin typeface="Arial"/>
                <a:cs typeface="Arial"/>
              </a:rPr>
              <a:t>will </a:t>
            </a:r>
            <a:r>
              <a:rPr sz="4250" spc="135" dirty="0">
                <a:solidFill>
                  <a:srgbClr val="FFFFFF"/>
                </a:solidFill>
                <a:latin typeface="Arial"/>
                <a:cs typeface="Arial"/>
              </a:rPr>
              <a:t>be </a:t>
            </a:r>
            <a:r>
              <a:rPr sz="4250" spc="95" dirty="0">
                <a:solidFill>
                  <a:srgbClr val="FFFFFF"/>
                </a:solidFill>
                <a:latin typeface="Arial"/>
                <a:cs typeface="Arial"/>
              </a:rPr>
              <a:t>called </a:t>
            </a:r>
            <a:r>
              <a:rPr sz="4250" spc="50" dirty="0">
                <a:solidFill>
                  <a:srgbClr val="FFFFFF"/>
                </a:solidFill>
                <a:latin typeface="Arial"/>
                <a:cs typeface="Arial"/>
              </a:rPr>
              <a:t>between </a:t>
            </a:r>
            <a:r>
              <a:rPr sz="4250" spc="75" dirty="0">
                <a:solidFill>
                  <a:srgbClr val="FFFFFF"/>
                </a:solidFill>
                <a:latin typeface="Arial"/>
                <a:cs typeface="Arial"/>
              </a:rPr>
              <a:t>each</a:t>
            </a:r>
            <a:r>
              <a:rPr sz="4250" spc="-3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250" spc="10" dirty="0">
                <a:solidFill>
                  <a:srgbClr val="FFFFFF"/>
                </a:solidFill>
                <a:latin typeface="Arial"/>
                <a:cs typeface="Arial"/>
              </a:rPr>
              <a:t>test.</a:t>
            </a:r>
            <a:endParaRPr sz="42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85193" y="8500129"/>
            <a:ext cx="229870" cy="51562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3200" spc="484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87796" y="8416363"/>
            <a:ext cx="18759805" cy="197738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5080">
              <a:lnSpc>
                <a:spcPct val="100200"/>
              </a:lnSpc>
              <a:spcBef>
                <a:spcPts val="125"/>
              </a:spcBef>
            </a:pPr>
            <a:r>
              <a:rPr sz="4250" spc="-125" dirty="0">
                <a:solidFill>
                  <a:srgbClr val="FFFFFF"/>
                </a:solidFill>
                <a:latin typeface="Arial"/>
                <a:cs typeface="Arial"/>
              </a:rPr>
              <a:t>Tests </a:t>
            </a:r>
            <a:r>
              <a:rPr sz="4250" spc="15" dirty="0">
                <a:solidFill>
                  <a:srgbClr val="FFFFFF"/>
                </a:solidFill>
                <a:latin typeface="Arial"/>
                <a:cs typeface="Arial"/>
              </a:rPr>
              <a:t>that </a:t>
            </a:r>
            <a:r>
              <a:rPr sz="4250" spc="-10" dirty="0">
                <a:solidFill>
                  <a:srgbClr val="FFFFFF"/>
                </a:solidFill>
                <a:latin typeface="Arial"/>
                <a:cs typeface="Arial"/>
              </a:rPr>
              <a:t>are </a:t>
            </a:r>
            <a:r>
              <a:rPr sz="4250" spc="60" dirty="0">
                <a:solidFill>
                  <a:srgbClr val="FFFFFF"/>
                </a:solidFill>
                <a:latin typeface="Arial"/>
                <a:cs typeface="Arial"/>
              </a:rPr>
              <a:t>using </a:t>
            </a:r>
            <a:r>
              <a:rPr sz="4250" spc="2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4250" spc="15" dirty="0">
                <a:solidFill>
                  <a:srgbClr val="FFFFFF"/>
                </a:solidFill>
                <a:latin typeface="Arial"/>
                <a:cs typeface="Arial"/>
              </a:rPr>
              <a:t>test </a:t>
            </a:r>
            <a:r>
              <a:rPr sz="4250" dirty="0">
                <a:solidFill>
                  <a:srgbClr val="FFFFFF"/>
                </a:solidFill>
                <a:latin typeface="Arial"/>
                <a:cs typeface="Arial"/>
              </a:rPr>
              <a:t>fixture </a:t>
            </a:r>
            <a:r>
              <a:rPr sz="4250" spc="15" dirty="0">
                <a:solidFill>
                  <a:srgbClr val="FFFFFF"/>
                </a:solidFill>
                <a:latin typeface="Arial"/>
                <a:cs typeface="Arial"/>
              </a:rPr>
              <a:t>use the </a:t>
            </a:r>
            <a:r>
              <a:rPr sz="4250" spc="-215" dirty="0">
                <a:solidFill>
                  <a:srgbClr val="FFFFFF"/>
                </a:solidFill>
                <a:latin typeface="Arial"/>
                <a:cs typeface="Arial"/>
              </a:rPr>
              <a:t>TEST_F </a:t>
            </a:r>
            <a:r>
              <a:rPr sz="4250" spc="50" dirty="0">
                <a:solidFill>
                  <a:srgbClr val="FFFFFF"/>
                </a:solidFill>
                <a:latin typeface="Arial"/>
                <a:cs typeface="Arial"/>
              </a:rPr>
              <a:t>macro </a:t>
            </a:r>
            <a:r>
              <a:rPr sz="4250" spc="15" dirty="0">
                <a:solidFill>
                  <a:srgbClr val="FFFFFF"/>
                </a:solidFill>
                <a:latin typeface="Arial"/>
                <a:cs typeface="Arial"/>
              </a:rPr>
              <a:t>rather than </a:t>
            </a:r>
            <a:r>
              <a:rPr sz="4250" spc="-215" dirty="0">
                <a:solidFill>
                  <a:srgbClr val="FFFFFF"/>
                </a:solidFill>
                <a:latin typeface="Arial"/>
                <a:cs typeface="Arial"/>
              </a:rPr>
              <a:t>TEST </a:t>
            </a:r>
            <a:r>
              <a:rPr sz="4250" spc="95" dirty="0">
                <a:solidFill>
                  <a:srgbClr val="FFFFFF"/>
                </a:solidFill>
                <a:latin typeface="Arial"/>
                <a:cs typeface="Arial"/>
              </a:rPr>
              <a:t>and  </a:t>
            </a:r>
            <a:r>
              <a:rPr sz="4250" spc="75" dirty="0">
                <a:solidFill>
                  <a:srgbClr val="FFFFFF"/>
                </a:solidFill>
                <a:latin typeface="Arial"/>
                <a:cs typeface="Arial"/>
              </a:rPr>
              <a:t>pass </a:t>
            </a:r>
            <a:r>
              <a:rPr sz="4250" spc="10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4250" spc="15" dirty="0">
                <a:solidFill>
                  <a:srgbClr val="FFFFFF"/>
                </a:solidFill>
                <a:latin typeface="Arial"/>
                <a:cs typeface="Arial"/>
              </a:rPr>
              <a:t>the test </a:t>
            </a:r>
            <a:r>
              <a:rPr sz="4250" dirty="0">
                <a:solidFill>
                  <a:srgbClr val="FFFFFF"/>
                </a:solidFill>
                <a:latin typeface="Arial"/>
                <a:cs typeface="Arial"/>
              </a:rPr>
              <a:t>fixture </a:t>
            </a:r>
            <a:r>
              <a:rPr sz="4250" spc="60" dirty="0">
                <a:solidFill>
                  <a:srgbClr val="FFFFFF"/>
                </a:solidFill>
                <a:latin typeface="Arial"/>
                <a:cs typeface="Arial"/>
              </a:rPr>
              <a:t>class </a:t>
            </a:r>
            <a:r>
              <a:rPr sz="4250" spc="20" dirty="0">
                <a:solidFill>
                  <a:srgbClr val="FFFFFF"/>
                </a:solidFill>
                <a:latin typeface="Arial"/>
                <a:cs typeface="Arial"/>
              </a:rPr>
              <a:t>name </a:t>
            </a:r>
            <a:r>
              <a:rPr sz="4250" spc="95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4250" spc="15" dirty="0">
                <a:solidFill>
                  <a:srgbClr val="FFFFFF"/>
                </a:solidFill>
                <a:latin typeface="Arial"/>
                <a:cs typeface="Arial"/>
              </a:rPr>
              <a:t>the test </a:t>
            </a:r>
            <a:r>
              <a:rPr sz="4250" spc="20" dirty="0">
                <a:solidFill>
                  <a:srgbClr val="FFFFFF"/>
                </a:solidFill>
                <a:latin typeface="Arial"/>
                <a:cs typeface="Arial"/>
              </a:rPr>
              <a:t>name</a:t>
            </a:r>
            <a:r>
              <a:rPr sz="4250" spc="-20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250" spc="10" dirty="0">
                <a:solidFill>
                  <a:srgbClr val="FFFFFF"/>
                </a:solidFill>
                <a:latin typeface="Arial"/>
                <a:cs typeface="Arial"/>
              </a:rPr>
              <a:t>(i.e.</a:t>
            </a:r>
            <a:endParaRPr sz="42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4250" spc="-85" dirty="0">
                <a:solidFill>
                  <a:srgbClr val="FFFFFF"/>
                </a:solidFill>
                <a:latin typeface="Arial"/>
                <a:cs typeface="Arial"/>
              </a:rPr>
              <a:t>TEST_F(TestFixtureClass,</a:t>
            </a:r>
            <a:r>
              <a:rPr sz="425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250" spc="-55" dirty="0">
                <a:solidFill>
                  <a:srgbClr val="FFFFFF"/>
                </a:solidFill>
                <a:latin typeface="Arial"/>
                <a:cs typeface="Arial"/>
              </a:rPr>
              <a:t>TestName).</a:t>
            </a:r>
            <a:endParaRPr sz="42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5650" y="478594"/>
            <a:ext cx="18514125" cy="2396169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855085" marR="5080" indent="-3843020">
              <a:lnSpc>
                <a:spcPct val="100200"/>
              </a:lnSpc>
              <a:spcBef>
                <a:spcPts val="85"/>
              </a:spcBef>
            </a:pPr>
            <a:r>
              <a:rPr sz="7750" spc="-320" dirty="0"/>
              <a:t>Test </a:t>
            </a:r>
            <a:r>
              <a:rPr sz="7750" spc="-70" dirty="0"/>
              <a:t>Fixtures </a:t>
            </a:r>
            <a:r>
              <a:rPr lang="en-US" sz="7750" dirty="0" smtClean="0"/>
              <a:t>- </a:t>
            </a:r>
            <a:r>
              <a:rPr sz="7750" spc="40" dirty="0" smtClean="0"/>
              <a:t>Constructor/Destructor</a:t>
            </a:r>
            <a:r>
              <a:rPr lang="en-US" sz="7750" spc="40" dirty="0" smtClean="0"/>
              <a:t> </a:t>
            </a:r>
            <a:r>
              <a:rPr sz="7750" dirty="0" smtClean="0"/>
              <a:t>vs</a:t>
            </a:r>
            <a:r>
              <a:rPr sz="7750" spc="-10" dirty="0" smtClean="0"/>
              <a:t> </a:t>
            </a:r>
            <a:r>
              <a:rPr sz="7750" spc="-90" dirty="0"/>
              <a:t>SetUp/TearDown</a:t>
            </a:r>
            <a:endParaRPr sz="7750" dirty="0"/>
          </a:p>
        </p:txBody>
      </p:sp>
      <p:sp>
        <p:nvSpPr>
          <p:cNvPr id="3" name="object 3"/>
          <p:cNvSpPr txBox="1"/>
          <p:nvPr/>
        </p:nvSpPr>
        <p:spPr>
          <a:xfrm>
            <a:off x="385193" y="3997649"/>
            <a:ext cx="229870" cy="51562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3200" spc="484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87796" y="3903411"/>
            <a:ext cx="18747740" cy="132842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5080">
              <a:lnSpc>
                <a:spcPct val="100200"/>
              </a:lnSpc>
              <a:spcBef>
                <a:spcPts val="125"/>
              </a:spcBef>
            </a:pPr>
            <a:r>
              <a:rPr sz="4250" spc="20" dirty="0">
                <a:solidFill>
                  <a:srgbClr val="FFFFFF"/>
                </a:solidFill>
                <a:latin typeface="Arial"/>
                <a:cs typeface="Arial"/>
              </a:rPr>
              <a:t>Can </a:t>
            </a:r>
            <a:r>
              <a:rPr sz="4250" spc="15" dirty="0">
                <a:solidFill>
                  <a:srgbClr val="FFFFFF"/>
                </a:solidFill>
                <a:latin typeface="Arial"/>
                <a:cs typeface="Arial"/>
              </a:rPr>
              <a:t>use test </a:t>
            </a:r>
            <a:r>
              <a:rPr sz="4250" dirty="0">
                <a:solidFill>
                  <a:srgbClr val="FFFFFF"/>
                </a:solidFill>
                <a:latin typeface="Arial"/>
                <a:cs typeface="Arial"/>
              </a:rPr>
              <a:t>fixtures </a:t>
            </a:r>
            <a:r>
              <a:rPr sz="4250" spc="55" dirty="0">
                <a:solidFill>
                  <a:srgbClr val="FFFFFF"/>
                </a:solidFill>
                <a:latin typeface="Arial"/>
                <a:cs typeface="Arial"/>
              </a:rPr>
              <a:t>constructor/destructor </a:t>
            </a:r>
            <a:r>
              <a:rPr sz="4250" spc="50" dirty="0">
                <a:solidFill>
                  <a:srgbClr val="FFFFFF"/>
                </a:solidFill>
                <a:latin typeface="Arial"/>
                <a:cs typeface="Arial"/>
              </a:rPr>
              <a:t>instead </a:t>
            </a:r>
            <a:r>
              <a:rPr sz="4250" spc="1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4250" spc="-35" dirty="0">
                <a:solidFill>
                  <a:srgbClr val="FFFFFF"/>
                </a:solidFill>
                <a:latin typeface="Arial"/>
                <a:cs typeface="Arial"/>
              </a:rPr>
              <a:t>SetUp/TearDown </a:t>
            </a:r>
            <a:r>
              <a:rPr sz="4250" spc="65" dirty="0">
                <a:solidFill>
                  <a:srgbClr val="FFFFFF"/>
                </a:solidFill>
                <a:latin typeface="Arial"/>
                <a:cs typeface="Arial"/>
              </a:rPr>
              <a:t>since  </a:t>
            </a:r>
            <a:r>
              <a:rPr sz="4250" spc="20" dirty="0">
                <a:solidFill>
                  <a:srgbClr val="FFFFFF"/>
                </a:solidFill>
                <a:latin typeface="Arial"/>
                <a:cs typeface="Arial"/>
              </a:rPr>
              <a:t>new </a:t>
            </a:r>
            <a:r>
              <a:rPr sz="4250" spc="45" dirty="0">
                <a:solidFill>
                  <a:srgbClr val="FFFFFF"/>
                </a:solidFill>
                <a:latin typeface="Arial"/>
                <a:cs typeface="Arial"/>
              </a:rPr>
              <a:t>instance </a:t>
            </a:r>
            <a:r>
              <a:rPr sz="4250" spc="10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4250" spc="70" dirty="0">
                <a:solidFill>
                  <a:srgbClr val="FFFFFF"/>
                </a:solidFill>
                <a:latin typeface="Arial"/>
                <a:cs typeface="Arial"/>
              </a:rPr>
              <a:t>created </a:t>
            </a:r>
            <a:r>
              <a:rPr sz="4250" spc="10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4250" spc="75" dirty="0">
                <a:solidFill>
                  <a:srgbClr val="FFFFFF"/>
                </a:solidFill>
                <a:latin typeface="Arial"/>
                <a:cs typeface="Arial"/>
              </a:rPr>
              <a:t>each</a:t>
            </a:r>
            <a:r>
              <a:rPr sz="4250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250" spc="10" dirty="0">
                <a:solidFill>
                  <a:srgbClr val="FFFFFF"/>
                </a:solidFill>
                <a:latin typeface="Arial"/>
                <a:cs typeface="Arial"/>
              </a:rPr>
              <a:t>test.</a:t>
            </a:r>
            <a:endParaRPr sz="42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5193" y="6060413"/>
            <a:ext cx="229870" cy="51562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3200" spc="484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87796" y="5966175"/>
            <a:ext cx="18381980" cy="132842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5080">
              <a:lnSpc>
                <a:spcPct val="100200"/>
              </a:lnSpc>
              <a:spcBef>
                <a:spcPts val="125"/>
              </a:spcBef>
            </a:pPr>
            <a:r>
              <a:rPr sz="4250" spc="35" dirty="0">
                <a:solidFill>
                  <a:srgbClr val="FFFFFF"/>
                </a:solidFill>
                <a:latin typeface="Arial"/>
                <a:cs typeface="Arial"/>
              </a:rPr>
              <a:t>Constructor/Destructor </a:t>
            </a:r>
            <a:r>
              <a:rPr sz="4250" spc="10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4250" spc="55" dirty="0">
                <a:solidFill>
                  <a:srgbClr val="FFFFFF"/>
                </a:solidFill>
                <a:latin typeface="Arial"/>
                <a:cs typeface="Arial"/>
              </a:rPr>
              <a:t>preferable </a:t>
            </a:r>
            <a:r>
              <a:rPr sz="4250" spc="15" dirty="0">
                <a:solidFill>
                  <a:srgbClr val="FFFFFF"/>
                </a:solidFill>
                <a:latin typeface="Arial"/>
                <a:cs typeface="Arial"/>
              </a:rPr>
              <a:t>as </a:t>
            </a:r>
            <a:r>
              <a:rPr sz="4250" spc="5" dirty="0">
                <a:solidFill>
                  <a:srgbClr val="FFFFFF"/>
                </a:solidFill>
                <a:latin typeface="Arial"/>
                <a:cs typeface="Arial"/>
              </a:rPr>
              <a:t>it </a:t>
            </a:r>
            <a:r>
              <a:rPr sz="4250" spc="15" dirty="0">
                <a:solidFill>
                  <a:srgbClr val="FFFFFF"/>
                </a:solidFill>
                <a:latin typeface="Arial"/>
                <a:cs typeface="Arial"/>
              </a:rPr>
              <a:t>allows </a:t>
            </a:r>
            <a:r>
              <a:rPr sz="4250" spc="10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4250" spc="65" dirty="0">
                <a:solidFill>
                  <a:srgbClr val="FFFFFF"/>
                </a:solidFill>
                <a:latin typeface="Arial"/>
                <a:cs typeface="Arial"/>
              </a:rPr>
              <a:t>const </a:t>
            </a:r>
            <a:r>
              <a:rPr sz="4250" spc="60" dirty="0">
                <a:solidFill>
                  <a:srgbClr val="FFFFFF"/>
                </a:solidFill>
                <a:latin typeface="Arial"/>
                <a:cs typeface="Arial"/>
              </a:rPr>
              <a:t>member</a:t>
            </a:r>
            <a:r>
              <a:rPr sz="425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250" spc="40" dirty="0">
                <a:solidFill>
                  <a:srgbClr val="FFFFFF"/>
                </a:solidFill>
                <a:latin typeface="Arial"/>
                <a:cs typeface="Arial"/>
              </a:rPr>
              <a:t>variables  </a:t>
            </a:r>
            <a:r>
              <a:rPr sz="4250" spc="95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4250" spc="40" dirty="0">
                <a:solidFill>
                  <a:srgbClr val="FFFFFF"/>
                </a:solidFill>
                <a:latin typeface="Arial"/>
                <a:cs typeface="Arial"/>
              </a:rPr>
              <a:t>automatic </a:t>
            </a:r>
            <a:r>
              <a:rPr sz="4250" spc="60" dirty="0">
                <a:solidFill>
                  <a:srgbClr val="FFFFFF"/>
                </a:solidFill>
                <a:latin typeface="Arial"/>
                <a:cs typeface="Arial"/>
              </a:rPr>
              <a:t>calls </a:t>
            </a:r>
            <a:r>
              <a:rPr sz="4250" spc="1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4250" spc="75" dirty="0">
                <a:solidFill>
                  <a:srgbClr val="FFFFFF"/>
                </a:solidFill>
                <a:latin typeface="Arial"/>
                <a:cs typeface="Arial"/>
              </a:rPr>
              <a:t>base </a:t>
            </a:r>
            <a:r>
              <a:rPr sz="4250" spc="60" dirty="0">
                <a:solidFill>
                  <a:srgbClr val="FFFFFF"/>
                </a:solidFill>
                <a:latin typeface="Arial"/>
                <a:cs typeface="Arial"/>
              </a:rPr>
              <a:t>class</a:t>
            </a:r>
            <a:r>
              <a:rPr sz="4250" spc="-2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250" spc="50" dirty="0">
                <a:solidFill>
                  <a:srgbClr val="FFFFFF"/>
                </a:solidFill>
                <a:latin typeface="Arial"/>
                <a:cs typeface="Arial"/>
              </a:rPr>
              <a:t>constructors.</a:t>
            </a:r>
            <a:endParaRPr sz="42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5193" y="8290711"/>
            <a:ext cx="229870" cy="51562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3200" spc="484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87796" y="8196474"/>
            <a:ext cx="18575655" cy="132842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5080">
              <a:lnSpc>
                <a:spcPct val="100200"/>
              </a:lnSpc>
              <a:spcBef>
                <a:spcPts val="125"/>
              </a:spcBef>
            </a:pPr>
            <a:r>
              <a:rPr sz="4250" spc="-35" dirty="0">
                <a:solidFill>
                  <a:srgbClr val="FFFFFF"/>
                </a:solidFill>
                <a:latin typeface="Arial"/>
                <a:cs typeface="Arial"/>
              </a:rPr>
              <a:t>SetUp/TearDown </a:t>
            </a:r>
            <a:r>
              <a:rPr sz="4250" spc="40" dirty="0">
                <a:solidFill>
                  <a:srgbClr val="FFFFFF"/>
                </a:solidFill>
                <a:latin typeface="Arial"/>
                <a:cs typeface="Arial"/>
              </a:rPr>
              <a:t>functions </a:t>
            </a:r>
            <a:r>
              <a:rPr sz="4250" spc="20" dirty="0">
                <a:solidFill>
                  <a:srgbClr val="FFFFFF"/>
                </a:solidFill>
                <a:latin typeface="Arial"/>
                <a:cs typeface="Arial"/>
              </a:rPr>
              <a:t>may </a:t>
            </a:r>
            <a:r>
              <a:rPr sz="4250" spc="10" dirty="0">
                <a:solidFill>
                  <a:srgbClr val="FFFFFF"/>
                </a:solidFill>
                <a:latin typeface="Arial"/>
                <a:cs typeface="Arial"/>
              </a:rPr>
              <a:t>still </a:t>
            </a:r>
            <a:r>
              <a:rPr sz="4250" spc="135" dirty="0">
                <a:solidFill>
                  <a:srgbClr val="FFFFFF"/>
                </a:solidFill>
                <a:latin typeface="Arial"/>
                <a:cs typeface="Arial"/>
              </a:rPr>
              <a:t>be </a:t>
            </a:r>
            <a:r>
              <a:rPr sz="4250" spc="50" dirty="0">
                <a:solidFill>
                  <a:srgbClr val="FFFFFF"/>
                </a:solidFill>
                <a:latin typeface="Arial"/>
                <a:cs typeface="Arial"/>
              </a:rPr>
              <a:t>necessary </a:t>
            </a:r>
            <a:r>
              <a:rPr sz="4250" spc="5" dirty="0">
                <a:solidFill>
                  <a:srgbClr val="FFFFFF"/>
                </a:solidFill>
                <a:latin typeface="Arial"/>
                <a:cs typeface="Arial"/>
              </a:rPr>
              <a:t>if </a:t>
            </a:r>
            <a:r>
              <a:rPr sz="4250" spc="15" dirty="0">
                <a:solidFill>
                  <a:srgbClr val="FFFFFF"/>
                </a:solidFill>
                <a:latin typeface="Arial"/>
                <a:cs typeface="Arial"/>
              </a:rPr>
              <a:t>you </a:t>
            </a:r>
            <a:r>
              <a:rPr sz="4250" spc="20" dirty="0">
                <a:solidFill>
                  <a:srgbClr val="FFFFFF"/>
                </a:solidFill>
                <a:latin typeface="Arial"/>
                <a:cs typeface="Arial"/>
              </a:rPr>
              <a:t>may </a:t>
            </a:r>
            <a:r>
              <a:rPr sz="4250" dirty="0">
                <a:solidFill>
                  <a:srgbClr val="FFFFFF"/>
                </a:solidFill>
                <a:latin typeface="Arial"/>
                <a:cs typeface="Arial"/>
              </a:rPr>
              <a:t>throw </a:t>
            </a:r>
            <a:r>
              <a:rPr sz="4250" spc="20" dirty="0">
                <a:solidFill>
                  <a:srgbClr val="FFFFFF"/>
                </a:solidFill>
                <a:latin typeface="Arial"/>
                <a:cs typeface="Arial"/>
              </a:rPr>
              <a:t>an  </a:t>
            </a:r>
            <a:r>
              <a:rPr sz="4250" spc="70" dirty="0">
                <a:solidFill>
                  <a:srgbClr val="FFFFFF"/>
                </a:solidFill>
                <a:latin typeface="Arial"/>
                <a:cs typeface="Arial"/>
              </a:rPr>
              <a:t>exception </a:t>
            </a:r>
            <a:r>
              <a:rPr sz="4250" spc="95" dirty="0">
                <a:solidFill>
                  <a:srgbClr val="FFFFFF"/>
                </a:solidFill>
                <a:latin typeface="Arial"/>
                <a:cs typeface="Arial"/>
              </a:rPr>
              <a:t>during </a:t>
            </a:r>
            <a:r>
              <a:rPr sz="4250" spc="85" dirty="0">
                <a:solidFill>
                  <a:srgbClr val="FFFFFF"/>
                </a:solidFill>
                <a:latin typeface="Arial"/>
                <a:cs typeface="Arial"/>
              </a:rPr>
              <a:t>cleanup </a:t>
            </a:r>
            <a:r>
              <a:rPr sz="4250" spc="15" dirty="0">
                <a:solidFill>
                  <a:srgbClr val="FFFFFF"/>
                </a:solidFill>
                <a:latin typeface="Arial"/>
                <a:cs typeface="Arial"/>
              </a:rPr>
              <a:t>as </a:t>
            </a:r>
            <a:r>
              <a:rPr sz="4250" spc="10" dirty="0">
                <a:solidFill>
                  <a:srgbClr val="FFFFFF"/>
                </a:solidFill>
                <a:latin typeface="Arial"/>
                <a:cs typeface="Arial"/>
              </a:rPr>
              <a:t>this </a:t>
            </a:r>
            <a:r>
              <a:rPr sz="4250" spc="60" dirty="0">
                <a:solidFill>
                  <a:srgbClr val="FFFFFF"/>
                </a:solidFill>
                <a:latin typeface="Arial"/>
                <a:cs typeface="Arial"/>
              </a:rPr>
              <a:t>leads </a:t>
            </a:r>
            <a:r>
              <a:rPr sz="4250" spc="1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4250" spc="70" dirty="0">
                <a:solidFill>
                  <a:srgbClr val="FFFFFF"/>
                </a:solidFill>
                <a:latin typeface="Arial"/>
                <a:cs typeface="Arial"/>
              </a:rPr>
              <a:t>undefined </a:t>
            </a:r>
            <a:r>
              <a:rPr sz="4250" spc="45" dirty="0">
                <a:solidFill>
                  <a:srgbClr val="FFFFFF"/>
                </a:solidFill>
                <a:latin typeface="Arial"/>
                <a:cs typeface="Arial"/>
              </a:rPr>
              <a:t>behavior </a:t>
            </a:r>
            <a:r>
              <a:rPr sz="4250" spc="10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4250" spc="-3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250" spc="55" dirty="0">
                <a:solidFill>
                  <a:srgbClr val="FFFFFF"/>
                </a:solidFill>
                <a:latin typeface="Arial"/>
                <a:cs typeface="Arial"/>
              </a:rPr>
              <a:t>destructors.</a:t>
            </a:r>
            <a:endParaRPr sz="42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96160" y="730733"/>
            <a:ext cx="16361410" cy="9631680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 marR="5080">
              <a:lnSpc>
                <a:spcPts val="5280"/>
              </a:lnSpc>
              <a:spcBef>
                <a:spcPts val="160"/>
              </a:spcBef>
            </a:pPr>
            <a:r>
              <a:rPr sz="4250" spc="15" dirty="0">
                <a:solidFill>
                  <a:srgbClr val="FAFF00"/>
                </a:solidFill>
                <a:latin typeface="Courier New"/>
                <a:cs typeface="Courier New"/>
              </a:rPr>
              <a:t>class TestFixtureExample </a:t>
            </a:r>
            <a:r>
              <a:rPr sz="4250" spc="20" dirty="0">
                <a:solidFill>
                  <a:srgbClr val="FAFF00"/>
                </a:solidFill>
                <a:latin typeface="Courier New"/>
                <a:cs typeface="Courier New"/>
              </a:rPr>
              <a:t>: </a:t>
            </a:r>
            <a:r>
              <a:rPr sz="4250" spc="15" dirty="0">
                <a:solidFill>
                  <a:srgbClr val="FAFF00"/>
                </a:solidFill>
                <a:latin typeface="Courier New"/>
                <a:cs typeface="Courier New"/>
              </a:rPr>
              <a:t>public </a:t>
            </a:r>
            <a:r>
              <a:rPr sz="4250" spc="20" dirty="0">
                <a:solidFill>
                  <a:srgbClr val="FAFF00"/>
                </a:solidFill>
                <a:latin typeface="Courier New"/>
                <a:cs typeface="Courier New"/>
              </a:rPr>
              <a:t>::testing::Test{  public:</a:t>
            </a:r>
            <a:endParaRPr sz="4250">
              <a:latin typeface="Courier New"/>
              <a:cs typeface="Courier New"/>
            </a:endParaRPr>
          </a:p>
          <a:p>
            <a:pPr marL="1042669" marR="3220720" indent="-654050">
              <a:lnSpc>
                <a:spcPts val="5360"/>
              </a:lnSpc>
              <a:spcBef>
                <a:spcPts val="15"/>
              </a:spcBef>
            </a:pPr>
            <a:r>
              <a:rPr sz="4250" spc="20" dirty="0">
                <a:solidFill>
                  <a:srgbClr val="FAFF00"/>
                </a:solidFill>
                <a:latin typeface="Courier New"/>
                <a:cs typeface="Courier New"/>
              </a:rPr>
              <a:t>TestFixtureExample::TestFixtureExample{  </a:t>
            </a:r>
            <a:r>
              <a:rPr sz="4250" spc="15" dirty="0">
                <a:solidFill>
                  <a:srgbClr val="FAFF00"/>
                </a:solidFill>
                <a:latin typeface="Courier New"/>
                <a:cs typeface="Courier New"/>
              </a:rPr>
              <a:t>testObj </a:t>
            </a:r>
            <a:r>
              <a:rPr sz="4250" spc="20" dirty="0">
                <a:solidFill>
                  <a:srgbClr val="FAFF00"/>
                </a:solidFill>
                <a:latin typeface="Courier New"/>
                <a:cs typeface="Courier New"/>
              </a:rPr>
              <a:t>= </a:t>
            </a:r>
            <a:r>
              <a:rPr sz="4250" spc="15" dirty="0">
                <a:solidFill>
                  <a:srgbClr val="FAFF00"/>
                </a:solidFill>
                <a:latin typeface="Courier New"/>
                <a:cs typeface="Courier New"/>
              </a:rPr>
              <a:t>new </a:t>
            </a:r>
            <a:r>
              <a:rPr sz="4250" spc="20" dirty="0">
                <a:solidFill>
                  <a:srgbClr val="FAFF00"/>
                </a:solidFill>
                <a:latin typeface="Courier New"/>
                <a:cs typeface="Courier New"/>
              </a:rPr>
              <a:t>TestObj();</a:t>
            </a:r>
            <a:endParaRPr sz="4250">
              <a:latin typeface="Courier New"/>
              <a:cs typeface="Courier New"/>
            </a:endParaRPr>
          </a:p>
          <a:p>
            <a:pPr marL="389255">
              <a:lnSpc>
                <a:spcPct val="100000"/>
              </a:lnSpc>
              <a:spcBef>
                <a:spcPts val="35"/>
              </a:spcBef>
            </a:pPr>
            <a:r>
              <a:rPr sz="4250" spc="20" dirty="0">
                <a:solidFill>
                  <a:srgbClr val="FAFF00"/>
                </a:solidFill>
                <a:latin typeface="Courier New"/>
                <a:cs typeface="Courier New"/>
              </a:rPr>
              <a:t>}</a:t>
            </a:r>
            <a:endParaRPr sz="4250">
              <a:latin typeface="Courier New"/>
              <a:cs typeface="Courier New"/>
            </a:endParaRPr>
          </a:p>
          <a:p>
            <a:pPr marL="1042669" marR="8122284" indent="-654050">
              <a:lnSpc>
                <a:spcPts val="5360"/>
              </a:lnSpc>
              <a:spcBef>
                <a:spcPts val="140"/>
              </a:spcBef>
            </a:pPr>
            <a:r>
              <a:rPr sz="4250" spc="15" dirty="0">
                <a:solidFill>
                  <a:srgbClr val="FAFF00"/>
                </a:solidFill>
                <a:latin typeface="Courier New"/>
                <a:cs typeface="Courier New"/>
              </a:rPr>
              <a:t>virtual void </a:t>
            </a:r>
            <a:r>
              <a:rPr sz="4250" spc="20" dirty="0">
                <a:solidFill>
                  <a:srgbClr val="FAFF00"/>
                </a:solidFill>
                <a:latin typeface="Courier New"/>
                <a:cs typeface="Courier New"/>
              </a:rPr>
              <a:t>TearDown(){  delete(testObj);</a:t>
            </a:r>
            <a:endParaRPr sz="4250">
              <a:latin typeface="Courier New"/>
              <a:cs typeface="Courier New"/>
            </a:endParaRPr>
          </a:p>
          <a:p>
            <a:pPr marL="389255">
              <a:lnSpc>
                <a:spcPct val="100000"/>
              </a:lnSpc>
              <a:spcBef>
                <a:spcPts val="35"/>
              </a:spcBef>
            </a:pPr>
            <a:r>
              <a:rPr sz="4250" spc="20" dirty="0">
                <a:solidFill>
                  <a:srgbClr val="FAFF00"/>
                </a:solidFill>
                <a:latin typeface="Courier New"/>
                <a:cs typeface="Courier New"/>
              </a:rPr>
              <a:t>}</a:t>
            </a:r>
            <a:endParaRPr sz="4250">
              <a:latin typeface="Courier New"/>
              <a:cs typeface="Courier New"/>
            </a:endParaRPr>
          </a:p>
          <a:p>
            <a:pPr marL="389255">
              <a:lnSpc>
                <a:spcPct val="100000"/>
              </a:lnSpc>
              <a:spcBef>
                <a:spcPts val="260"/>
              </a:spcBef>
            </a:pPr>
            <a:r>
              <a:rPr sz="4250" spc="15" dirty="0">
                <a:solidFill>
                  <a:srgbClr val="FAFF00"/>
                </a:solidFill>
                <a:latin typeface="Courier New"/>
                <a:cs typeface="Courier New"/>
              </a:rPr>
              <a:t>TestObj </a:t>
            </a:r>
            <a:r>
              <a:rPr sz="4250" spc="20" dirty="0">
                <a:solidFill>
                  <a:srgbClr val="FAFF00"/>
                </a:solidFill>
                <a:latin typeface="Courier New"/>
                <a:cs typeface="Courier New"/>
              </a:rPr>
              <a:t>*testObj;</a:t>
            </a:r>
            <a:endParaRPr sz="42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4250" spc="20" dirty="0">
                <a:solidFill>
                  <a:srgbClr val="FAFF00"/>
                </a:solidFill>
                <a:latin typeface="Courier New"/>
                <a:cs typeface="Courier New"/>
              </a:rPr>
              <a:t>}</a:t>
            </a:r>
            <a:endParaRPr sz="42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5150">
              <a:latin typeface="Courier New"/>
              <a:cs typeface="Courier New"/>
            </a:endParaRPr>
          </a:p>
          <a:p>
            <a:pPr marL="389255" marR="4904740" indent="-377190">
              <a:lnSpc>
                <a:spcPct val="108300"/>
              </a:lnSpc>
            </a:pPr>
            <a:r>
              <a:rPr sz="4250" spc="20" dirty="0">
                <a:solidFill>
                  <a:srgbClr val="FAFF00"/>
                </a:solidFill>
                <a:latin typeface="Courier New"/>
                <a:cs typeface="Courier New"/>
              </a:rPr>
              <a:t>TEST_F(TestFixtureExample,</a:t>
            </a:r>
            <a:r>
              <a:rPr sz="4250" spc="-5" dirty="0">
                <a:solidFill>
                  <a:srgbClr val="FAFF00"/>
                </a:solidFill>
                <a:latin typeface="Courier New"/>
                <a:cs typeface="Courier New"/>
              </a:rPr>
              <a:t> </a:t>
            </a:r>
            <a:r>
              <a:rPr sz="4250" spc="20" dirty="0">
                <a:solidFill>
                  <a:srgbClr val="FAFF00"/>
                </a:solidFill>
                <a:latin typeface="Courier New"/>
                <a:cs typeface="Courier New"/>
              </a:rPr>
              <a:t>TestIt){  </a:t>
            </a:r>
            <a:r>
              <a:rPr sz="4250" spc="15" dirty="0">
                <a:solidFill>
                  <a:srgbClr val="FAFF00"/>
                </a:solidFill>
                <a:latin typeface="Courier New"/>
                <a:cs typeface="Courier New"/>
              </a:rPr>
              <a:t>ASSERT_TRUE( testObj-&gt;run() </a:t>
            </a:r>
            <a:r>
              <a:rPr sz="4250" spc="20" dirty="0">
                <a:solidFill>
                  <a:srgbClr val="FAFF00"/>
                </a:solidFill>
                <a:latin typeface="Courier New"/>
                <a:cs typeface="Courier New"/>
              </a:rPr>
              <a:t>);</a:t>
            </a:r>
            <a:endParaRPr sz="42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4250" spc="20" dirty="0">
                <a:solidFill>
                  <a:srgbClr val="FAFF00"/>
                </a:solidFill>
                <a:latin typeface="Courier New"/>
                <a:cs typeface="Courier New"/>
              </a:rPr>
              <a:t>}</a:t>
            </a:r>
            <a:endParaRPr sz="42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4604">
              <a:lnSpc>
                <a:spcPct val="100000"/>
              </a:lnSpc>
              <a:spcBef>
                <a:spcPts val="135"/>
              </a:spcBef>
            </a:pPr>
            <a:r>
              <a:rPr spc="100" dirty="0"/>
              <a:t>Google </a:t>
            </a:r>
            <a:r>
              <a:rPr spc="-370" dirty="0"/>
              <a:t>Test</a:t>
            </a:r>
            <a:r>
              <a:rPr spc="-120" dirty="0"/>
              <a:t> </a:t>
            </a:r>
            <a:r>
              <a:rPr spc="35" dirty="0"/>
              <a:t>Asserts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70510" y="3631167"/>
            <a:ext cx="229870" cy="51562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3200" spc="484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73112" y="3536929"/>
            <a:ext cx="14156690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250" spc="5" dirty="0">
                <a:solidFill>
                  <a:srgbClr val="FFFFFF"/>
                </a:solidFill>
                <a:latin typeface="Arial"/>
                <a:cs typeface="Arial"/>
              </a:rPr>
              <a:t>Perform </a:t>
            </a:r>
            <a:r>
              <a:rPr sz="4250" spc="1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4250" spc="95" dirty="0">
                <a:solidFill>
                  <a:srgbClr val="FFFFFF"/>
                </a:solidFill>
                <a:latin typeface="Arial"/>
                <a:cs typeface="Arial"/>
              </a:rPr>
              <a:t>checks </a:t>
            </a:r>
            <a:r>
              <a:rPr sz="4250" spc="15" dirty="0">
                <a:solidFill>
                  <a:srgbClr val="FFFFFF"/>
                </a:solidFill>
                <a:latin typeface="Arial"/>
                <a:cs typeface="Arial"/>
              </a:rPr>
              <a:t>that </a:t>
            </a:r>
            <a:r>
              <a:rPr sz="4250" spc="50" dirty="0">
                <a:solidFill>
                  <a:srgbClr val="FFFFFF"/>
                </a:solidFill>
                <a:latin typeface="Arial"/>
                <a:cs typeface="Arial"/>
              </a:rPr>
              <a:t>determine </a:t>
            </a:r>
            <a:r>
              <a:rPr sz="4250" spc="5" dirty="0">
                <a:solidFill>
                  <a:srgbClr val="FFFFFF"/>
                </a:solidFill>
                <a:latin typeface="Arial"/>
                <a:cs typeface="Arial"/>
              </a:rPr>
              <a:t>if </a:t>
            </a:r>
            <a:r>
              <a:rPr sz="4250" spc="2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4250" spc="15" dirty="0">
                <a:solidFill>
                  <a:srgbClr val="FFFFFF"/>
                </a:solidFill>
                <a:latin typeface="Arial"/>
                <a:cs typeface="Arial"/>
              </a:rPr>
              <a:t>test </a:t>
            </a:r>
            <a:r>
              <a:rPr sz="4250" spc="55" dirty="0">
                <a:solidFill>
                  <a:srgbClr val="FFFFFF"/>
                </a:solidFill>
                <a:latin typeface="Arial"/>
                <a:cs typeface="Arial"/>
              </a:rPr>
              <a:t>passes </a:t>
            </a:r>
            <a:r>
              <a:rPr sz="4250" spc="15" dirty="0">
                <a:solidFill>
                  <a:srgbClr val="FFFFFF"/>
                </a:solidFill>
                <a:latin typeface="Arial"/>
                <a:cs typeface="Arial"/>
              </a:rPr>
              <a:t>or</a:t>
            </a:r>
            <a:r>
              <a:rPr sz="4250" spc="-1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250" spc="10" dirty="0">
                <a:solidFill>
                  <a:srgbClr val="FFFFFF"/>
                </a:solidFill>
                <a:latin typeface="Arial"/>
                <a:cs typeface="Arial"/>
              </a:rPr>
              <a:t>fails.</a:t>
            </a:r>
            <a:endParaRPr sz="42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70510" y="5023795"/>
            <a:ext cx="229870" cy="51562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3200" spc="484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35012" y="4929557"/>
            <a:ext cx="16337915" cy="397764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35"/>
              </a:spcBef>
            </a:pPr>
            <a:r>
              <a:rPr sz="4250" spc="-180" dirty="0">
                <a:solidFill>
                  <a:srgbClr val="FFFFFF"/>
                </a:solidFill>
                <a:latin typeface="Arial"/>
                <a:cs typeface="Arial"/>
              </a:rPr>
              <a:t>Two </a:t>
            </a:r>
            <a:r>
              <a:rPr sz="4250" dirty="0">
                <a:solidFill>
                  <a:srgbClr val="FFFFFF"/>
                </a:solidFill>
                <a:latin typeface="Arial"/>
                <a:cs typeface="Arial"/>
              </a:rPr>
              <a:t>failure</a:t>
            </a:r>
            <a:r>
              <a:rPr sz="4250" spc="1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250" spc="55" dirty="0">
                <a:solidFill>
                  <a:srgbClr val="FFFFFF"/>
                </a:solidFill>
                <a:latin typeface="Arial"/>
                <a:cs typeface="Arial"/>
              </a:rPr>
              <a:t>types:</a:t>
            </a:r>
            <a:endParaRPr sz="42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4800">
              <a:latin typeface="Arial"/>
              <a:cs typeface="Arial"/>
            </a:endParaRPr>
          </a:p>
          <a:p>
            <a:pPr marL="1118235" indent="-502920">
              <a:lnSpc>
                <a:spcPct val="100000"/>
              </a:lnSpc>
              <a:buSzPct val="75294"/>
              <a:buChar char="•"/>
              <a:tabLst>
                <a:tab pos="1118235" algn="l"/>
                <a:tab pos="1118870" algn="l"/>
              </a:tabLst>
            </a:pPr>
            <a:r>
              <a:rPr sz="4250" spc="-170" dirty="0">
                <a:solidFill>
                  <a:srgbClr val="FFFFFF"/>
                </a:solidFill>
                <a:latin typeface="Arial"/>
                <a:cs typeface="Arial"/>
              </a:rPr>
              <a:t>ASSERT_* </a:t>
            </a:r>
            <a:r>
              <a:rPr sz="4250" spc="45" dirty="0">
                <a:solidFill>
                  <a:srgbClr val="FFFFFF"/>
                </a:solidFill>
                <a:latin typeface="Arial"/>
                <a:cs typeface="Arial"/>
              </a:rPr>
              <a:t>macros </a:t>
            </a:r>
            <a:r>
              <a:rPr sz="4250" spc="65" dirty="0">
                <a:solidFill>
                  <a:srgbClr val="FFFFFF"/>
                </a:solidFill>
                <a:latin typeface="Arial"/>
                <a:cs typeface="Arial"/>
              </a:rPr>
              <a:t>which </a:t>
            </a:r>
            <a:r>
              <a:rPr sz="4250" spc="75" dirty="0">
                <a:solidFill>
                  <a:srgbClr val="FFFFFF"/>
                </a:solidFill>
                <a:latin typeface="Arial"/>
                <a:cs typeface="Arial"/>
              </a:rPr>
              <a:t>abort </a:t>
            </a:r>
            <a:r>
              <a:rPr sz="4250" spc="1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4250" spc="35" dirty="0">
                <a:solidFill>
                  <a:srgbClr val="FFFFFF"/>
                </a:solidFill>
                <a:latin typeface="Arial"/>
                <a:cs typeface="Arial"/>
              </a:rPr>
              <a:t>current </a:t>
            </a:r>
            <a:r>
              <a:rPr sz="4250" spc="15" dirty="0">
                <a:solidFill>
                  <a:srgbClr val="FFFFFF"/>
                </a:solidFill>
                <a:latin typeface="Arial"/>
                <a:cs typeface="Arial"/>
              </a:rPr>
              <a:t>test </a:t>
            </a:r>
            <a:r>
              <a:rPr sz="4250" spc="5" dirty="0">
                <a:solidFill>
                  <a:srgbClr val="FFFFFF"/>
                </a:solidFill>
                <a:latin typeface="Arial"/>
                <a:cs typeface="Arial"/>
              </a:rPr>
              <a:t>if </a:t>
            </a:r>
            <a:r>
              <a:rPr sz="4250" spc="15" dirty="0">
                <a:solidFill>
                  <a:srgbClr val="FFFFFF"/>
                </a:solidFill>
                <a:latin typeface="Arial"/>
                <a:cs typeface="Arial"/>
              </a:rPr>
              <a:t>they</a:t>
            </a:r>
            <a:r>
              <a:rPr sz="425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250" spc="10" dirty="0">
                <a:solidFill>
                  <a:srgbClr val="FFFFFF"/>
                </a:solidFill>
                <a:latin typeface="Arial"/>
                <a:cs typeface="Arial"/>
              </a:rPr>
              <a:t>fail.</a:t>
            </a:r>
            <a:endParaRPr sz="42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FFFFFF"/>
              </a:buClr>
              <a:buFont typeface="Arial"/>
              <a:buChar char="•"/>
            </a:pPr>
            <a:endParaRPr sz="4400">
              <a:latin typeface="Arial"/>
              <a:cs typeface="Arial"/>
            </a:endParaRPr>
          </a:p>
          <a:p>
            <a:pPr marL="1118235" marR="30480" indent="-502920">
              <a:lnSpc>
                <a:spcPct val="100200"/>
              </a:lnSpc>
              <a:buSzPct val="75294"/>
              <a:buChar char="•"/>
              <a:tabLst>
                <a:tab pos="1118235" algn="l"/>
                <a:tab pos="1118870" algn="l"/>
              </a:tabLst>
            </a:pPr>
            <a:r>
              <a:rPr sz="4250" spc="-160" dirty="0">
                <a:solidFill>
                  <a:srgbClr val="FFFFFF"/>
                </a:solidFill>
                <a:latin typeface="Arial"/>
                <a:cs typeface="Arial"/>
              </a:rPr>
              <a:t>EXPECT_* </a:t>
            </a:r>
            <a:r>
              <a:rPr sz="4250" spc="45" dirty="0">
                <a:solidFill>
                  <a:srgbClr val="FFFFFF"/>
                </a:solidFill>
                <a:latin typeface="Arial"/>
                <a:cs typeface="Arial"/>
              </a:rPr>
              <a:t>macros </a:t>
            </a:r>
            <a:r>
              <a:rPr sz="4250" spc="65" dirty="0">
                <a:solidFill>
                  <a:srgbClr val="FFFFFF"/>
                </a:solidFill>
                <a:latin typeface="Arial"/>
                <a:cs typeface="Arial"/>
              </a:rPr>
              <a:t>which </a:t>
            </a:r>
            <a:r>
              <a:rPr sz="4250" spc="75" dirty="0">
                <a:solidFill>
                  <a:srgbClr val="FFFFFF"/>
                </a:solidFill>
                <a:latin typeface="Arial"/>
                <a:cs typeface="Arial"/>
              </a:rPr>
              <a:t>indicate </a:t>
            </a:r>
            <a:r>
              <a:rPr sz="4250" spc="2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4250" dirty="0">
                <a:solidFill>
                  <a:srgbClr val="FFFFFF"/>
                </a:solidFill>
                <a:latin typeface="Arial"/>
                <a:cs typeface="Arial"/>
              </a:rPr>
              <a:t>failure </a:t>
            </a:r>
            <a:r>
              <a:rPr sz="4250" spc="95" dirty="0">
                <a:solidFill>
                  <a:srgbClr val="FFFFFF"/>
                </a:solidFill>
                <a:latin typeface="Arial"/>
                <a:cs typeface="Arial"/>
              </a:rPr>
              <a:t>but </a:t>
            </a:r>
            <a:r>
              <a:rPr sz="4250" spc="135" dirty="0">
                <a:solidFill>
                  <a:srgbClr val="FFFFFF"/>
                </a:solidFill>
                <a:latin typeface="Arial"/>
                <a:cs typeface="Arial"/>
              </a:rPr>
              <a:t>do </a:t>
            </a:r>
            <a:r>
              <a:rPr sz="4250" spc="15" dirty="0">
                <a:solidFill>
                  <a:srgbClr val="FFFFFF"/>
                </a:solidFill>
                <a:latin typeface="Arial"/>
                <a:cs typeface="Arial"/>
              </a:rPr>
              <a:t>not </a:t>
            </a:r>
            <a:r>
              <a:rPr sz="4250" spc="75" dirty="0">
                <a:solidFill>
                  <a:srgbClr val="FFFFFF"/>
                </a:solidFill>
                <a:latin typeface="Arial"/>
                <a:cs typeface="Arial"/>
              </a:rPr>
              <a:t>abort</a:t>
            </a:r>
            <a:r>
              <a:rPr sz="4250" spc="-1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250" spc="15" dirty="0">
                <a:solidFill>
                  <a:srgbClr val="FFFFFF"/>
                </a:solidFill>
                <a:latin typeface="Arial"/>
                <a:cs typeface="Arial"/>
              </a:rPr>
              <a:t>the  </a:t>
            </a:r>
            <a:r>
              <a:rPr sz="4250" spc="35" dirty="0">
                <a:solidFill>
                  <a:srgbClr val="FFFFFF"/>
                </a:solidFill>
                <a:latin typeface="Arial"/>
                <a:cs typeface="Arial"/>
              </a:rPr>
              <a:t>current</a:t>
            </a:r>
            <a:r>
              <a:rPr sz="425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250" spc="10" dirty="0">
                <a:solidFill>
                  <a:srgbClr val="FFFFFF"/>
                </a:solidFill>
                <a:latin typeface="Arial"/>
                <a:cs typeface="Arial"/>
              </a:rPr>
              <a:t>test.</a:t>
            </a:r>
            <a:endParaRPr sz="42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70510" y="9316859"/>
            <a:ext cx="229870" cy="51562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3200" spc="484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73112" y="9222620"/>
            <a:ext cx="10394315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250" spc="55" dirty="0">
                <a:solidFill>
                  <a:srgbClr val="FFFFFF"/>
                </a:solidFill>
                <a:latin typeface="Arial"/>
                <a:cs typeface="Arial"/>
              </a:rPr>
              <a:t>Expect </a:t>
            </a:r>
            <a:r>
              <a:rPr sz="4250" spc="45" dirty="0">
                <a:solidFill>
                  <a:srgbClr val="FFFFFF"/>
                </a:solidFill>
                <a:latin typeface="Arial"/>
                <a:cs typeface="Arial"/>
              </a:rPr>
              <a:t>macros </a:t>
            </a:r>
            <a:r>
              <a:rPr sz="4250" spc="55" dirty="0">
                <a:solidFill>
                  <a:srgbClr val="FFFFFF"/>
                </a:solidFill>
                <a:latin typeface="Arial"/>
                <a:cs typeface="Arial"/>
              </a:rPr>
              <a:t>should </a:t>
            </a:r>
            <a:r>
              <a:rPr sz="4250" spc="135" dirty="0">
                <a:solidFill>
                  <a:srgbClr val="FFFFFF"/>
                </a:solidFill>
                <a:latin typeface="Arial"/>
                <a:cs typeface="Arial"/>
              </a:rPr>
              <a:t>be </a:t>
            </a:r>
            <a:r>
              <a:rPr sz="4250" spc="75" dirty="0">
                <a:solidFill>
                  <a:srgbClr val="FFFFFF"/>
                </a:solidFill>
                <a:latin typeface="Arial"/>
                <a:cs typeface="Arial"/>
              </a:rPr>
              <a:t>used </a:t>
            </a:r>
            <a:r>
              <a:rPr sz="4250" spc="5" dirty="0">
                <a:solidFill>
                  <a:srgbClr val="FFFFFF"/>
                </a:solidFill>
                <a:latin typeface="Arial"/>
                <a:cs typeface="Arial"/>
              </a:rPr>
              <a:t>if</a:t>
            </a:r>
            <a:r>
              <a:rPr sz="4250" spc="-3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250" spc="65" dirty="0">
                <a:solidFill>
                  <a:srgbClr val="FFFFFF"/>
                </a:solidFill>
                <a:latin typeface="Arial"/>
                <a:cs typeface="Arial"/>
              </a:rPr>
              <a:t>possible.</a:t>
            </a:r>
            <a:endParaRPr sz="42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4604">
              <a:lnSpc>
                <a:spcPct val="100000"/>
              </a:lnSpc>
              <a:spcBef>
                <a:spcPts val="135"/>
              </a:spcBef>
            </a:pPr>
            <a:r>
              <a:rPr spc="100" dirty="0"/>
              <a:t>Google </a:t>
            </a:r>
            <a:r>
              <a:rPr spc="-370" dirty="0"/>
              <a:t>Test</a:t>
            </a:r>
            <a:r>
              <a:rPr spc="-120" dirty="0"/>
              <a:t> </a:t>
            </a:r>
            <a:r>
              <a:rPr spc="35" dirty="0"/>
              <a:t>Asserts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70510" y="2814438"/>
            <a:ext cx="229870" cy="51562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3200" spc="484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73112" y="2720200"/>
            <a:ext cx="5970905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250" spc="-40" dirty="0">
                <a:solidFill>
                  <a:srgbClr val="FFFFFF"/>
                </a:solidFill>
                <a:latin typeface="Arial"/>
                <a:cs typeface="Arial"/>
              </a:rPr>
              <a:t>Four </a:t>
            </a:r>
            <a:r>
              <a:rPr sz="4250" spc="40" dirty="0">
                <a:solidFill>
                  <a:srgbClr val="FFFFFF"/>
                </a:solidFill>
                <a:latin typeface="Arial"/>
                <a:cs typeface="Arial"/>
              </a:rPr>
              <a:t>Comparison</a:t>
            </a:r>
            <a:r>
              <a:rPr sz="425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250" spc="-45" dirty="0">
                <a:solidFill>
                  <a:srgbClr val="FFFFFF"/>
                </a:solidFill>
                <a:latin typeface="Arial"/>
                <a:cs typeface="Arial"/>
              </a:rPr>
              <a:t>Types:</a:t>
            </a:r>
            <a:endParaRPr sz="42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95107" y="3861527"/>
            <a:ext cx="229870" cy="51562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3200" spc="484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08180" y="3767289"/>
            <a:ext cx="16206469" cy="132842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5080">
              <a:lnSpc>
                <a:spcPct val="100200"/>
              </a:lnSpc>
              <a:spcBef>
                <a:spcPts val="125"/>
              </a:spcBef>
            </a:pPr>
            <a:r>
              <a:rPr sz="4250" spc="65" dirty="0">
                <a:solidFill>
                  <a:srgbClr val="FFFFFF"/>
                </a:solidFill>
                <a:latin typeface="Arial"/>
                <a:cs typeface="Arial"/>
              </a:rPr>
              <a:t>Basic </a:t>
            </a:r>
            <a:r>
              <a:rPr sz="4250" spc="10" dirty="0">
                <a:solidFill>
                  <a:srgbClr val="FFFFFF"/>
                </a:solidFill>
                <a:latin typeface="Arial"/>
                <a:cs typeface="Arial"/>
              </a:rPr>
              <a:t>- </a:t>
            </a:r>
            <a:r>
              <a:rPr sz="4250" spc="-45" dirty="0">
                <a:solidFill>
                  <a:srgbClr val="FFFFFF"/>
                </a:solidFill>
                <a:latin typeface="Arial"/>
                <a:cs typeface="Arial"/>
              </a:rPr>
              <a:t>Verifies </a:t>
            </a:r>
            <a:r>
              <a:rPr sz="4250" spc="15" dirty="0">
                <a:solidFill>
                  <a:srgbClr val="FFFFFF"/>
                </a:solidFill>
                <a:latin typeface="Arial"/>
                <a:cs typeface="Arial"/>
              </a:rPr>
              <a:t>that </a:t>
            </a:r>
            <a:r>
              <a:rPr sz="4250" spc="2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4250" spc="95" dirty="0">
                <a:solidFill>
                  <a:srgbClr val="FFFFFF"/>
                </a:solidFill>
                <a:latin typeface="Arial"/>
                <a:cs typeface="Arial"/>
              </a:rPr>
              <a:t>passed </a:t>
            </a:r>
            <a:r>
              <a:rPr sz="4250" spc="50" dirty="0">
                <a:solidFill>
                  <a:srgbClr val="FFFFFF"/>
                </a:solidFill>
                <a:latin typeface="Arial"/>
                <a:cs typeface="Arial"/>
              </a:rPr>
              <a:t>boolean </a:t>
            </a:r>
            <a:r>
              <a:rPr sz="4250" spc="30" dirty="0">
                <a:solidFill>
                  <a:srgbClr val="FFFFFF"/>
                </a:solidFill>
                <a:latin typeface="Arial"/>
                <a:cs typeface="Arial"/>
              </a:rPr>
              <a:t>expression </a:t>
            </a:r>
            <a:r>
              <a:rPr sz="4250" spc="15" dirty="0">
                <a:solidFill>
                  <a:srgbClr val="FFFFFF"/>
                </a:solidFill>
                <a:latin typeface="Arial"/>
                <a:cs typeface="Arial"/>
              </a:rPr>
              <a:t>evaluates to</a:t>
            </a:r>
            <a:r>
              <a:rPr sz="4250" spc="-1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250" spc="15" dirty="0">
                <a:solidFill>
                  <a:srgbClr val="FFFFFF"/>
                </a:solidFill>
                <a:latin typeface="Arial"/>
                <a:cs typeface="Arial"/>
              </a:rPr>
              <a:t>true  or</a:t>
            </a:r>
            <a:r>
              <a:rPr sz="425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250" spc="10" dirty="0">
                <a:solidFill>
                  <a:srgbClr val="FFFFFF"/>
                </a:solidFill>
                <a:latin typeface="Arial"/>
                <a:cs typeface="Arial"/>
              </a:rPr>
              <a:t>false.</a:t>
            </a:r>
            <a:endParaRPr sz="42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95107" y="5453102"/>
            <a:ext cx="229870" cy="51562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3200" spc="484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008180" y="5369335"/>
            <a:ext cx="16396969" cy="132842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5080">
              <a:lnSpc>
                <a:spcPct val="100200"/>
              </a:lnSpc>
              <a:spcBef>
                <a:spcPts val="125"/>
              </a:spcBef>
            </a:pPr>
            <a:r>
              <a:rPr sz="4250" spc="25" dirty="0">
                <a:solidFill>
                  <a:srgbClr val="FFFFFF"/>
                </a:solidFill>
                <a:latin typeface="Arial"/>
                <a:cs typeface="Arial"/>
              </a:rPr>
              <a:t>Binary </a:t>
            </a:r>
            <a:r>
              <a:rPr sz="4250" spc="10" dirty="0">
                <a:solidFill>
                  <a:srgbClr val="FFFFFF"/>
                </a:solidFill>
                <a:latin typeface="Arial"/>
                <a:cs typeface="Arial"/>
              </a:rPr>
              <a:t>- </a:t>
            </a:r>
            <a:r>
              <a:rPr sz="4250" spc="40" dirty="0">
                <a:solidFill>
                  <a:srgbClr val="FFFFFF"/>
                </a:solidFill>
                <a:latin typeface="Arial"/>
                <a:cs typeface="Arial"/>
              </a:rPr>
              <a:t>Compares </a:t>
            </a:r>
            <a:r>
              <a:rPr sz="4250" spc="65" dirty="0">
                <a:solidFill>
                  <a:srgbClr val="FFFFFF"/>
                </a:solidFill>
                <a:latin typeface="Arial"/>
                <a:cs typeface="Arial"/>
              </a:rPr>
              <a:t>binary </a:t>
            </a:r>
            <a:r>
              <a:rPr sz="4250" spc="15" dirty="0">
                <a:solidFill>
                  <a:srgbClr val="FFFFFF"/>
                </a:solidFill>
                <a:latin typeface="Arial"/>
                <a:cs typeface="Arial"/>
              </a:rPr>
              <a:t>values to see </a:t>
            </a:r>
            <a:r>
              <a:rPr sz="4250" spc="5" dirty="0">
                <a:solidFill>
                  <a:srgbClr val="FFFFFF"/>
                </a:solidFill>
                <a:latin typeface="Arial"/>
                <a:cs typeface="Arial"/>
              </a:rPr>
              <a:t>if </a:t>
            </a:r>
            <a:r>
              <a:rPr sz="4250" spc="15" dirty="0">
                <a:solidFill>
                  <a:srgbClr val="FFFFFF"/>
                </a:solidFill>
                <a:latin typeface="Arial"/>
                <a:cs typeface="Arial"/>
              </a:rPr>
              <a:t>they </a:t>
            </a:r>
            <a:r>
              <a:rPr sz="4250" spc="-10" dirty="0">
                <a:solidFill>
                  <a:srgbClr val="FFFFFF"/>
                </a:solidFill>
                <a:latin typeface="Arial"/>
                <a:cs typeface="Arial"/>
              </a:rPr>
              <a:t>are </a:t>
            </a:r>
            <a:r>
              <a:rPr sz="4250" spc="55" dirty="0">
                <a:solidFill>
                  <a:srgbClr val="FFFFFF"/>
                </a:solidFill>
                <a:latin typeface="Arial"/>
                <a:cs typeface="Arial"/>
              </a:rPr>
              <a:t>equal, </a:t>
            </a:r>
            <a:r>
              <a:rPr sz="4250" spc="15" dirty="0">
                <a:solidFill>
                  <a:srgbClr val="FFFFFF"/>
                </a:solidFill>
                <a:latin typeface="Arial"/>
                <a:cs typeface="Arial"/>
              </a:rPr>
              <a:t>not</a:t>
            </a:r>
            <a:r>
              <a:rPr sz="4250" spc="-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250" spc="55" dirty="0">
                <a:solidFill>
                  <a:srgbClr val="FFFFFF"/>
                </a:solidFill>
                <a:latin typeface="Arial"/>
                <a:cs typeface="Arial"/>
              </a:rPr>
              <a:t>equal,  </a:t>
            </a:r>
            <a:r>
              <a:rPr sz="4250" spc="15" dirty="0">
                <a:solidFill>
                  <a:srgbClr val="FFFFFF"/>
                </a:solidFill>
                <a:latin typeface="Arial"/>
                <a:cs typeface="Arial"/>
              </a:rPr>
              <a:t>less than, less than or </a:t>
            </a:r>
            <a:r>
              <a:rPr sz="4250" spc="55" dirty="0">
                <a:solidFill>
                  <a:srgbClr val="FFFFFF"/>
                </a:solidFill>
                <a:latin typeface="Arial"/>
                <a:cs typeface="Arial"/>
              </a:rPr>
              <a:t>equal, </a:t>
            </a:r>
            <a:r>
              <a:rPr sz="4250" spc="35" dirty="0">
                <a:solidFill>
                  <a:srgbClr val="FFFFFF"/>
                </a:solidFill>
                <a:latin typeface="Arial"/>
                <a:cs typeface="Arial"/>
              </a:rPr>
              <a:t>greater </a:t>
            </a:r>
            <a:r>
              <a:rPr sz="4250" spc="15" dirty="0">
                <a:solidFill>
                  <a:srgbClr val="FFFFFF"/>
                </a:solidFill>
                <a:latin typeface="Arial"/>
                <a:cs typeface="Arial"/>
              </a:rPr>
              <a:t>than, or </a:t>
            </a:r>
            <a:r>
              <a:rPr sz="4250" spc="35" dirty="0">
                <a:solidFill>
                  <a:srgbClr val="FFFFFF"/>
                </a:solidFill>
                <a:latin typeface="Arial"/>
                <a:cs typeface="Arial"/>
              </a:rPr>
              <a:t>greater </a:t>
            </a:r>
            <a:r>
              <a:rPr sz="4250" spc="15" dirty="0">
                <a:solidFill>
                  <a:srgbClr val="FFFFFF"/>
                </a:solidFill>
                <a:latin typeface="Arial"/>
                <a:cs typeface="Arial"/>
              </a:rPr>
              <a:t>than or</a:t>
            </a:r>
            <a:r>
              <a:rPr sz="4250" spc="-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250" spc="55" dirty="0">
                <a:solidFill>
                  <a:srgbClr val="FFFFFF"/>
                </a:solidFill>
                <a:latin typeface="Arial"/>
                <a:cs typeface="Arial"/>
              </a:rPr>
              <a:t>equal.</a:t>
            </a:r>
            <a:endParaRPr sz="42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95107" y="7076089"/>
            <a:ext cx="229870" cy="51562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3200" spc="484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008180" y="6992322"/>
            <a:ext cx="16254730" cy="132842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5080">
              <a:lnSpc>
                <a:spcPct val="100200"/>
              </a:lnSpc>
              <a:spcBef>
                <a:spcPts val="125"/>
              </a:spcBef>
            </a:pPr>
            <a:r>
              <a:rPr sz="4250" spc="15" dirty="0">
                <a:solidFill>
                  <a:srgbClr val="FFFFFF"/>
                </a:solidFill>
                <a:latin typeface="Arial"/>
                <a:cs typeface="Arial"/>
              </a:rPr>
              <a:t>String </a:t>
            </a:r>
            <a:r>
              <a:rPr sz="4250" spc="10" dirty="0">
                <a:solidFill>
                  <a:srgbClr val="FFFFFF"/>
                </a:solidFill>
                <a:latin typeface="Arial"/>
                <a:cs typeface="Arial"/>
              </a:rPr>
              <a:t>- </a:t>
            </a:r>
            <a:r>
              <a:rPr sz="4250" spc="40" dirty="0">
                <a:solidFill>
                  <a:srgbClr val="FFFFFF"/>
                </a:solidFill>
                <a:latin typeface="Arial"/>
                <a:cs typeface="Arial"/>
              </a:rPr>
              <a:t>Compares </a:t>
            </a:r>
            <a:r>
              <a:rPr sz="4250" spc="15" dirty="0">
                <a:solidFill>
                  <a:srgbClr val="FFFFFF"/>
                </a:solidFill>
                <a:latin typeface="Arial"/>
                <a:cs typeface="Arial"/>
              </a:rPr>
              <a:t>two </a:t>
            </a:r>
            <a:r>
              <a:rPr sz="4250" spc="25" dirty="0">
                <a:solidFill>
                  <a:srgbClr val="FFFFFF"/>
                </a:solidFill>
                <a:latin typeface="Arial"/>
                <a:cs typeface="Arial"/>
              </a:rPr>
              <a:t>C </a:t>
            </a:r>
            <a:r>
              <a:rPr sz="4250" spc="15" dirty="0">
                <a:solidFill>
                  <a:srgbClr val="FFFFFF"/>
                </a:solidFill>
                <a:latin typeface="Arial"/>
                <a:cs typeface="Arial"/>
              </a:rPr>
              <a:t>styles </a:t>
            </a:r>
            <a:r>
              <a:rPr sz="4250" spc="45" dirty="0">
                <a:solidFill>
                  <a:srgbClr val="FFFFFF"/>
                </a:solidFill>
                <a:latin typeface="Arial"/>
                <a:cs typeface="Arial"/>
              </a:rPr>
              <a:t>strings </a:t>
            </a:r>
            <a:r>
              <a:rPr sz="4250" spc="15" dirty="0">
                <a:solidFill>
                  <a:srgbClr val="FFFFFF"/>
                </a:solidFill>
                <a:latin typeface="Arial"/>
                <a:cs typeface="Arial"/>
              </a:rPr>
              <a:t>to see </a:t>
            </a:r>
            <a:r>
              <a:rPr sz="4250" spc="5" dirty="0">
                <a:solidFill>
                  <a:srgbClr val="FFFFFF"/>
                </a:solidFill>
                <a:latin typeface="Arial"/>
                <a:cs typeface="Arial"/>
              </a:rPr>
              <a:t>if </a:t>
            </a:r>
            <a:r>
              <a:rPr sz="4250" spc="15" dirty="0">
                <a:solidFill>
                  <a:srgbClr val="FFFFFF"/>
                </a:solidFill>
                <a:latin typeface="Arial"/>
                <a:cs typeface="Arial"/>
              </a:rPr>
              <a:t>they </a:t>
            </a:r>
            <a:r>
              <a:rPr sz="4250" spc="-10" dirty="0">
                <a:solidFill>
                  <a:srgbClr val="FFFFFF"/>
                </a:solidFill>
                <a:latin typeface="Arial"/>
                <a:cs typeface="Arial"/>
              </a:rPr>
              <a:t>are </a:t>
            </a:r>
            <a:r>
              <a:rPr sz="4250" spc="55" dirty="0">
                <a:solidFill>
                  <a:srgbClr val="FFFFFF"/>
                </a:solidFill>
                <a:latin typeface="Arial"/>
                <a:cs typeface="Arial"/>
              </a:rPr>
              <a:t>equal,</a:t>
            </a:r>
            <a:r>
              <a:rPr sz="425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250" spc="15" dirty="0">
                <a:solidFill>
                  <a:srgbClr val="FFFFFF"/>
                </a:solidFill>
                <a:latin typeface="Arial"/>
                <a:cs typeface="Arial"/>
              </a:rPr>
              <a:t>not-  </a:t>
            </a:r>
            <a:r>
              <a:rPr sz="4250" spc="55" dirty="0">
                <a:solidFill>
                  <a:srgbClr val="FFFFFF"/>
                </a:solidFill>
                <a:latin typeface="Arial"/>
                <a:cs typeface="Arial"/>
              </a:rPr>
              <a:t>equal, </a:t>
            </a:r>
            <a:r>
              <a:rPr sz="4250" spc="60" dirty="0">
                <a:solidFill>
                  <a:srgbClr val="FFFFFF"/>
                </a:solidFill>
                <a:latin typeface="Arial"/>
                <a:cs typeface="Arial"/>
              </a:rPr>
              <a:t>equal </a:t>
            </a:r>
            <a:r>
              <a:rPr sz="4250" spc="70" dirty="0">
                <a:solidFill>
                  <a:srgbClr val="FFFFFF"/>
                </a:solidFill>
                <a:latin typeface="Arial"/>
                <a:cs typeface="Arial"/>
              </a:rPr>
              <a:t>ignoring </a:t>
            </a:r>
            <a:r>
              <a:rPr sz="4250" spc="65" dirty="0">
                <a:solidFill>
                  <a:srgbClr val="FFFFFF"/>
                </a:solidFill>
                <a:latin typeface="Arial"/>
                <a:cs typeface="Arial"/>
              </a:rPr>
              <a:t>case, </a:t>
            </a:r>
            <a:r>
              <a:rPr sz="4250" spc="15" dirty="0">
                <a:solidFill>
                  <a:srgbClr val="FFFFFF"/>
                </a:solidFill>
                <a:latin typeface="Arial"/>
                <a:cs typeface="Arial"/>
              </a:rPr>
              <a:t>or </a:t>
            </a:r>
            <a:r>
              <a:rPr sz="4250" spc="40" dirty="0">
                <a:solidFill>
                  <a:srgbClr val="FFFFFF"/>
                </a:solidFill>
                <a:latin typeface="Arial"/>
                <a:cs typeface="Arial"/>
              </a:rPr>
              <a:t>not-equal </a:t>
            </a:r>
            <a:r>
              <a:rPr sz="4250" spc="70" dirty="0">
                <a:solidFill>
                  <a:srgbClr val="FFFFFF"/>
                </a:solidFill>
                <a:latin typeface="Arial"/>
                <a:cs typeface="Arial"/>
              </a:rPr>
              <a:t>ignoring</a:t>
            </a:r>
            <a:r>
              <a:rPr sz="4250" spc="-2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250" spc="65" dirty="0">
                <a:solidFill>
                  <a:srgbClr val="FFFFFF"/>
                </a:solidFill>
                <a:latin typeface="Arial"/>
                <a:cs typeface="Arial"/>
              </a:rPr>
              <a:t>case.</a:t>
            </a:r>
            <a:endParaRPr sz="42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495107" y="8699076"/>
            <a:ext cx="229870" cy="51562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3200" spc="484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008180" y="8615309"/>
            <a:ext cx="16043910" cy="197738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5080">
              <a:lnSpc>
                <a:spcPct val="100200"/>
              </a:lnSpc>
              <a:spcBef>
                <a:spcPts val="125"/>
              </a:spcBef>
              <a:tabLst>
                <a:tab pos="4309745" algn="l"/>
              </a:tabLst>
            </a:pPr>
            <a:r>
              <a:rPr sz="4250" spc="15" dirty="0">
                <a:solidFill>
                  <a:srgbClr val="FFFFFF"/>
                </a:solidFill>
                <a:latin typeface="Arial"/>
                <a:cs typeface="Arial"/>
              </a:rPr>
              <a:t>Floats/Doubles </a:t>
            </a:r>
            <a:r>
              <a:rPr sz="4250" spc="10" dirty="0">
                <a:solidFill>
                  <a:srgbClr val="FFFFFF"/>
                </a:solidFill>
                <a:latin typeface="Arial"/>
                <a:cs typeface="Arial"/>
              </a:rPr>
              <a:t>- </a:t>
            </a:r>
            <a:r>
              <a:rPr sz="4250" spc="40" dirty="0">
                <a:solidFill>
                  <a:srgbClr val="FFFFFF"/>
                </a:solidFill>
                <a:latin typeface="Arial"/>
                <a:cs typeface="Arial"/>
              </a:rPr>
              <a:t>Compares </a:t>
            </a:r>
            <a:r>
              <a:rPr sz="4250" spc="15" dirty="0">
                <a:solidFill>
                  <a:srgbClr val="FFFFFF"/>
                </a:solidFill>
                <a:latin typeface="Arial"/>
                <a:cs typeface="Arial"/>
              </a:rPr>
              <a:t>two </a:t>
            </a:r>
            <a:r>
              <a:rPr sz="4250" spc="10" dirty="0">
                <a:solidFill>
                  <a:srgbClr val="FFFFFF"/>
                </a:solidFill>
                <a:latin typeface="Arial"/>
                <a:cs typeface="Arial"/>
              </a:rPr>
              <a:t>floats </a:t>
            </a:r>
            <a:r>
              <a:rPr sz="4250" spc="15" dirty="0">
                <a:solidFill>
                  <a:srgbClr val="FFFFFF"/>
                </a:solidFill>
                <a:latin typeface="Arial"/>
                <a:cs typeface="Arial"/>
              </a:rPr>
              <a:t>or </a:t>
            </a:r>
            <a:r>
              <a:rPr sz="4250" spc="85" dirty="0">
                <a:solidFill>
                  <a:srgbClr val="FFFFFF"/>
                </a:solidFill>
                <a:latin typeface="Arial"/>
                <a:cs typeface="Arial"/>
              </a:rPr>
              <a:t>doubles </a:t>
            </a:r>
            <a:r>
              <a:rPr sz="4250" spc="15" dirty="0">
                <a:solidFill>
                  <a:srgbClr val="FFFFFF"/>
                </a:solidFill>
                <a:latin typeface="Arial"/>
                <a:cs typeface="Arial"/>
              </a:rPr>
              <a:t>to see </a:t>
            </a:r>
            <a:r>
              <a:rPr sz="4250" spc="5" dirty="0">
                <a:solidFill>
                  <a:srgbClr val="FFFFFF"/>
                </a:solidFill>
                <a:latin typeface="Arial"/>
                <a:cs typeface="Arial"/>
              </a:rPr>
              <a:t>if </a:t>
            </a:r>
            <a:r>
              <a:rPr sz="4250" spc="15" dirty="0">
                <a:solidFill>
                  <a:srgbClr val="FFFFFF"/>
                </a:solidFill>
                <a:latin typeface="Arial"/>
                <a:cs typeface="Arial"/>
              </a:rPr>
              <a:t>they</a:t>
            </a:r>
            <a:r>
              <a:rPr sz="4250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250" spc="-10" dirty="0">
                <a:solidFill>
                  <a:srgbClr val="FFFFFF"/>
                </a:solidFill>
                <a:latin typeface="Arial"/>
                <a:cs typeface="Arial"/>
              </a:rPr>
              <a:t>are  </a:t>
            </a:r>
            <a:r>
              <a:rPr sz="4250" spc="114" dirty="0">
                <a:solidFill>
                  <a:srgbClr val="FFFFFF"/>
                </a:solidFill>
                <a:latin typeface="Arial"/>
                <a:cs typeface="Arial"/>
              </a:rPr>
              <a:t>“close”</a:t>
            </a:r>
            <a:r>
              <a:rPr sz="4250" spc="15" dirty="0">
                <a:solidFill>
                  <a:srgbClr val="FFFFFF"/>
                </a:solidFill>
                <a:latin typeface="Arial"/>
                <a:cs typeface="Arial"/>
              </a:rPr>
              <a:t> to</a:t>
            </a:r>
            <a:r>
              <a:rPr sz="425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250" spc="55" dirty="0">
                <a:solidFill>
                  <a:srgbClr val="FFFFFF"/>
                </a:solidFill>
                <a:latin typeface="Arial"/>
                <a:cs typeface="Arial"/>
              </a:rPr>
              <a:t>equal.	</a:t>
            </a:r>
            <a:r>
              <a:rPr sz="4250" spc="15" dirty="0">
                <a:solidFill>
                  <a:srgbClr val="FFFFFF"/>
                </a:solidFill>
                <a:latin typeface="Arial"/>
                <a:cs typeface="Arial"/>
              </a:rPr>
              <a:t>Also </a:t>
            </a:r>
            <a:r>
              <a:rPr sz="4250" spc="65" dirty="0">
                <a:solidFill>
                  <a:srgbClr val="FFFFFF"/>
                </a:solidFill>
                <a:latin typeface="Arial"/>
                <a:cs typeface="Arial"/>
              </a:rPr>
              <a:t>provides </a:t>
            </a:r>
            <a:r>
              <a:rPr sz="4250" spc="20" dirty="0">
                <a:solidFill>
                  <a:srgbClr val="FFFFFF"/>
                </a:solidFill>
                <a:latin typeface="Arial"/>
                <a:cs typeface="Arial"/>
              </a:rPr>
              <a:t>an </a:t>
            </a:r>
            <a:r>
              <a:rPr sz="4250" spc="25" dirty="0">
                <a:solidFill>
                  <a:srgbClr val="FFFFFF"/>
                </a:solidFill>
                <a:latin typeface="Arial"/>
                <a:cs typeface="Arial"/>
              </a:rPr>
              <a:t>assert </a:t>
            </a:r>
            <a:r>
              <a:rPr sz="4250" spc="10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4250" spc="85" dirty="0">
                <a:solidFill>
                  <a:srgbClr val="FFFFFF"/>
                </a:solidFill>
                <a:latin typeface="Arial"/>
                <a:cs typeface="Arial"/>
              </a:rPr>
              <a:t>specifying </a:t>
            </a:r>
            <a:r>
              <a:rPr sz="4250" spc="1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4250" spc="20" dirty="0">
                <a:solidFill>
                  <a:srgbClr val="FFFFFF"/>
                </a:solidFill>
                <a:latin typeface="Arial"/>
                <a:cs typeface="Arial"/>
              </a:rPr>
              <a:t>max  </a:t>
            </a:r>
            <a:r>
              <a:rPr sz="4250" spc="50" dirty="0">
                <a:solidFill>
                  <a:srgbClr val="FFFFFF"/>
                </a:solidFill>
                <a:latin typeface="Arial"/>
                <a:cs typeface="Arial"/>
              </a:rPr>
              <a:t>allowed </a:t>
            </a:r>
            <a:r>
              <a:rPr sz="4250" spc="45" dirty="0">
                <a:solidFill>
                  <a:srgbClr val="FFFFFF"/>
                </a:solidFill>
                <a:latin typeface="Arial"/>
                <a:cs typeface="Arial"/>
              </a:rPr>
              <a:t>difference </a:t>
            </a:r>
            <a:r>
              <a:rPr sz="4250" spc="50" dirty="0">
                <a:solidFill>
                  <a:srgbClr val="FFFFFF"/>
                </a:solidFill>
                <a:latin typeface="Arial"/>
                <a:cs typeface="Arial"/>
              </a:rPr>
              <a:t>between </a:t>
            </a:r>
            <a:r>
              <a:rPr sz="4250" spc="15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4250" spc="-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250" spc="10" dirty="0">
                <a:solidFill>
                  <a:srgbClr val="FFFFFF"/>
                </a:solidFill>
                <a:latin typeface="Arial"/>
                <a:cs typeface="Arial"/>
              </a:rPr>
              <a:t>floats.</a:t>
            </a:r>
            <a:endParaRPr sz="42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72555" y="961092"/>
            <a:ext cx="14557375" cy="14331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14" dirty="0"/>
              <a:t>Basic </a:t>
            </a:r>
            <a:r>
              <a:rPr spc="65" dirty="0"/>
              <a:t>Comparison</a:t>
            </a:r>
            <a:r>
              <a:rPr spc="-130" dirty="0"/>
              <a:t> </a:t>
            </a:r>
            <a:r>
              <a:rPr spc="15"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70510" y="3557871"/>
            <a:ext cx="12440285" cy="738060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250" spc="15" dirty="0">
                <a:solidFill>
                  <a:srgbClr val="F4FF00"/>
                </a:solidFill>
                <a:latin typeface="Courier New"/>
                <a:cs typeface="Courier New"/>
              </a:rPr>
              <a:t>TEST( Examples, BasicAssertExamples</a:t>
            </a:r>
            <a:r>
              <a:rPr sz="4250" spc="25" dirty="0">
                <a:solidFill>
                  <a:srgbClr val="F4FF00"/>
                </a:solidFill>
                <a:latin typeface="Courier New"/>
                <a:cs typeface="Courier New"/>
              </a:rPr>
              <a:t> </a:t>
            </a:r>
            <a:r>
              <a:rPr sz="4250" spc="20" dirty="0">
                <a:solidFill>
                  <a:srgbClr val="F4FF00"/>
                </a:solidFill>
                <a:latin typeface="Courier New"/>
                <a:cs typeface="Courier New"/>
              </a:rPr>
              <a:t>){</a:t>
            </a:r>
            <a:endParaRPr sz="4250">
              <a:latin typeface="Courier New"/>
              <a:cs typeface="Courier New"/>
            </a:endParaRPr>
          </a:p>
          <a:p>
            <a:pPr marL="577850" marR="1398905">
              <a:lnSpc>
                <a:spcPct val="206900"/>
              </a:lnSpc>
            </a:pPr>
            <a:r>
              <a:rPr sz="4250" spc="15" dirty="0">
                <a:solidFill>
                  <a:srgbClr val="F4FF00"/>
                </a:solidFill>
                <a:latin typeface="Courier New"/>
                <a:cs typeface="Courier New"/>
              </a:rPr>
              <a:t>ASSERT_TRUE(1 == 1); // </a:t>
            </a:r>
            <a:r>
              <a:rPr sz="4250" spc="20" dirty="0">
                <a:solidFill>
                  <a:srgbClr val="F4FF00"/>
                </a:solidFill>
                <a:latin typeface="Courier New"/>
                <a:cs typeface="Courier New"/>
              </a:rPr>
              <a:t>Passes!  </a:t>
            </a:r>
            <a:r>
              <a:rPr sz="4250" spc="15" dirty="0">
                <a:solidFill>
                  <a:srgbClr val="F4FF00"/>
                </a:solidFill>
                <a:latin typeface="Courier New"/>
                <a:cs typeface="Courier New"/>
              </a:rPr>
              <a:t>ASSERT_FALSE(1 == 2); // </a:t>
            </a:r>
            <a:r>
              <a:rPr sz="4250" spc="20" dirty="0">
                <a:solidFill>
                  <a:srgbClr val="F4FF00"/>
                </a:solidFill>
                <a:latin typeface="Courier New"/>
                <a:cs typeface="Courier New"/>
              </a:rPr>
              <a:t>Passes!  </a:t>
            </a:r>
            <a:r>
              <a:rPr sz="4250" spc="15" dirty="0">
                <a:solidFill>
                  <a:srgbClr val="F4FF00"/>
                </a:solidFill>
                <a:latin typeface="Courier New"/>
                <a:cs typeface="Courier New"/>
              </a:rPr>
              <a:t>ASSERT_TRUE(1 == 2); //</a:t>
            </a:r>
            <a:r>
              <a:rPr sz="4250" spc="20" dirty="0">
                <a:solidFill>
                  <a:srgbClr val="F4FF00"/>
                </a:solidFill>
                <a:latin typeface="Courier New"/>
                <a:cs typeface="Courier New"/>
              </a:rPr>
              <a:t> Fails!</a:t>
            </a:r>
            <a:endParaRPr sz="42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4800">
              <a:latin typeface="Courier New"/>
              <a:cs typeface="Courier New"/>
            </a:endParaRPr>
          </a:p>
          <a:p>
            <a:pPr marL="577850">
              <a:lnSpc>
                <a:spcPct val="100000"/>
              </a:lnSpc>
              <a:spcBef>
                <a:spcPts val="5"/>
              </a:spcBef>
            </a:pPr>
            <a:r>
              <a:rPr sz="4250" spc="15" dirty="0">
                <a:solidFill>
                  <a:srgbClr val="F4FF00"/>
                </a:solidFill>
                <a:latin typeface="Courier New"/>
                <a:cs typeface="Courier New"/>
              </a:rPr>
              <a:t>ASSERT_FALSE(1 == 1); //</a:t>
            </a:r>
            <a:r>
              <a:rPr sz="4250" spc="25" dirty="0">
                <a:solidFill>
                  <a:srgbClr val="F4FF00"/>
                </a:solidFill>
                <a:latin typeface="Courier New"/>
                <a:cs typeface="Courier New"/>
              </a:rPr>
              <a:t> </a:t>
            </a:r>
            <a:r>
              <a:rPr sz="4250" spc="20" dirty="0">
                <a:solidFill>
                  <a:srgbClr val="F4FF00"/>
                </a:solidFill>
                <a:latin typeface="Courier New"/>
                <a:cs typeface="Courier New"/>
              </a:rPr>
              <a:t>Fails!</a:t>
            </a:r>
            <a:endParaRPr sz="42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4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4250" spc="20" dirty="0">
                <a:solidFill>
                  <a:srgbClr val="F4FF00"/>
                </a:solidFill>
                <a:latin typeface="Courier New"/>
                <a:cs typeface="Courier New"/>
              </a:rPr>
              <a:t>}</a:t>
            </a:r>
            <a:endParaRPr sz="42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40</TotalTime>
  <Words>721</Words>
  <Application>Microsoft Office PowerPoint</Application>
  <PresentationFormat>Custom</PresentationFormat>
  <Paragraphs>121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Courier New</vt:lpstr>
      <vt:lpstr>Times New Roman</vt:lpstr>
      <vt:lpstr>Trebuchet MS</vt:lpstr>
      <vt:lpstr>Wingdings 3</vt:lpstr>
      <vt:lpstr>Facet</vt:lpstr>
      <vt:lpstr>Google Test</vt:lpstr>
      <vt:lpstr>What is Google Test?</vt:lpstr>
      <vt:lpstr>The TEST Macro</vt:lpstr>
      <vt:lpstr>Test Fixtures</vt:lpstr>
      <vt:lpstr>Test Fixtures - Constructor/Destructor vs SetUp/TearDown</vt:lpstr>
      <vt:lpstr>PowerPoint Presentation</vt:lpstr>
      <vt:lpstr>Google Test Asserts</vt:lpstr>
      <vt:lpstr>Google Test Asserts</vt:lpstr>
      <vt:lpstr>Basic Comparison Example</vt:lpstr>
      <vt:lpstr>Binary Comparison Example</vt:lpstr>
      <vt:lpstr>String Comparison Example</vt:lpstr>
      <vt:lpstr>Float/Double Comparison Example</vt:lpstr>
      <vt:lpstr>Asserts on Exceptions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 of Google Test</dc:title>
  <dc:creator>Ajini Asok</dc:creator>
  <cp:lastModifiedBy>Dev S, Abhijith</cp:lastModifiedBy>
  <cp:revision>3</cp:revision>
  <dcterms:created xsi:type="dcterms:W3CDTF">2021-02-04T06:02:57Z</dcterms:created>
  <dcterms:modified xsi:type="dcterms:W3CDTF">2021-02-05T05:15:04Z</dcterms:modified>
</cp:coreProperties>
</file>