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828" autoAdjust="0"/>
    <p:restoredTop sz="94622" autoAdjust="0"/>
  </p:normalViewPr>
  <p:slideViewPr>
    <p:cSldViewPr snapToGrid="0">
      <p:cViewPr varScale="1">
        <p:scale>
          <a:sx n="88" d="100"/>
          <a:sy n="88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 rot="10800000" flipV="1">
            <a:off x="0" y="-2"/>
            <a:ext cx="12195176" cy="6858002"/>
          </a:xfrm>
          <a:prstGeom prst="rect">
            <a:avLst/>
          </a:prstGeom>
          <a:pattFill prst="pct5">
            <a:fgClr>
              <a:schemeClr val="accent4"/>
            </a:fgClr>
            <a:bgClr>
              <a:schemeClr val="accent5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 rot="10800000" flipV="1">
            <a:off x="0" y="0"/>
            <a:ext cx="12195176" cy="341243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777388" y="1429218"/>
            <a:ext cx="10637225" cy="553998"/>
          </a:xfrm>
        </p:spPr>
        <p:txBody>
          <a:bodyPr wrap="square" lIns="0" tIns="0" rIns="0" bIns="0" anchor="ctr">
            <a:spAutoFit/>
          </a:bodyPr>
          <a:lstStyle>
            <a:lvl1pPr algn="ctr">
              <a:defRPr sz="3600" b="1">
                <a:solidFill>
                  <a:schemeClr val="bg1"/>
                </a:solidFill>
                <a:effectLst/>
                <a:latin typeface="+mj-lt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pic>
        <p:nvPicPr>
          <p:cNvPr id="14" name="Picture 13" descr="ITC Infotech_logo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304902" y="4183220"/>
            <a:ext cx="3582195" cy="192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04799" y="6632698"/>
            <a:ext cx="1776127" cy="153888"/>
          </a:xfrm>
        </p:spPr>
        <p:txBody>
          <a:bodyPr wrap="none" lIns="0" tIns="0" rIns="0" bIns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©2015 ITC Infotech Confidential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1939678" y="6632698"/>
            <a:ext cx="150721" cy="153888"/>
          </a:xfrm>
        </p:spPr>
        <p:txBody>
          <a:bodyPr wrap="none" lIns="0" tIns="0" rIns="0" bIns="0" anchor="b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‹#›</a:t>
            </a:fld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7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-1158"/>
            <a:ext cx="9379797" cy="972205"/>
          </a:xfrm>
          <a:prstGeom prst="rect">
            <a:avLst/>
          </a:prstGeom>
          <a:solidFill>
            <a:srgbClr val="642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Isosceles Triangle 10"/>
          <p:cNvSpPr/>
          <p:nvPr userDrawn="1"/>
        </p:nvSpPr>
        <p:spPr>
          <a:xfrm>
            <a:off x="9092338" y="69"/>
            <a:ext cx="1344374" cy="978187"/>
          </a:xfrm>
          <a:custGeom>
            <a:avLst/>
            <a:gdLst>
              <a:gd name="connsiteX0" fmla="*/ 0 w 1031966"/>
              <a:gd name="connsiteY0" fmla="*/ 1567543 h 1567543"/>
              <a:gd name="connsiteX1" fmla="*/ 515983 w 1031966"/>
              <a:gd name="connsiteY1" fmla="*/ 0 h 1567543"/>
              <a:gd name="connsiteX2" fmla="*/ 1031966 w 1031966"/>
              <a:gd name="connsiteY2" fmla="*/ 1567543 h 1567543"/>
              <a:gd name="connsiteX3" fmla="*/ 0 w 1031966"/>
              <a:gd name="connsiteY3" fmla="*/ 1567543 h 1567543"/>
              <a:gd name="connsiteX0" fmla="*/ 0 w 1031966"/>
              <a:gd name="connsiteY0" fmla="*/ 1606731 h 1606731"/>
              <a:gd name="connsiteX1" fmla="*/ 6531 w 1031966"/>
              <a:gd name="connsiteY1" fmla="*/ 0 h 1606731"/>
              <a:gd name="connsiteX2" fmla="*/ 1031966 w 1031966"/>
              <a:gd name="connsiteY2" fmla="*/ 1606731 h 1606731"/>
              <a:gd name="connsiteX3" fmla="*/ 0 w 1031966"/>
              <a:gd name="connsiteY3" fmla="*/ 1606731 h 1606731"/>
              <a:gd name="connsiteX0" fmla="*/ 0 w 1031966"/>
              <a:gd name="connsiteY0" fmla="*/ 1606731 h 1625781"/>
              <a:gd name="connsiteX1" fmla="*/ 6531 w 1031966"/>
              <a:gd name="connsiteY1" fmla="*/ 0 h 1625781"/>
              <a:gd name="connsiteX2" fmla="*/ 1031966 w 1031966"/>
              <a:gd name="connsiteY2" fmla="*/ 1625781 h 1625781"/>
              <a:gd name="connsiteX3" fmla="*/ 0 w 1031966"/>
              <a:gd name="connsiteY3" fmla="*/ 1606731 h 1625781"/>
              <a:gd name="connsiteX0" fmla="*/ 0 w 1031966"/>
              <a:gd name="connsiteY0" fmla="*/ 1616256 h 1625781"/>
              <a:gd name="connsiteX1" fmla="*/ 6531 w 1031966"/>
              <a:gd name="connsiteY1" fmla="*/ 0 h 1625781"/>
              <a:gd name="connsiteX2" fmla="*/ 1031966 w 1031966"/>
              <a:gd name="connsiteY2" fmla="*/ 1625781 h 1625781"/>
              <a:gd name="connsiteX3" fmla="*/ 0 w 1031966"/>
              <a:gd name="connsiteY3" fmla="*/ 1616256 h 1625781"/>
              <a:gd name="connsiteX0" fmla="*/ 0 w 1031966"/>
              <a:gd name="connsiteY0" fmla="*/ 1616256 h 1618637"/>
              <a:gd name="connsiteX1" fmla="*/ 6531 w 1031966"/>
              <a:gd name="connsiteY1" fmla="*/ 0 h 1618637"/>
              <a:gd name="connsiteX2" fmla="*/ 1031966 w 1031966"/>
              <a:gd name="connsiteY2" fmla="*/ 1618637 h 1618637"/>
              <a:gd name="connsiteX3" fmla="*/ 0 w 1031966"/>
              <a:gd name="connsiteY3" fmla="*/ 1616256 h 1618637"/>
              <a:gd name="connsiteX0" fmla="*/ 2730 w 1034696"/>
              <a:gd name="connsiteY0" fmla="*/ 1589013 h 1591394"/>
              <a:gd name="connsiteX1" fmla="*/ 0 w 1034696"/>
              <a:gd name="connsiteY1" fmla="*/ 0 h 1591394"/>
              <a:gd name="connsiteX2" fmla="*/ 1034696 w 1034696"/>
              <a:gd name="connsiteY2" fmla="*/ 1591394 h 1591394"/>
              <a:gd name="connsiteX3" fmla="*/ 2730 w 1034696"/>
              <a:gd name="connsiteY3" fmla="*/ 1589013 h 1591394"/>
              <a:gd name="connsiteX0" fmla="*/ 2730 w 1034696"/>
              <a:gd name="connsiteY0" fmla="*/ 1577337 h 1579718"/>
              <a:gd name="connsiteX1" fmla="*/ 0 w 1034696"/>
              <a:gd name="connsiteY1" fmla="*/ 0 h 1579718"/>
              <a:gd name="connsiteX2" fmla="*/ 1034696 w 1034696"/>
              <a:gd name="connsiteY2" fmla="*/ 1579718 h 1579718"/>
              <a:gd name="connsiteX3" fmla="*/ 2730 w 1034696"/>
              <a:gd name="connsiteY3" fmla="*/ 1577337 h 1579718"/>
              <a:gd name="connsiteX0" fmla="*/ 2730 w 1034696"/>
              <a:gd name="connsiteY0" fmla="*/ 1565661 h 1579718"/>
              <a:gd name="connsiteX1" fmla="*/ 0 w 1034696"/>
              <a:gd name="connsiteY1" fmla="*/ 0 h 1579718"/>
              <a:gd name="connsiteX2" fmla="*/ 1034696 w 1034696"/>
              <a:gd name="connsiteY2" fmla="*/ 1579718 h 1579718"/>
              <a:gd name="connsiteX3" fmla="*/ 2730 w 1034696"/>
              <a:gd name="connsiteY3" fmla="*/ 1565661 h 1579718"/>
              <a:gd name="connsiteX0" fmla="*/ 2730 w 1025435"/>
              <a:gd name="connsiteY0" fmla="*/ 1565661 h 1575825"/>
              <a:gd name="connsiteX1" fmla="*/ 0 w 1025435"/>
              <a:gd name="connsiteY1" fmla="*/ 0 h 1575825"/>
              <a:gd name="connsiteX2" fmla="*/ 1025435 w 1025435"/>
              <a:gd name="connsiteY2" fmla="*/ 1575825 h 1575825"/>
              <a:gd name="connsiteX3" fmla="*/ 2730 w 1025435"/>
              <a:gd name="connsiteY3" fmla="*/ 1565661 h 1575825"/>
              <a:gd name="connsiteX0" fmla="*/ 2730 w 1020804"/>
              <a:gd name="connsiteY0" fmla="*/ 1565661 h 1565661"/>
              <a:gd name="connsiteX1" fmla="*/ 0 w 1020804"/>
              <a:gd name="connsiteY1" fmla="*/ 0 h 1565661"/>
              <a:gd name="connsiteX2" fmla="*/ 1020804 w 1020804"/>
              <a:gd name="connsiteY2" fmla="*/ 1564151 h 1565661"/>
              <a:gd name="connsiteX3" fmla="*/ 2730 w 1020804"/>
              <a:gd name="connsiteY3" fmla="*/ 1565661 h 1565661"/>
              <a:gd name="connsiteX0" fmla="*/ 2730 w 1016173"/>
              <a:gd name="connsiteY0" fmla="*/ 1565661 h 1565661"/>
              <a:gd name="connsiteX1" fmla="*/ 0 w 1016173"/>
              <a:gd name="connsiteY1" fmla="*/ 0 h 1565661"/>
              <a:gd name="connsiteX2" fmla="*/ 1016173 w 1016173"/>
              <a:gd name="connsiteY2" fmla="*/ 1564151 h 1565661"/>
              <a:gd name="connsiteX3" fmla="*/ 2730 w 1016173"/>
              <a:gd name="connsiteY3" fmla="*/ 1565661 h 1565661"/>
              <a:gd name="connsiteX0" fmla="*/ 2730 w 1016173"/>
              <a:gd name="connsiteY0" fmla="*/ 1577335 h 1577335"/>
              <a:gd name="connsiteX1" fmla="*/ 0 w 1016173"/>
              <a:gd name="connsiteY1" fmla="*/ 0 h 1577335"/>
              <a:gd name="connsiteX2" fmla="*/ 1016173 w 1016173"/>
              <a:gd name="connsiteY2" fmla="*/ 1564151 h 1577335"/>
              <a:gd name="connsiteX3" fmla="*/ 2730 w 1016173"/>
              <a:gd name="connsiteY3" fmla="*/ 1577335 h 1577335"/>
              <a:gd name="connsiteX0" fmla="*/ 2730 w 1030065"/>
              <a:gd name="connsiteY0" fmla="*/ 1577335 h 1587501"/>
              <a:gd name="connsiteX1" fmla="*/ 0 w 1030065"/>
              <a:gd name="connsiteY1" fmla="*/ 0 h 1587501"/>
              <a:gd name="connsiteX2" fmla="*/ 1030065 w 1030065"/>
              <a:gd name="connsiteY2" fmla="*/ 1587501 h 1587501"/>
              <a:gd name="connsiteX3" fmla="*/ 2730 w 1030065"/>
              <a:gd name="connsiteY3" fmla="*/ 1577335 h 1587501"/>
              <a:gd name="connsiteX0" fmla="*/ 0 w 1306747"/>
              <a:gd name="connsiteY0" fmla="*/ 1598683 h 1598683"/>
              <a:gd name="connsiteX1" fmla="*/ 276682 w 1306747"/>
              <a:gd name="connsiteY1" fmla="*/ 0 h 1598683"/>
              <a:gd name="connsiteX2" fmla="*/ 1306747 w 1306747"/>
              <a:gd name="connsiteY2" fmla="*/ 1587501 h 1598683"/>
              <a:gd name="connsiteX3" fmla="*/ 0 w 1306747"/>
              <a:gd name="connsiteY3" fmla="*/ 1598683 h 159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6747" h="1598683">
                <a:moveTo>
                  <a:pt x="0" y="1598683"/>
                </a:moveTo>
                <a:lnTo>
                  <a:pt x="276682" y="0"/>
                </a:lnTo>
                <a:lnTo>
                  <a:pt x="1306747" y="1587501"/>
                </a:lnTo>
                <a:lnTo>
                  <a:pt x="0" y="1598683"/>
                </a:lnTo>
                <a:close/>
              </a:path>
            </a:pathLst>
          </a:custGeom>
          <a:solidFill>
            <a:srgbClr val="642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4" y="232373"/>
            <a:ext cx="9074283" cy="492443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4" y="1151284"/>
            <a:ext cx="11582400" cy="1538883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799" y="6627068"/>
            <a:ext cx="1776127" cy="1538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©2015 ITC Infotech Confidential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22745" y="6627068"/>
            <a:ext cx="150721" cy="1538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‹#›</a:t>
            </a:fld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Line 36"/>
          <p:cNvSpPr>
            <a:spLocks noChangeShapeType="1"/>
          </p:cNvSpPr>
          <p:nvPr userDrawn="1"/>
        </p:nvSpPr>
        <p:spPr bwMode="gray">
          <a:xfrm>
            <a:off x="1" y="68580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solidFill>
                <a:srgbClr val="000000"/>
              </a:solidFill>
              <a:latin typeface="Futura Hv BT"/>
              <a:cs typeface="Arial" pitchFamily="34" charset="0"/>
            </a:endParaRPr>
          </a:p>
        </p:txBody>
      </p:sp>
      <p:pic>
        <p:nvPicPr>
          <p:cNvPr id="9" name="Picture 2" descr="C:\Documents and Settings\11777\Desktop\Dipa Sahu\CP Templates\ITC Infotech_logo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10379155" y="93098"/>
            <a:ext cx="1474179" cy="7931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 bwMode="gray">
          <a:xfrm rot="10800000" flipH="1">
            <a:off x="1" y="97104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rot="10800000" flipV="1">
            <a:off x="0" y="-2"/>
            <a:ext cx="12195176" cy="6858002"/>
          </a:xfrm>
          <a:prstGeom prst="rect">
            <a:avLst/>
          </a:prstGeom>
          <a:pattFill prst="pct5">
            <a:fgClr>
              <a:schemeClr val="accent4"/>
            </a:fgClr>
            <a:bgClr>
              <a:schemeClr val="accent5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018" y="3152003"/>
            <a:ext cx="10103963" cy="553998"/>
          </a:xfrm>
        </p:spPr>
        <p:txBody>
          <a:bodyPr anchor="ctr"/>
          <a:lstStyle>
            <a:lvl1pPr algn="ctr">
              <a:defRPr sz="3600" b="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5" name="Rectangle 14"/>
          <p:cNvSpPr/>
          <p:nvPr userDrawn="1"/>
        </p:nvSpPr>
        <p:spPr>
          <a:xfrm rot="10800000" flipV="1">
            <a:off x="0" y="5477255"/>
            <a:ext cx="12195176" cy="138074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799" y="6627068"/>
            <a:ext cx="1776127" cy="153888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rgbClr val="F2F2F2"/>
                </a:solidFill>
              </a:rPr>
              <a:t>©2015 ITC Infotech Confidential</a:t>
            </a:r>
            <a:endParaRPr lang="en-IN" dirty="0">
              <a:solidFill>
                <a:srgbClr val="F2F2F2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22745" y="6627068"/>
            <a:ext cx="150721" cy="153888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F2F2F2"/>
                </a:solidFill>
              </a:rPr>
              <a:pPr/>
              <a:t>‹#›</a:t>
            </a:fld>
            <a:endParaRPr lang="en-IN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0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 flipV="1">
            <a:off x="0" y="-2"/>
            <a:ext cx="12195176" cy="6858002"/>
          </a:xfrm>
          <a:prstGeom prst="rect">
            <a:avLst/>
          </a:prstGeom>
          <a:pattFill prst="pct5">
            <a:fgClr>
              <a:schemeClr val="accent4"/>
            </a:fgClr>
            <a:bgClr>
              <a:schemeClr val="accent5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22745" y="6627068"/>
            <a:ext cx="150721" cy="1538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‹#›</a:t>
            </a:fld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6" name="Picture 6" descr="ITC Infotech_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759194" y="5380383"/>
            <a:ext cx="2035904" cy="10953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 userDrawn="1"/>
        </p:nvSpPr>
        <p:spPr>
          <a:xfrm>
            <a:off x="832067" y="3350126"/>
            <a:ext cx="4504329" cy="1107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0" dirty="0" smtClean="0">
                <a:solidFill>
                  <a:srgbClr val="642882"/>
                </a:solidFill>
                <a:effectLst/>
              </a:rPr>
              <a:t>Thank you</a:t>
            </a:r>
          </a:p>
          <a:p>
            <a:pPr algn="l">
              <a:spcBef>
                <a:spcPts val="0"/>
              </a:spcBef>
            </a:pPr>
            <a:r>
              <a:rPr lang="en-US" sz="2000" b="0" dirty="0" smtClean="0">
                <a:solidFill>
                  <a:srgbClr val="642882"/>
                </a:solidFill>
                <a:effectLst/>
              </a:rPr>
              <a:t>Connect with us to understand how </a:t>
            </a:r>
            <a:br>
              <a:rPr lang="en-US" sz="2000" b="0" dirty="0" smtClean="0">
                <a:solidFill>
                  <a:srgbClr val="642882"/>
                </a:solidFill>
                <a:effectLst/>
              </a:rPr>
            </a:br>
            <a:r>
              <a:rPr lang="en-US" sz="2000" b="0" dirty="0" smtClean="0">
                <a:solidFill>
                  <a:srgbClr val="642882"/>
                </a:solidFill>
                <a:effectLst/>
              </a:rPr>
              <a:t>ITC Infotech can help your business. </a:t>
            </a:r>
            <a:endParaRPr lang="en-US" sz="3200" b="0" dirty="0">
              <a:solidFill>
                <a:srgbClr val="642882"/>
              </a:solidFill>
              <a:effectLst/>
            </a:endParaRPr>
          </a:p>
        </p:txBody>
      </p:sp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832067" y="4589463"/>
            <a:ext cx="4824692" cy="8156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252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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504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756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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008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˗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Futura Lt BT"/>
              </a:rPr>
              <a:t>Email: </a:t>
            </a:r>
            <a:r>
              <a:rPr lang="en-US" sz="2400" u="sng" dirty="0" smtClean="0">
                <a:solidFill>
                  <a:srgbClr val="000000"/>
                </a:solidFill>
                <a:latin typeface="Futura Lt BT"/>
              </a:rPr>
              <a:t>Sudhindra.bs@itcinfotech.com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Futura Lt BT"/>
              </a:rPr>
              <a:t>Web: </a:t>
            </a:r>
            <a:r>
              <a:rPr lang="en-US" sz="2400" u="sng" dirty="0" smtClean="0">
                <a:solidFill>
                  <a:srgbClr val="000000"/>
                </a:solidFill>
                <a:latin typeface="Futura Lt BT"/>
              </a:rPr>
              <a:t>www.itcinfotech.com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32067" y="6101565"/>
            <a:ext cx="30658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400">
                <a:solidFill>
                  <a:schemeClr val="accent6">
                    <a:lumMod val="10000"/>
                  </a:schemeClr>
                </a:solidFill>
                <a:latin typeface="Futura Lt BT" panose="020B0402020204020303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Futura Lt BT"/>
              </a:rPr>
              <a:t>©2015 ITC Infotech. All Rights Reserved.</a:t>
            </a:r>
          </a:p>
        </p:txBody>
      </p:sp>
      <p:sp>
        <p:nvSpPr>
          <p:cNvPr id="10" name="Text Box 3"/>
          <p:cNvSpPr txBox="1">
            <a:spLocks noChangeArrowheads="1"/>
          </p:cNvSpPr>
          <p:nvPr userDrawn="1"/>
        </p:nvSpPr>
        <p:spPr bwMode="gray">
          <a:xfrm>
            <a:off x="832067" y="6328660"/>
            <a:ext cx="70550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  <a:latin typeface="Futura Lt BT"/>
                <a:cs typeface="Times New Roman" panose="02020603050405020304" pitchFamily="18" charset="0"/>
              </a:rPr>
              <a:t>All trademarks are the registered property of the respective companies and are acknowledged</a:t>
            </a:r>
            <a:r>
              <a:rPr lang="en-US" sz="1400" dirty="0" smtClean="0">
                <a:solidFill>
                  <a:srgbClr val="000000"/>
                </a:solidFill>
                <a:latin typeface="Futura Lt BT"/>
                <a:cs typeface="Times New Roman" panose="02020603050405020304" pitchFamily="18" charset="0"/>
              </a:rPr>
              <a:t>.</a:t>
            </a:r>
            <a:endParaRPr lang="en-GB" sz="1400" dirty="0">
              <a:solidFill>
                <a:srgbClr val="000000"/>
              </a:solidFill>
              <a:latin typeface="Futura Lt B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8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933" y="295118"/>
            <a:ext cx="11579596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34" y="952502"/>
            <a:ext cx="115824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99" y="6627068"/>
            <a:ext cx="1776127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©2015 ITC Infotech Confidential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22745" y="6627068"/>
            <a:ext cx="150721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‹#›</a:t>
            </a:fld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effectLst/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52000" indent="-252000" algn="l" defTabSz="914400" rtl="0" eaLnBrk="1" latinLnBrk="0" hangingPunct="1">
        <a:spcBef>
          <a:spcPts val="600"/>
        </a:spcBef>
        <a:buFont typeface="Wingdings 2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04000" indent="-252000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56000" indent="-252000" algn="l" defTabSz="914400" rtl="0" eaLnBrk="1" latinLnBrk="0" hangingPunct="1">
        <a:spcBef>
          <a:spcPts val="600"/>
        </a:spcBef>
        <a:buFont typeface="Wingdings 2" pitchFamily="18" charset="2"/>
        <a:buChar char="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08000" indent="-252000" algn="l" defTabSz="914400" rtl="0" eaLnBrk="1" latinLnBrk="0" hangingPunct="1">
        <a:spcBef>
          <a:spcPts val="600"/>
        </a:spcBef>
        <a:buFont typeface="Arial" pitchFamily="34" charset="0"/>
        <a:buChar char="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306308" y="216583"/>
            <a:ext cx="9852634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nl-NL" sz="3200" b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Ajinkay Kadam</a:t>
            </a:r>
            <a:endParaRPr lang="en-US" sz="32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2650" y="1125043"/>
            <a:ext cx="2523824" cy="5500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Ajinkay 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</a:rPr>
              <a:t>kadam</a:t>
            </a:r>
            <a:endParaRPr lang="en-US" sz="2000" dirty="0" smtClean="0">
              <a:solidFill>
                <a:srgbClr val="000000"/>
              </a:solidFill>
              <a:latin typeface="Arial" charset="0"/>
            </a:endParaRPr>
          </a:p>
          <a:p>
            <a:pPr algn="r"/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Associate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IT Consultant</a:t>
            </a:r>
            <a:endParaRPr lang="nl-NL" sz="900" dirty="0">
              <a:solidFill>
                <a:srgbClr val="00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  <a:buClr>
                <a:srgbClr val="7F7F7F"/>
              </a:buClr>
            </a:pPr>
            <a:r>
              <a:rPr lang="nl-NL" sz="1200" b="1" dirty="0" smtClean="0">
                <a:solidFill>
                  <a:srgbClr val="000000"/>
                </a:solidFill>
                <a:latin typeface="Arial" charset="0"/>
              </a:rPr>
              <a:t>Residence</a:t>
            </a:r>
          </a:p>
          <a:p>
            <a:pPr algn="r">
              <a:spcBef>
                <a:spcPct val="50000"/>
              </a:spcBef>
              <a:buClr>
                <a:srgbClr val="7F7F7F"/>
              </a:buClr>
            </a:pPr>
            <a:r>
              <a:rPr lang="nl-NL" sz="1200" dirty="0" smtClean="0">
                <a:solidFill>
                  <a:srgbClr val="000000"/>
                </a:solidFill>
                <a:latin typeface="Arial" charset="0"/>
              </a:rPr>
              <a:t>Bangalore, India</a:t>
            </a:r>
          </a:p>
          <a:p>
            <a:pPr algn="r">
              <a:spcBef>
                <a:spcPct val="50000"/>
              </a:spcBef>
              <a:buClr>
                <a:srgbClr val="7F7F7F"/>
              </a:buClr>
            </a:pPr>
            <a:r>
              <a:rPr lang="nl-NL" sz="1200" b="1" dirty="0" smtClean="0">
                <a:solidFill>
                  <a:srgbClr val="000000"/>
                </a:solidFill>
                <a:latin typeface="Arial" charset="0"/>
              </a:rPr>
              <a:t>Experience &amp; Knowledge</a:t>
            </a:r>
          </a:p>
          <a:p>
            <a:pPr algn="r">
              <a:spcBef>
                <a:spcPct val="50000"/>
              </a:spcBef>
              <a:buClr>
                <a:srgbClr val="7F7F7F"/>
              </a:buClr>
            </a:pPr>
            <a:r>
              <a:rPr lang="en-US" sz="1200" dirty="0"/>
              <a:t>7</a:t>
            </a:r>
            <a:r>
              <a:rPr lang="en-US" sz="1200" dirty="0" smtClean="0"/>
              <a:t> </a:t>
            </a:r>
            <a:r>
              <a:rPr lang="en-US" sz="1200" dirty="0" smtClean="0"/>
              <a:t>months of experience in AEM Development</a:t>
            </a:r>
          </a:p>
          <a:p>
            <a:pPr algn="r">
              <a:spcBef>
                <a:spcPct val="50000"/>
              </a:spcBef>
              <a:buClr>
                <a:srgbClr val="7F7F7F"/>
              </a:buClr>
            </a:pPr>
            <a:endParaRPr lang="en-US" sz="600" dirty="0" smtClean="0"/>
          </a:p>
          <a:p>
            <a:pPr algn="r">
              <a:spcBef>
                <a:spcPct val="50000"/>
              </a:spcBef>
              <a:buClr>
                <a:srgbClr val="7F7F7F"/>
              </a:buClr>
            </a:pPr>
            <a:r>
              <a:rPr lang="nl-NL" sz="1200" b="1" dirty="0" smtClean="0">
                <a:solidFill>
                  <a:srgbClr val="000000"/>
                </a:solidFill>
                <a:latin typeface="Arial" charset="0"/>
              </a:rPr>
              <a:t>Education</a:t>
            </a:r>
          </a:p>
          <a:p>
            <a:pPr algn="r">
              <a:spcBef>
                <a:spcPct val="50000"/>
              </a:spcBef>
              <a:buClr>
                <a:srgbClr val="7F7F7F"/>
              </a:buClr>
            </a:pPr>
            <a:r>
              <a:rPr lang="nl-NL" sz="1200" dirty="0" smtClean="0">
                <a:solidFill>
                  <a:srgbClr val="000000"/>
                </a:solidFill>
                <a:latin typeface="Arial" charset="0"/>
              </a:rPr>
              <a:t>Post Graduate Diploma (CDAC)</a:t>
            </a:r>
          </a:p>
          <a:p>
            <a:pPr algn="r">
              <a:spcBef>
                <a:spcPct val="50000"/>
              </a:spcBef>
              <a:buClr>
                <a:srgbClr val="7F7F7F"/>
              </a:buClr>
            </a:pPr>
            <a:r>
              <a:rPr lang="en-US" sz="1200" dirty="0" smtClean="0"/>
              <a:t>Bachelor Of Engineering </a:t>
            </a:r>
          </a:p>
          <a:p>
            <a:pPr algn="r">
              <a:spcBef>
                <a:spcPct val="50000"/>
              </a:spcBef>
              <a:buClr>
                <a:srgbClr val="7F7F7F"/>
              </a:buClr>
            </a:pPr>
            <a:r>
              <a:rPr lang="nl-NL" sz="1200" dirty="0" smtClean="0">
                <a:solidFill>
                  <a:srgbClr val="000000"/>
                </a:solidFill>
                <a:latin typeface="Arial" charset="0"/>
              </a:rPr>
              <a:t>(Electronics Engineering</a:t>
            </a:r>
            <a:r>
              <a:rPr lang="nl-NL" sz="12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nl-NL" sz="900" dirty="0" smtClean="0">
              <a:solidFill>
                <a:srgbClr val="000000"/>
              </a:solidFill>
              <a:latin typeface="Arial" charset="0"/>
            </a:endParaRPr>
          </a:p>
          <a:p>
            <a:pPr algn="r">
              <a:spcBef>
                <a:spcPct val="50000"/>
              </a:spcBef>
              <a:buClr>
                <a:srgbClr val="7F7F7F"/>
              </a:buClr>
            </a:pPr>
            <a:endParaRPr lang="nl-NL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2940114" y="5773736"/>
            <a:ext cx="9116705" cy="863600"/>
          </a:xfrm>
          <a:prstGeom prst="roundRect">
            <a:avLst>
              <a:gd name="adj" fmla="val 8824"/>
            </a:avLst>
          </a:prstGeom>
          <a:solidFill>
            <a:schemeClr val="bg1"/>
          </a:solidFill>
          <a:ln w="3175">
            <a:solidFill>
              <a:srgbClr val="D5D5D5"/>
            </a:solidFill>
            <a:round/>
            <a:headEnd/>
            <a:tailEnd/>
          </a:ln>
        </p:spPr>
        <p:txBody>
          <a:bodyPr lIns="72000" tIns="72000" rIns="72000" bIns="72000"/>
          <a:lstStyle/>
          <a:p>
            <a:pPr marL="180975" indent="-180975" defTabSz="195263" eaLnBrk="0" hangingPunct="0">
              <a:spcBef>
                <a:spcPct val="20000"/>
              </a:spcBef>
              <a:spcAft>
                <a:spcPct val="20000"/>
              </a:spcAft>
              <a:buClr>
                <a:srgbClr val="008FFF"/>
              </a:buClr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54" y="5846419"/>
            <a:ext cx="690609" cy="7182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43" y="5862916"/>
            <a:ext cx="2103892" cy="68523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740" y="5795579"/>
            <a:ext cx="1552387" cy="8417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9641" y="5853866"/>
            <a:ext cx="1737178" cy="772079"/>
          </a:xfrm>
          <a:prstGeom prst="rect">
            <a:avLst/>
          </a:prstGeom>
        </p:spPr>
      </p:pic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2940114" y="3143151"/>
            <a:ext cx="9116705" cy="2147389"/>
          </a:xfrm>
          <a:prstGeom prst="roundRect">
            <a:avLst>
              <a:gd name="adj" fmla="val 2542"/>
            </a:avLst>
          </a:prstGeom>
          <a:solidFill>
            <a:srgbClr val="FFFFFF"/>
          </a:solidFill>
          <a:ln w="3175">
            <a:solidFill>
              <a:srgbClr val="D5D5D5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r>
              <a:rPr lang="en-IN" sz="1600" b="1" dirty="0">
                <a:latin typeface="Calibri" panose="020F0502020204030204" pitchFamily="34" charset="0"/>
                <a:ea typeface="Calibri"/>
                <a:cs typeface="Calibri"/>
              </a:rPr>
              <a:t>Project experience</a:t>
            </a:r>
          </a:p>
          <a:p>
            <a:endParaRPr lang="en-IN" sz="1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Integrate Angular2 in AEM for University of Phoenix.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Worked </a:t>
            </a:r>
            <a:r>
              <a:rPr lang="en-IN" sz="14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on Twitter Restful API’s to get the data related to Keywords and integrating that API to ITC Hotels AEM website</a:t>
            </a:r>
            <a:r>
              <a:rPr lang="en-IN" sz="1400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.</a:t>
            </a:r>
            <a:endParaRPr lang="en-IN" sz="1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Worked on AEM OSGI bundles and Maven to create a service that will bring data from AEM website to External non-AEM website.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Worked on AJAX Calls to get invoke the OSGI bundles.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</a:rPr>
              <a:t>Created an AEM website for ITC </a:t>
            </a:r>
            <a:r>
              <a:rPr lang="en-GB" sz="1400" dirty="0" smtClean="0">
                <a:latin typeface="Calibri" panose="020F0502020204030204" pitchFamily="34" charset="0"/>
              </a:rPr>
              <a:t>Foods.</a:t>
            </a:r>
            <a:endParaRPr lang="en-GB" sz="1400" dirty="0">
              <a:latin typeface="Calibri" panose="020F0502020204030204" pitchFamily="34" charset="0"/>
            </a:endParaRP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10110278" y="3076570"/>
            <a:ext cx="1727200" cy="104568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3175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Relevant Experience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AutoShape 13"/>
          <p:cNvSpPr>
            <a:spLocks noChangeArrowheads="1"/>
          </p:cNvSpPr>
          <p:nvPr/>
        </p:nvSpPr>
        <p:spPr bwMode="auto">
          <a:xfrm>
            <a:off x="2940114" y="1125043"/>
            <a:ext cx="9116705" cy="1603234"/>
          </a:xfrm>
          <a:prstGeom prst="roundRect">
            <a:avLst>
              <a:gd name="adj" fmla="val 2542"/>
            </a:avLst>
          </a:prstGeom>
          <a:solidFill>
            <a:srgbClr val="FFFFFF"/>
          </a:solidFill>
          <a:ln w="3175">
            <a:solidFill>
              <a:srgbClr val="D5D5D5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r>
              <a:rPr lang="en-US" sz="1600" b="1" dirty="0">
                <a:latin typeface="Calibri" panose="020F0502020204030204" pitchFamily="34" charset="0"/>
              </a:rPr>
              <a:t>Projects Undertaken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Twitter </a:t>
            </a:r>
            <a:r>
              <a:rPr lang="en-US" sz="1400" dirty="0">
                <a:latin typeface="Calibri" panose="020F0502020204030204" pitchFamily="34" charset="0"/>
              </a:rPr>
              <a:t>integration of ITC Hotels AEM </a:t>
            </a:r>
            <a:r>
              <a:rPr lang="en-US" sz="1400" dirty="0" smtClean="0">
                <a:latin typeface="Calibri" panose="020F0502020204030204" pitchFamily="34" charset="0"/>
              </a:rPr>
              <a:t>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Worked </a:t>
            </a:r>
            <a:r>
              <a:rPr lang="en-US" sz="1400" dirty="0">
                <a:latin typeface="Calibri" panose="020F0502020204030204" pitchFamily="34" charset="0"/>
              </a:rPr>
              <a:t>for Fordfleet.com under </a:t>
            </a:r>
            <a:r>
              <a:rPr lang="en-US" sz="1400" dirty="0" err="1" smtClean="0">
                <a:latin typeface="Calibri" panose="020F0502020204030204" pitchFamily="34" charset="0"/>
              </a:rPr>
              <a:t>Forddirect</a:t>
            </a:r>
            <a:r>
              <a:rPr lang="en-US" sz="1400" dirty="0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Training </a:t>
            </a:r>
            <a:r>
              <a:rPr lang="en-US" sz="1400" dirty="0">
                <a:latin typeface="Calibri" panose="020F0502020204030204" pitchFamily="34" charset="0"/>
              </a:rPr>
              <a:t>Attended –Adobe Experience Manager(AEM) at ITC </a:t>
            </a:r>
            <a:r>
              <a:rPr lang="en-US" sz="1400" dirty="0" err="1">
                <a:latin typeface="Calibri" panose="020F0502020204030204" pitchFamily="34" charset="0"/>
              </a:rPr>
              <a:t>Infotech</a:t>
            </a:r>
            <a:r>
              <a:rPr lang="en-US" sz="1400" dirty="0">
                <a:latin typeface="Calibri" panose="020F0502020204030204" pitchFamily="34" charset="0"/>
              </a:rPr>
              <a:t> under Adobe </a:t>
            </a:r>
            <a:r>
              <a:rPr lang="en-US" sz="1400" dirty="0" smtClean="0">
                <a:latin typeface="Calibri" panose="020F0502020204030204" pitchFamily="34" charset="0"/>
              </a:rPr>
              <a:t>Learning,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Worked </a:t>
            </a:r>
            <a:r>
              <a:rPr lang="en-US" sz="1400" dirty="0">
                <a:latin typeface="Calibri" panose="020F0502020204030204" pitchFamily="34" charset="0"/>
              </a:rPr>
              <a:t>for Apollo under phoenix </a:t>
            </a:r>
            <a:r>
              <a:rPr lang="en-US" sz="1400" dirty="0" smtClean="0">
                <a:latin typeface="Calibri" panose="020F0502020204030204" pitchFamily="34" charset="0"/>
              </a:rPr>
              <a:t>university.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</a:rPr>
              <a:t>Training </a:t>
            </a:r>
            <a:r>
              <a:rPr lang="en-US" sz="1400" dirty="0">
                <a:latin typeface="Calibri" panose="020F0502020204030204" pitchFamily="34" charset="0"/>
              </a:rPr>
              <a:t>Attended –JAVA at ITC </a:t>
            </a:r>
            <a:r>
              <a:rPr lang="en-US" sz="1400" dirty="0" err="1">
                <a:latin typeface="Calibri" panose="020F0502020204030204" pitchFamily="34" charset="0"/>
              </a:rPr>
              <a:t>Infotech</a:t>
            </a:r>
            <a:r>
              <a:rPr lang="en-US" sz="1400" dirty="0">
                <a:latin typeface="Calibri" panose="020F0502020204030204" pitchFamily="34" charset="0"/>
              </a:rPr>
              <a:t>.</a:t>
            </a:r>
            <a:endParaRPr lang="en-IN" sz="1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10192338" y="1037176"/>
            <a:ext cx="1727200" cy="144463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3175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Profile Snapshot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720" y="6627068"/>
            <a:ext cx="1106072" cy="153888"/>
          </a:xfrm>
        </p:spPr>
        <p:txBody>
          <a:bodyPr/>
          <a:lstStyle/>
          <a:p>
            <a:r>
              <a:rPr lang="en-IN" dirty="0" smtClean="0"/>
              <a:t>©2017 ITC </a:t>
            </a:r>
            <a:r>
              <a:rPr lang="en-IN" dirty="0"/>
              <a:t>Infotech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183" y="5919270"/>
            <a:ext cx="1525557" cy="594373"/>
          </a:xfrm>
          <a:prstGeom prst="rect">
            <a:avLst/>
          </a:prstGeom>
        </p:spPr>
      </p:pic>
      <p:sp>
        <p:nvSpPr>
          <p:cNvPr id="35" name="AutoShape 21"/>
          <p:cNvSpPr>
            <a:spLocks noChangeArrowheads="1"/>
          </p:cNvSpPr>
          <p:nvPr/>
        </p:nvSpPr>
        <p:spPr bwMode="auto">
          <a:xfrm>
            <a:off x="9959515" y="5705414"/>
            <a:ext cx="1828800" cy="182880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3175" algn="ctr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000" b="1" dirty="0">
                <a:solidFill>
                  <a:srgbClr val="000000"/>
                </a:solidFill>
                <a:latin typeface="Arial" charset="0"/>
              </a:rPr>
              <a:t>Relevant References</a:t>
            </a:r>
            <a:endParaRPr lang="en-US" sz="10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ITC Infotech Template">
  <a:themeElements>
    <a:clrScheme name="ITC Infotech 2015">
      <a:dk1>
        <a:srgbClr val="000000"/>
      </a:dk1>
      <a:lt1>
        <a:srgbClr val="FFFFFF"/>
      </a:lt1>
      <a:dk2>
        <a:srgbClr val="7F7F7F"/>
      </a:dk2>
      <a:lt2>
        <a:srgbClr val="7F7F7F"/>
      </a:lt2>
      <a:accent1>
        <a:srgbClr val="C8DC28"/>
      </a:accent1>
      <a:accent2>
        <a:srgbClr val="642882"/>
      </a:accent2>
      <a:accent3>
        <a:srgbClr val="7F7F7F"/>
      </a:accent3>
      <a:accent4>
        <a:srgbClr val="E5E5E5"/>
      </a:accent4>
      <a:accent5>
        <a:srgbClr val="F2F2F2"/>
      </a:accent5>
      <a:accent6>
        <a:srgbClr val="7F7F7F"/>
      </a:accent6>
      <a:hlink>
        <a:srgbClr val="002060"/>
      </a:hlink>
      <a:folHlink>
        <a:srgbClr val="002060"/>
      </a:folHlink>
    </a:clrScheme>
    <a:fontScheme name="ITC Infotech Fonts">
      <a:majorFont>
        <a:latin typeface="Futura Hv BT"/>
        <a:ea typeface=""/>
        <a:cs typeface=""/>
      </a:majorFont>
      <a:minorFont>
        <a:latin typeface="Futura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TC Infotech Template" id="{0F0EA5AB-7595-4F8E-904A-6F674BAA2F94}" vid="{3D20AD07-A66A-4E9A-B2D7-C7CAC47E71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Futura Hv BT</vt:lpstr>
      <vt:lpstr>Futura Lt BT</vt:lpstr>
      <vt:lpstr>Times New Roman</vt:lpstr>
      <vt:lpstr>Wingdings 2</vt:lpstr>
      <vt:lpstr>2015 ITC Infotech Template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Sudhindra  BS</dc:creator>
  <cp:lastModifiedBy>Ajinkay Shivaji Kadam</cp:lastModifiedBy>
  <cp:revision>32</cp:revision>
  <dcterms:created xsi:type="dcterms:W3CDTF">2017-01-08T16:44:04Z</dcterms:created>
  <dcterms:modified xsi:type="dcterms:W3CDTF">2017-03-24T10:20:50Z</dcterms:modified>
</cp:coreProperties>
</file>