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orldbank/1430044956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vgsilh.com/image/1191350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5563220" y="2697518"/>
            <a:ext cx="6115317" cy="1126068"/>
          </a:xfrm>
        </p:spPr>
        <p:txBody>
          <a:bodyPr>
            <a:noAutofit/>
          </a:bodyPr>
          <a:lstStyle/>
          <a:p>
            <a:r>
              <a:rPr lang="en-US" sz="4800" b="1" i="0" dirty="0">
                <a:solidFill>
                  <a:srgbClr val="002060"/>
                </a:solidFill>
                <a:effectLst/>
                <a:ea typeface="MingLiU-ExtB" panose="02020500000000000000" pitchFamily="18" charset="-120"/>
              </a:rPr>
              <a:t>Students Performance and Behavior Analysis Using Power BI</a:t>
            </a:r>
            <a:endParaRPr lang="en-US" sz="4800" dirty="0">
              <a:solidFill>
                <a:srgbClr val="002060"/>
              </a:solidFill>
              <a:ea typeface="MingLiU-ExtB" panose="02020500000000000000" pitchFamily="18" charset="-12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40C308-C1C4-CE9F-95D9-0EBBDCF87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"/>
            <a:ext cx="5302986" cy="66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7D1884-A624-BCDB-AC8C-D11B3D375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25DF25D-4DD3-B112-9F92-21FE491EB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1D428-3144-47AF-72B0-72FF12FCA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35" y="1515533"/>
            <a:ext cx="10964332" cy="3149600"/>
          </a:xfrm>
        </p:spPr>
        <p:txBody>
          <a:bodyPr anchor="ctr">
            <a:noAutofit/>
          </a:bodyPr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800" dirty="0"/>
            </a:br>
            <a:br>
              <a:rPr lang="en-US" sz="2400" dirty="0"/>
            </a:br>
            <a:br>
              <a:rPr lang="en-US" sz="2400" dirty="0"/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AE2C4F-DF35-D773-5E4E-D985B249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7A42BAB-BF1C-C67C-95EF-87B7E90AC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21450" y="-876309"/>
            <a:ext cx="6002883" cy="60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9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066800"/>
            <a:ext cx="9824720" cy="3098800"/>
          </a:xfrm>
        </p:spPr>
        <p:txBody>
          <a:bodyPr anchor="ctr">
            <a:normAutofit/>
          </a:bodyPr>
          <a:lstStyle/>
          <a:p>
            <a:br>
              <a:rPr lang="en-US" sz="1050" b="1" dirty="0"/>
            </a:br>
            <a:br>
              <a:rPr lang="en-US" sz="2400" b="1" dirty="0"/>
            </a:br>
            <a:r>
              <a:rPr lang="en-US" sz="2400" dirty="0"/>
              <a:t>Understanding student performance is crucial for improving educational outcomes. This study analyzes academic performance and behavioral factors to identify patterns that influence success.</a:t>
            </a:r>
            <a:br>
              <a:rPr lang="en-US" sz="2400" dirty="0"/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F9648-EA5E-A20D-0973-A4DAB6E3956B}"/>
              </a:ext>
            </a:extLst>
          </p:cNvPr>
          <p:cNvSpPr txBox="1"/>
          <p:nvPr/>
        </p:nvSpPr>
        <p:spPr>
          <a:xfrm>
            <a:off x="4083473" y="651933"/>
            <a:ext cx="469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Introduction</a:t>
            </a:r>
            <a:endParaRPr lang="en-IN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EC12C-CE82-A66A-1600-353426FC3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556A18A-3E97-1477-26BB-4717006A4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FAC8D-00C3-EF42-23E8-1CBE84111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1066799"/>
            <a:ext cx="10705253" cy="3285067"/>
          </a:xfrm>
        </p:spPr>
        <p:txBody>
          <a:bodyPr anchor="ctr">
            <a:normAutofit/>
          </a:bodyPr>
          <a:lstStyle/>
          <a:p>
            <a:br>
              <a:rPr lang="en-US" sz="2400" b="1" dirty="0"/>
            </a:br>
            <a:r>
              <a:rPr lang="en-US" sz="2400" dirty="0"/>
              <a:t>To examine the correlation between academic performance and behavioral factors.</a:t>
            </a:r>
            <a:br>
              <a:rPr lang="en-US" sz="2400" dirty="0"/>
            </a:br>
            <a:r>
              <a:rPr lang="en-US" sz="2400" dirty="0"/>
              <a:t>To identify key factors affecting students' grades.</a:t>
            </a:r>
            <a:br>
              <a:rPr lang="en-US" sz="2400" dirty="0"/>
            </a:br>
            <a:r>
              <a:rPr lang="en-US" sz="2400" dirty="0"/>
              <a:t>To provide insights for educators to enhance student success.</a:t>
            </a:r>
            <a:br>
              <a:rPr lang="en-US" sz="2400" dirty="0"/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3511DF-C962-E7E3-6B36-414341E50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441EB-9486-3E45-3C16-A45815C7E729}"/>
              </a:ext>
            </a:extLst>
          </p:cNvPr>
          <p:cNvSpPr txBox="1"/>
          <p:nvPr/>
        </p:nvSpPr>
        <p:spPr>
          <a:xfrm>
            <a:off x="3924282" y="492724"/>
            <a:ext cx="469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Objectives</a:t>
            </a:r>
            <a:endParaRPr lang="en-IN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1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A6D4D-2629-1B9B-337F-6750DAA05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85339C-C295-18DF-12EE-4DD944CA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FC304-A9E9-002A-53C3-0A6AE31D1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634067"/>
            <a:ext cx="12276667" cy="3318933"/>
          </a:xfrm>
        </p:spPr>
        <p:txBody>
          <a:bodyPr anchor="ctr">
            <a:noAutofit/>
          </a:bodyPr>
          <a:lstStyle/>
          <a:p>
            <a:pPr>
              <a:buNone/>
            </a:pPr>
            <a:br>
              <a:rPr lang="en-IN" sz="2400" b="1" dirty="0"/>
            </a:br>
            <a:r>
              <a:rPr lang="en-IN" sz="2400" b="1" dirty="0"/>
              <a:t>Total Students</a:t>
            </a:r>
            <a:r>
              <a:rPr lang="en-IN" sz="2400" dirty="0"/>
              <a:t>: 5000</a:t>
            </a:r>
            <a:br>
              <a:rPr lang="en-IN" sz="2400" dirty="0"/>
            </a:br>
            <a:br>
              <a:rPr lang="en-IN" sz="2400" dirty="0"/>
            </a:br>
            <a:r>
              <a:rPr lang="en-IN" sz="2400" b="1" dirty="0"/>
              <a:t>Attributes</a:t>
            </a:r>
            <a:r>
              <a:rPr lang="en-IN" sz="2400" dirty="0"/>
              <a:t>:</a:t>
            </a:r>
            <a:br>
              <a:rPr lang="en-IN" sz="2400" dirty="0"/>
            </a:br>
            <a:r>
              <a:rPr lang="en-IN" sz="2400" dirty="0"/>
              <a:t>Academic: Attendance, Exam Scores, Assignments, Quizzes, Participation, Total Score, Grade.</a:t>
            </a:r>
            <a:br>
              <a:rPr lang="en-IN" sz="2400" dirty="0"/>
            </a:br>
            <a:r>
              <a:rPr lang="en-IN" sz="2400" dirty="0" err="1"/>
              <a:t>Behavioral</a:t>
            </a:r>
            <a:r>
              <a:rPr lang="en-IN" sz="2400" dirty="0"/>
              <a:t>: Study Hours, Extracurricular Activities, Stress Levels, Sleep Hours.</a:t>
            </a:r>
            <a:br>
              <a:rPr lang="en-IN" sz="2400" dirty="0"/>
            </a:br>
            <a:r>
              <a:rPr lang="en-IN" sz="2400" dirty="0"/>
              <a:t>Demographics: Gender, Age, Department.</a:t>
            </a:r>
            <a:br>
              <a:rPr lang="en-IN" sz="2400" dirty="0"/>
            </a:br>
            <a:br>
              <a:rPr lang="en-US" sz="2400" b="1" dirty="0"/>
            </a:br>
            <a:br>
              <a:rPr lang="en-US" sz="2400" dirty="0"/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31A480-DD0A-F619-E3D2-E17AA41D2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70479-A656-E3C1-1F29-CE0B9BEC8105}"/>
              </a:ext>
            </a:extLst>
          </p:cNvPr>
          <p:cNvSpPr txBox="1"/>
          <p:nvPr/>
        </p:nvSpPr>
        <p:spPr>
          <a:xfrm>
            <a:off x="3340083" y="335169"/>
            <a:ext cx="5710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238057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1E21B0-DF89-0029-57A0-A53E3519A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9A355F5-5E9A-58DE-B787-246EF93E5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8D871-099D-A9A8-6F08-0FA253A0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11" y="1194120"/>
            <a:ext cx="11667227" cy="3403759"/>
          </a:xfrm>
        </p:spPr>
        <p:txBody>
          <a:bodyPr anchor="ctr">
            <a:noAutofit/>
          </a:bodyPr>
          <a:lstStyle/>
          <a:p>
            <a:br>
              <a:rPr lang="en-US" sz="2400" b="1" dirty="0"/>
            </a:br>
            <a:r>
              <a:rPr lang="en-US" sz="2400" b="1" dirty="0"/>
              <a:t>Attendance vs. Performance</a:t>
            </a:r>
            <a:r>
              <a:rPr lang="en-US" sz="2400" dirty="0"/>
              <a:t>: Higher attendance correlates with better grades.</a:t>
            </a:r>
            <a:br>
              <a:rPr lang="en-US" sz="2400" dirty="0"/>
            </a:br>
            <a:r>
              <a:rPr lang="en-US" sz="2400" b="1" dirty="0"/>
              <a:t>Study Hours Impact</a:t>
            </a:r>
            <a:r>
              <a:rPr lang="en-US" sz="2400" dirty="0"/>
              <a:t>: Students studying more than 15 hours per week tend to score higher.</a:t>
            </a:r>
            <a:br>
              <a:rPr lang="en-US" sz="2400" dirty="0"/>
            </a:br>
            <a:r>
              <a:rPr lang="en-US" sz="2400" b="1" dirty="0"/>
              <a:t>Extracurricular Activities</a:t>
            </a:r>
            <a:r>
              <a:rPr lang="en-US" sz="2400" dirty="0"/>
              <a:t>: Participation in activities has mixed effects on performance.</a:t>
            </a:r>
            <a:br>
              <a:rPr lang="en-US" sz="2400" dirty="0"/>
            </a:br>
            <a:r>
              <a:rPr lang="en-US" sz="2400" b="1" dirty="0"/>
              <a:t>Stress &amp; Sleep Patterns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High-stress students (score &gt; 7) generally perform worse.</a:t>
            </a:r>
            <a:br>
              <a:rPr lang="en-US" sz="2400" dirty="0"/>
            </a:br>
            <a:r>
              <a:rPr lang="en-US" sz="2400" dirty="0"/>
              <a:t>Students sleeping &lt;6 hours per night show lower academic scores.</a:t>
            </a:r>
            <a:br>
              <a:rPr lang="en-US" sz="2400" dirty="0"/>
            </a:br>
            <a:r>
              <a:rPr lang="en-US" sz="2400" b="1" dirty="0"/>
              <a:t>Performance: </a:t>
            </a:r>
            <a:r>
              <a:rPr lang="en-US" sz="2400" dirty="0"/>
              <a:t>performance based on the department.</a:t>
            </a: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B572B5-E4A3-ADF2-D01F-04E2D03F5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1FADA-65CC-379E-1FDE-B3117BAC2ABA}"/>
              </a:ext>
            </a:extLst>
          </p:cNvPr>
          <p:cNvSpPr txBox="1"/>
          <p:nvPr/>
        </p:nvSpPr>
        <p:spPr>
          <a:xfrm>
            <a:off x="3340083" y="335169"/>
            <a:ext cx="5710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Key Findings</a:t>
            </a:r>
            <a:endParaRPr lang="en-IN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5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C164FA-FAF6-52AD-0249-771ADCD27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CCE150E-046A-2D2F-BC1A-78CCAB325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838A3-FBFB-8E4A-4CD3-FCB7465D3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" y="1515533"/>
            <a:ext cx="8703734" cy="2810933"/>
          </a:xfrm>
        </p:spPr>
        <p:txBody>
          <a:bodyPr anchor="ctr">
            <a:noAutofit/>
          </a:bodyPr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800" dirty="0"/>
            </a:br>
            <a:br>
              <a:rPr lang="en-US" sz="2400" dirty="0"/>
            </a:br>
            <a:br>
              <a:rPr lang="en-US" sz="2400" dirty="0"/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D003BC-3A3F-C372-6E7E-1C5B76D0B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0F546-3D99-9F64-18F6-9AE165E99374}"/>
              </a:ext>
            </a:extLst>
          </p:cNvPr>
          <p:cNvSpPr txBox="1"/>
          <p:nvPr/>
        </p:nvSpPr>
        <p:spPr>
          <a:xfrm>
            <a:off x="1049867" y="605005"/>
            <a:ext cx="10964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Visualizations (Power BI Dashboard)</a:t>
            </a:r>
            <a:endParaRPr lang="en-IN" sz="4000" b="1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264FC-EB80-6171-A7D5-888F1EAD9EF6}"/>
              </a:ext>
            </a:extLst>
          </p:cNvPr>
          <p:cNvSpPr txBox="1"/>
          <p:nvPr/>
        </p:nvSpPr>
        <p:spPr>
          <a:xfrm>
            <a:off x="1533974" y="2320834"/>
            <a:ext cx="10828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Performance trends across different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Scatter chart for academic and behavioral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Distribution of grades based on attendance and study habits.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Use slicers for </a:t>
            </a:r>
            <a:r>
              <a:rPr lang="en-IN" sz="2400" dirty="0" err="1">
                <a:latin typeface="+mj-lt"/>
              </a:rPr>
              <a:t>gender,department,stress</a:t>
            </a:r>
            <a:r>
              <a:rPr lang="en-IN" sz="2400" dirty="0">
                <a:latin typeface="+mj-lt"/>
              </a:rPr>
              <a:t>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 Use card for average attendance by each department</a:t>
            </a:r>
          </a:p>
        </p:txBody>
      </p:sp>
    </p:spTree>
    <p:extLst>
      <p:ext uri="{BB962C8B-B14F-4D97-AF65-F5344CB8AC3E}">
        <p14:creationId xmlns:p14="http://schemas.microsoft.com/office/powerpoint/2010/main" val="20244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DB9348-8B02-AC03-A6BD-37DA38370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9202059-2EB3-CDF5-6E4B-8F8615D3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11F9F-29FB-194E-DDC2-9B01793C1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35" y="1515533"/>
            <a:ext cx="10964332" cy="3149600"/>
          </a:xfrm>
        </p:spPr>
        <p:txBody>
          <a:bodyPr anchor="ctr">
            <a:noAutofit/>
          </a:bodyPr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800" dirty="0"/>
            </a:br>
            <a:br>
              <a:rPr lang="en-US" sz="2400" dirty="0"/>
            </a:br>
            <a:br>
              <a:rPr lang="en-US" sz="2400" dirty="0"/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735F8D-D9BF-1B8D-5C8A-5F1F4DE98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288B6-FD7D-1DA3-26D3-93AC7CFE9F9F}"/>
              </a:ext>
            </a:extLst>
          </p:cNvPr>
          <p:cNvSpPr txBox="1"/>
          <p:nvPr/>
        </p:nvSpPr>
        <p:spPr>
          <a:xfrm>
            <a:off x="1049867" y="605005"/>
            <a:ext cx="10964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Conclusion &amp; Recommendations</a:t>
            </a:r>
          </a:p>
          <a:p>
            <a:endParaRPr lang="en-IN" sz="4000" b="1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B53EB-4C34-8576-D35C-4E1785FBE75A}"/>
              </a:ext>
            </a:extLst>
          </p:cNvPr>
          <p:cNvSpPr txBox="1"/>
          <p:nvPr/>
        </p:nvSpPr>
        <p:spPr>
          <a:xfrm>
            <a:off x="668869" y="1778000"/>
            <a:ext cx="109643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Encourage Attendance</a:t>
            </a:r>
            <a:r>
              <a:rPr lang="en-US" sz="2400" dirty="0">
                <a:latin typeface="+mj-lt"/>
              </a:rPr>
              <a:t>: Attendance policies should be reinforced.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Promote Balanced Study &amp; Rest</a:t>
            </a:r>
            <a:r>
              <a:rPr lang="en-US" sz="2400" dirty="0">
                <a:latin typeface="+mj-lt"/>
              </a:rPr>
              <a:t>: Students should maintain a structured study schedule and healthy sleep patterns.</a:t>
            </a: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Support Systems</a:t>
            </a:r>
            <a:r>
              <a:rPr lang="en-US" sz="2400" dirty="0">
                <a:latin typeface="+mj-lt"/>
              </a:rPr>
              <a:t>: Provide stress management programs and extracurricular balance.</a:t>
            </a: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789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12E71F-A5B2-0BDE-539B-615A42842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0E0CDB8-A59D-4D17-2C98-2A74003FB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48E61-0AD1-77A0-26CD-AE4A7579B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35" y="1515533"/>
            <a:ext cx="10964332" cy="3149600"/>
          </a:xfrm>
        </p:spPr>
        <p:txBody>
          <a:bodyPr anchor="ctr">
            <a:noAutofit/>
          </a:bodyPr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800" dirty="0"/>
            </a:br>
            <a:br>
              <a:rPr lang="en-US" sz="2400" dirty="0"/>
            </a:br>
            <a:br>
              <a:rPr lang="en-US" sz="2400" dirty="0"/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66E61-FFAE-6ABB-4DE5-349863FC3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08126-B80D-8120-395C-DE26BBA9D3D7}"/>
              </a:ext>
            </a:extLst>
          </p:cNvPr>
          <p:cNvSpPr txBox="1"/>
          <p:nvPr/>
        </p:nvSpPr>
        <p:spPr>
          <a:xfrm>
            <a:off x="3217333" y="605005"/>
            <a:ext cx="8796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Future Scope</a:t>
            </a:r>
          </a:p>
          <a:p>
            <a:endParaRPr lang="en-IN" sz="4000" b="1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74A46-D1CF-047D-6D1B-A90877769E40}"/>
              </a:ext>
            </a:extLst>
          </p:cNvPr>
          <p:cNvSpPr txBox="1"/>
          <p:nvPr/>
        </p:nvSpPr>
        <p:spPr>
          <a:xfrm>
            <a:off x="668869" y="1778000"/>
            <a:ext cx="96350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Implement predictive models for student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Conduct surveys to gain qualitative insights.</a:t>
            </a:r>
          </a:p>
          <a:p>
            <a:endParaRPr lang="en-US" sz="2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Expand analysis to include social and psychological factors.</a:t>
            </a:r>
          </a:p>
        </p:txBody>
      </p:sp>
    </p:spTree>
    <p:extLst>
      <p:ext uri="{BB962C8B-B14F-4D97-AF65-F5344CB8AC3E}">
        <p14:creationId xmlns:p14="http://schemas.microsoft.com/office/powerpoint/2010/main" val="228217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58053-EB4B-AFBD-B46A-58B28AC38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453F7FE-1015-64C8-59C0-F407E00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B60B5-E085-4678-E3E8-78D52F91F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53" y="558800"/>
            <a:ext cx="10450914" cy="4614333"/>
          </a:xfrm>
        </p:spPr>
        <p:txBody>
          <a:bodyPr anchor="ctr">
            <a:noAutofit/>
          </a:bodyPr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800" dirty="0"/>
            </a:br>
            <a:br>
              <a:rPr lang="en-US" sz="2400" dirty="0"/>
            </a:br>
            <a:br>
              <a:rPr lang="en-US" sz="2400" dirty="0"/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2E18B9-66E7-9C71-132E-768D74CB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77FDC-BD85-E323-48FE-497095F60933}"/>
              </a:ext>
            </a:extLst>
          </p:cNvPr>
          <p:cNvSpPr txBox="1"/>
          <p:nvPr/>
        </p:nvSpPr>
        <p:spPr>
          <a:xfrm>
            <a:off x="1610590" y="-267584"/>
            <a:ext cx="10964332" cy="548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 Black" panose="020B0A04020102020204" pitchFamily="34" charset="0"/>
              </a:rPr>
              <a:t>Submitted By: TEAM 3</a:t>
            </a:r>
          </a:p>
          <a:p>
            <a:pPr>
              <a:buNone/>
            </a:pPr>
            <a:r>
              <a:rPr lang="en-US" sz="2000" b="1" dirty="0">
                <a:latin typeface="+mj-lt"/>
              </a:rPr>
              <a:t>1. Data Collection &amp;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PUNNYA NC: </a:t>
            </a:r>
            <a:r>
              <a:rPr lang="en-US" sz="2000" dirty="0">
                <a:latin typeface="+mj-lt"/>
              </a:rPr>
              <a:t>Gathered student performance data and cleaned the dataset</a:t>
            </a:r>
            <a:r>
              <a:rPr lang="en-US" sz="11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DEEPU PRASAD H: </a:t>
            </a:r>
            <a:r>
              <a:rPr lang="en-US" sz="2000" dirty="0">
                <a:latin typeface="+mj-lt"/>
              </a:rPr>
              <a:t>Verified missing values and ensured data integrity</a:t>
            </a:r>
            <a:r>
              <a:rPr lang="en-US" sz="11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latin typeface="+mj-lt"/>
            </a:endParaRPr>
          </a:p>
          <a:p>
            <a:pPr>
              <a:buNone/>
            </a:pPr>
            <a:r>
              <a:rPr lang="en-US" sz="2000" b="1" dirty="0">
                <a:latin typeface="+mj-lt"/>
              </a:rPr>
              <a:t>2. Data Analysis &amp;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ADHIKESH RS:</a:t>
            </a:r>
            <a:r>
              <a:rPr lang="en-US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Conducted statistical analysis on academic performance</a:t>
            </a:r>
            <a:r>
              <a:rPr lang="en-US" sz="11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SREERAG K: </a:t>
            </a:r>
            <a:r>
              <a:rPr lang="en-US" sz="2000" dirty="0">
                <a:latin typeface="+mj-lt"/>
              </a:rPr>
              <a:t>Examined behavioral factors like sleep and stress levels.</a:t>
            </a:r>
          </a:p>
          <a:p>
            <a:endParaRPr lang="en-US" sz="2000" dirty="0">
              <a:latin typeface="+mj-lt"/>
            </a:endParaRPr>
          </a:p>
          <a:p>
            <a:pPr>
              <a:buNone/>
            </a:pPr>
            <a:r>
              <a:rPr lang="en-US" sz="2000" b="1" dirty="0">
                <a:latin typeface="+mj-lt"/>
              </a:rPr>
              <a:t>3. Power BI Dashboard &amp;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DEEPU PRASAD H: </a:t>
            </a:r>
            <a:r>
              <a:rPr lang="en-US" sz="2000" dirty="0">
                <a:latin typeface="+mj-lt"/>
              </a:rPr>
              <a:t>Designed interactive dashboards for better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ADHIKESH RS: </a:t>
            </a:r>
            <a:r>
              <a:rPr lang="en-US" sz="2000" dirty="0">
                <a:latin typeface="+mj-lt"/>
              </a:rPr>
              <a:t>Created correlation heatmaps and trend charts</a:t>
            </a:r>
            <a:r>
              <a:rPr lang="en-US" sz="11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latin typeface="+mj-lt"/>
            </a:endParaRPr>
          </a:p>
          <a:p>
            <a:pPr>
              <a:buNone/>
            </a:pPr>
            <a:r>
              <a:rPr lang="en-US" sz="2000" b="1" dirty="0">
                <a:latin typeface="+mj-lt"/>
              </a:rPr>
              <a:t>4. Report &amp;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SREERAG K: </a:t>
            </a:r>
            <a:r>
              <a:rPr lang="en-US" sz="2000" dirty="0">
                <a:latin typeface="+mj-lt"/>
              </a:rPr>
              <a:t>Compiled key findings and structured the report.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PUNNYA NC: </a:t>
            </a:r>
            <a:r>
              <a:rPr lang="en-US" sz="2000" dirty="0">
                <a:latin typeface="+mj-lt"/>
              </a:rPr>
              <a:t>Designed the PowerPoint slides for the final presentation</a:t>
            </a:r>
          </a:p>
          <a:p>
            <a:pPr>
              <a:lnSpc>
                <a:spcPct val="150000"/>
              </a:lnSpc>
            </a:pP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43712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{BDECB031-1C78-48A4-AF74-716B33458661}tf56160789_win32</Template>
  <TotalTime>232</TotalTime>
  <Words>487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MingLiU-ExtB</vt:lpstr>
      <vt:lpstr>Arial</vt:lpstr>
      <vt:lpstr>Arial Black</vt:lpstr>
      <vt:lpstr>Bookman Old Style</vt:lpstr>
      <vt:lpstr>Calibri</vt:lpstr>
      <vt:lpstr>Franklin Gothic Book</vt:lpstr>
      <vt:lpstr>Wingdings</vt:lpstr>
      <vt:lpstr>Custom</vt:lpstr>
      <vt:lpstr>Students Performance and Behavior Analysis Using Power BI</vt:lpstr>
      <vt:lpstr>  Understanding student performance is crucial for improving educational outcomes. This study analyzes academic performance and behavioral factors to identify patterns that influence success. </vt:lpstr>
      <vt:lpstr> To examine the correlation between academic performance and behavioral factors. To identify key factors affecting students' grades. To provide insights for educators to enhance student success. </vt:lpstr>
      <vt:lpstr> Total Students: 5000  Attributes: Academic: Attendance, Exam Scores, Assignments, Quizzes, Participation, Total Score, Grade. Behavioral: Study Hours, Extracurricular Activities, Stress Levels, Sleep Hours. Demographics: Gender, Age, Department.   </vt:lpstr>
      <vt:lpstr> Attendance vs. Performance: Higher attendance correlates with better grades. Study Hours Impact: Students studying more than 15 hours per week tend to score higher. Extracurricular Activities: Participation in activities has mixed effects on performance. Stress &amp; Sleep Patterns: High-stress students (score &gt; 7) generally perform worse. Students sleeping &lt;6 hours per night show lower academic scores. Performance: performance based on the department.</vt:lpstr>
      <vt:lpstr>        </vt:lpstr>
      <vt:lpstr>        </vt:lpstr>
      <vt:lpstr>        </vt:lpstr>
      <vt:lpstr>        </vt:lpstr>
      <vt:lpstr>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 PC</dc:creator>
  <cp:lastModifiedBy>ADIT PC</cp:lastModifiedBy>
  <cp:revision>1</cp:revision>
  <dcterms:created xsi:type="dcterms:W3CDTF">2025-04-02T06:35:18Z</dcterms:created>
  <dcterms:modified xsi:type="dcterms:W3CDTF">2025-04-02T10:27:54Z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