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p:scale>
          <a:sx n="80" d="100"/>
          <a:sy n="80" d="100"/>
        </p:scale>
        <p:origin x="-21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1FD7FF2-845F-41B9-944F-35B90659B7D6}" type="datetimeFigureOut">
              <a:rPr lang="en-US" smtClean="0"/>
              <a:t>5/11/2019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845736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FD7FF2-845F-41B9-944F-35B90659B7D6}"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008655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FD7FF2-845F-41B9-944F-35B90659B7D6}"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4286985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FD7FF2-845F-41B9-944F-35B90659B7D6}"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E345D-6FE0-4977-A3DF-5875ED8E59A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24651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FD7FF2-845F-41B9-944F-35B90659B7D6}"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4265864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1FD7FF2-845F-41B9-944F-35B90659B7D6}" type="datetimeFigureOut">
              <a:rPr lang="en-US" smtClean="0"/>
              <a:t>5/11/2019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942421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1FD7FF2-845F-41B9-944F-35B90659B7D6}" type="datetimeFigureOut">
              <a:rPr lang="en-US" smtClean="0"/>
              <a:t>5/11/2019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497977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FD7FF2-845F-41B9-944F-35B90659B7D6}"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993363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FD7FF2-845F-41B9-944F-35B90659B7D6}"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400369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FD7FF2-845F-41B9-944F-35B90659B7D6}"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86627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FD7FF2-845F-41B9-944F-35B90659B7D6}"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106185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FD7FF2-845F-41B9-944F-35B90659B7D6}"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863509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FD7FF2-845F-41B9-944F-35B90659B7D6}" type="datetimeFigureOut">
              <a:rPr lang="en-US" smtClean="0"/>
              <a:t>5/11/2019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111900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1FD7FF2-845F-41B9-944F-35B90659B7D6}" type="datetimeFigureOut">
              <a:rPr lang="en-US" smtClean="0"/>
              <a:t>5/11/2019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1892352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D7FF2-845F-41B9-944F-35B90659B7D6}" type="datetimeFigureOut">
              <a:rPr lang="en-US" smtClean="0"/>
              <a:t>5/11/2019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46385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FD7FF2-845F-41B9-944F-35B90659B7D6}"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979451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FD7FF2-845F-41B9-944F-35B90659B7D6}"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757387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FD7FF2-845F-41B9-944F-35B90659B7D6}" type="datetimeFigureOut">
              <a:rPr lang="en-US" smtClean="0"/>
              <a:t>5/11/2019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7E345D-6FE0-4977-A3DF-5875ED8E59A8}" type="slidenum">
              <a:rPr lang="en-US" smtClean="0"/>
              <a:t>‹#›</a:t>
            </a:fld>
            <a:endParaRPr lang="en-US"/>
          </a:p>
        </p:txBody>
      </p:sp>
    </p:spTree>
    <p:extLst>
      <p:ext uri="{BB962C8B-B14F-4D97-AF65-F5344CB8AC3E}">
        <p14:creationId xmlns:p14="http://schemas.microsoft.com/office/powerpoint/2010/main" val="14360647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D98456-F0CB-4569-A0B3-50EA9EAC6B83}"/>
              </a:ext>
            </a:extLst>
          </p:cNvPr>
          <p:cNvSpPr>
            <a:spLocks noGrp="1"/>
          </p:cNvSpPr>
          <p:nvPr>
            <p:ph type="ctrTitle"/>
          </p:nvPr>
        </p:nvSpPr>
        <p:spPr>
          <a:xfrm>
            <a:off x="2318195" y="697361"/>
            <a:ext cx="9491731" cy="2187507"/>
          </a:xfrm>
        </p:spPr>
        <p:txBody>
          <a:bodyPr/>
          <a:lstStyle/>
          <a:p>
            <a:r>
              <a:rPr lang="en-US" dirty="0" smtClean="0"/>
              <a:t>DATA ANALYSIS for uber services</a:t>
            </a:r>
            <a:endParaRPr lang="en-US" dirty="0"/>
          </a:p>
        </p:txBody>
      </p:sp>
      <p:sp>
        <p:nvSpPr>
          <p:cNvPr id="3" name="Subtitle 2">
            <a:extLst>
              <a:ext uri="{FF2B5EF4-FFF2-40B4-BE49-F238E27FC236}">
                <a16:creationId xmlns="" xmlns:a16="http://schemas.microsoft.com/office/drawing/2014/main" id="{E60338A2-AB2D-4CF5-9264-6B4835A9303A}"/>
              </a:ext>
            </a:extLst>
          </p:cNvPr>
          <p:cNvSpPr>
            <a:spLocks noGrp="1"/>
          </p:cNvSpPr>
          <p:nvPr>
            <p:ph type="subTitle" idx="1"/>
          </p:nvPr>
        </p:nvSpPr>
        <p:spPr>
          <a:xfrm>
            <a:off x="2318197" y="3084961"/>
            <a:ext cx="8349801" cy="3573416"/>
          </a:xfrm>
        </p:spPr>
        <p:txBody>
          <a:bodyPr/>
          <a:lstStyle/>
          <a:p>
            <a:r>
              <a:rPr lang="en-US" sz="1400" dirty="0" smtClean="0">
                <a:solidFill>
                  <a:schemeClr val="bg2">
                    <a:lumMod val="50000"/>
                  </a:schemeClr>
                </a:solidFill>
                <a:latin typeface="Times New Roman" panose="02020603050405020304" pitchFamily="18" charset="0"/>
                <a:cs typeface="Times New Roman" panose="02020603050405020304" pitchFamily="18" charset="0"/>
              </a:rPr>
              <a:t>Python course project </a:t>
            </a:r>
            <a:endParaRPr lang="en-US" sz="1400" dirty="0">
              <a:solidFill>
                <a:schemeClr val="bg2">
                  <a:lumMod val="50000"/>
                </a:schemeClr>
              </a:solidFill>
              <a:latin typeface="Times New Roman" panose="02020603050405020304" pitchFamily="18" charset="0"/>
              <a:cs typeface="Times New Roman" panose="02020603050405020304" pitchFamily="18" charset="0"/>
            </a:endParaRPr>
          </a:p>
          <a:p>
            <a:r>
              <a:rPr lang="en-US" sz="1400" dirty="0" smtClean="0">
                <a:solidFill>
                  <a:schemeClr val="bg2">
                    <a:lumMod val="50000"/>
                  </a:schemeClr>
                </a:solidFill>
                <a:latin typeface="Times New Roman" panose="02020603050405020304" pitchFamily="18" charset="0"/>
                <a:cs typeface="Times New Roman" panose="02020603050405020304" pitchFamily="18" charset="0"/>
              </a:rPr>
              <a:t>By-</a:t>
            </a:r>
          </a:p>
          <a:p>
            <a:r>
              <a:rPr lang="en-US" sz="1400" dirty="0" err="1" smtClean="0">
                <a:solidFill>
                  <a:schemeClr val="bg2">
                    <a:lumMod val="50000"/>
                  </a:schemeClr>
                </a:solidFill>
                <a:latin typeface="Times New Roman" panose="02020603050405020304" pitchFamily="18" charset="0"/>
                <a:cs typeface="Times New Roman" panose="02020603050405020304" pitchFamily="18" charset="0"/>
              </a:rPr>
              <a:t>Bhargav</a:t>
            </a:r>
            <a:r>
              <a:rPr lang="en-US" sz="1400" dirty="0" smtClean="0">
                <a:solidFill>
                  <a:schemeClr val="bg2">
                    <a:lumMod val="50000"/>
                  </a:schemeClr>
                </a:solidFill>
                <a:latin typeface="Times New Roman" panose="02020603050405020304" pitchFamily="18" charset="0"/>
                <a:cs typeface="Times New Roman" panose="02020603050405020304" pitchFamily="18" charset="0"/>
              </a:rPr>
              <a:t> </a:t>
            </a:r>
            <a:r>
              <a:rPr lang="en-US" sz="1400" dirty="0" err="1" smtClean="0">
                <a:solidFill>
                  <a:schemeClr val="bg2">
                    <a:lumMod val="50000"/>
                  </a:schemeClr>
                </a:solidFill>
                <a:latin typeface="Times New Roman" panose="02020603050405020304" pitchFamily="18" charset="0"/>
                <a:cs typeface="Times New Roman" panose="02020603050405020304" pitchFamily="18" charset="0"/>
              </a:rPr>
              <a:t>addepalli</a:t>
            </a:r>
            <a:endParaRPr lang="en-US" sz="1400" dirty="0" smtClean="0">
              <a:solidFill>
                <a:schemeClr val="bg2">
                  <a:lumMod val="50000"/>
                </a:schemeClr>
              </a:solidFill>
              <a:latin typeface="Times New Roman" panose="02020603050405020304" pitchFamily="18" charset="0"/>
              <a:cs typeface="Times New Roman" panose="02020603050405020304" pitchFamily="18" charset="0"/>
            </a:endParaRPr>
          </a:p>
          <a:p>
            <a:r>
              <a:rPr lang="en-US" sz="1400" dirty="0" err="1" smtClean="0">
                <a:solidFill>
                  <a:schemeClr val="bg2">
                    <a:lumMod val="50000"/>
                  </a:schemeClr>
                </a:solidFill>
                <a:latin typeface="Times New Roman" panose="02020603050405020304" pitchFamily="18" charset="0"/>
                <a:cs typeface="Times New Roman" panose="02020603050405020304" pitchFamily="18" charset="0"/>
              </a:rPr>
              <a:t>Ajinkya</a:t>
            </a:r>
            <a:r>
              <a:rPr lang="en-US" sz="1400" dirty="0" smtClean="0">
                <a:solidFill>
                  <a:schemeClr val="bg2">
                    <a:lumMod val="50000"/>
                  </a:schemeClr>
                </a:solidFill>
                <a:latin typeface="Times New Roman" panose="02020603050405020304" pitchFamily="18" charset="0"/>
                <a:cs typeface="Times New Roman" panose="02020603050405020304" pitchFamily="18" charset="0"/>
              </a:rPr>
              <a:t> </a:t>
            </a:r>
            <a:r>
              <a:rPr lang="en-US" sz="1400" dirty="0" err="1" smtClean="0">
                <a:solidFill>
                  <a:schemeClr val="bg2">
                    <a:lumMod val="50000"/>
                  </a:schemeClr>
                </a:solidFill>
                <a:latin typeface="Times New Roman" panose="02020603050405020304" pitchFamily="18" charset="0"/>
                <a:cs typeface="Times New Roman" panose="02020603050405020304" pitchFamily="18" charset="0"/>
              </a:rPr>
              <a:t>chaudhari</a:t>
            </a:r>
            <a:endParaRPr lang="en-US" sz="1400" dirty="0" smtClean="0">
              <a:solidFill>
                <a:schemeClr val="bg2">
                  <a:lumMod val="50000"/>
                </a:schemeClr>
              </a:solidFill>
              <a:latin typeface="Times New Roman" panose="02020603050405020304" pitchFamily="18" charset="0"/>
              <a:cs typeface="Times New Roman" panose="02020603050405020304" pitchFamily="18" charset="0"/>
            </a:endParaRPr>
          </a:p>
          <a:p>
            <a:r>
              <a:rPr lang="en-US" sz="1400" dirty="0" smtClean="0">
                <a:solidFill>
                  <a:schemeClr val="bg2">
                    <a:lumMod val="50000"/>
                  </a:schemeClr>
                </a:solidFill>
                <a:latin typeface="Times New Roman" panose="02020603050405020304" pitchFamily="18" charset="0"/>
                <a:cs typeface="Times New Roman" panose="02020603050405020304" pitchFamily="18" charset="0"/>
              </a:rPr>
              <a:t>Pranav </a:t>
            </a:r>
            <a:r>
              <a:rPr lang="en-US" sz="1400" dirty="0" err="1" smtClean="0">
                <a:solidFill>
                  <a:schemeClr val="bg2">
                    <a:lumMod val="50000"/>
                  </a:schemeClr>
                </a:solidFill>
                <a:latin typeface="Times New Roman" panose="02020603050405020304" pitchFamily="18" charset="0"/>
                <a:cs typeface="Times New Roman" panose="02020603050405020304" pitchFamily="18" charset="0"/>
              </a:rPr>
              <a:t>bapat</a:t>
            </a:r>
            <a:endParaRPr lang="en-US" sz="1400" dirty="0" smtClean="0">
              <a:solidFill>
                <a:schemeClr val="bg2">
                  <a:lumMod val="50000"/>
                </a:schemeClr>
              </a:solidFill>
              <a:latin typeface="Times New Roman" panose="02020603050405020304" pitchFamily="18" charset="0"/>
              <a:cs typeface="Times New Roman" panose="02020603050405020304" pitchFamily="18" charset="0"/>
            </a:endParaRPr>
          </a:p>
          <a:p>
            <a:r>
              <a:rPr lang="en-US" sz="1400" dirty="0" err="1" smtClean="0">
                <a:solidFill>
                  <a:schemeClr val="bg2">
                    <a:lumMod val="50000"/>
                  </a:schemeClr>
                </a:solidFill>
                <a:latin typeface="Times New Roman" panose="02020603050405020304" pitchFamily="18" charset="0"/>
                <a:cs typeface="Times New Roman" panose="02020603050405020304" pitchFamily="18" charset="0"/>
              </a:rPr>
              <a:t>Dhanesh</a:t>
            </a:r>
            <a:r>
              <a:rPr lang="en-US" sz="1400" dirty="0" smtClean="0">
                <a:solidFill>
                  <a:schemeClr val="bg2">
                    <a:lumMod val="50000"/>
                  </a:schemeClr>
                </a:solidFill>
                <a:latin typeface="Times New Roman" panose="02020603050405020304" pitchFamily="18" charset="0"/>
                <a:cs typeface="Times New Roman" panose="02020603050405020304" pitchFamily="18" charset="0"/>
              </a:rPr>
              <a:t> </a:t>
            </a:r>
            <a:r>
              <a:rPr lang="en-US" sz="1400" dirty="0" err="1" smtClean="0">
                <a:solidFill>
                  <a:schemeClr val="bg2">
                    <a:lumMod val="50000"/>
                  </a:schemeClr>
                </a:solidFill>
                <a:latin typeface="Times New Roman" panose="02020603050405020304" pitchFamily="18" charset="0"/>
                <a:cs typeface="Times New Roman" panose="02020603050405020304" pitchFamily="18" charset="0"/>
              </a:rPr>
              <a:t>manwani</a:t>
            </a:r>
            <a:endParaRPr lang="en-US" sz="1400" dirty="0" smtClean="0">
              <a:solidFill>
                <a:schemeClr val="bg2">
                  <a:lumMod val="50000"/>
                </a:schemeClr>
              </a:solidFill>
              <a:latin typeface="Times New Roman" panose="02020603050405020304" pitchFamily="18" charset="0"/>
              <a:cs typeface="Times New Roman" panose="02020603050405020304" pitchFamily="18" charset="0"/>
            </a:endParaRPr>
          </a:p>
          <a:p>
            <a:r>
              <a:rPr lang="en-US" sz="1400" dirty="0" smtClean="0">
                <a:solidFill>
                  <a:schemeClr val="bg2">
                    <a:lumMod val="50000"/>
                  </a:schemeClr>
                </a:solidFill>
                <a:latin typeface="Times New Roman" panose="02020603050405020304" pitchFamily="18" charset="0"/>
                <a:cs typeface="Times New Roman" panose="02020603050405020304" pitchFamily="18" charset="0"/>
              </a:rPr>
              <a:t>Salas </a:t>
            </a:r>
            <a:r>
              <a:rPr lang="en-US" sz="1400" dirty="0" err="1" smtClean="0">
                <a:solidFill>
                  <a:schemeClr val="bg2">
                    <a:lumMod val="50000"/>
                  </a:schemeClr>
                </a:solidFill>
                <a:latin typeface="Times New Roman" panose="02020603050405020304" pitchFamily="18" charset="0"/>
                <a:cs typeface="Times New Roman" panose="02020603050405020304" pitchFamily="18" charset="0"/>
              </a:rPr>
              <a:t>dongaonkar</a:t>
            </a:r>
            <a:endParaRPr lang="en-US" sz="1400" dirty="0" smtClean="0">
              <a:solidFill>
                <a:schemeClr val="bg2">
                  <a:lumMod val="50000"/>
                </a:schemeClr>
              </a:solidFill>
              <a:latin typeface="Times New Roman" panose="02020603050405020304" pitchFamily="18" charset="0"/>
              <a:cs typeface="Times New Roman" panose="02020603050405020304" pitchFamily="18" charset="0"/>
            </a:endParaRPr>
          </a:p>
          <a:p>
            <a:r>
              <a:rPr lang="en-US" sz="1400" dirty="0" err="1" smtClean="0">
                <a:solidFill>
                  <a:schemeClr val="bg2">
                    <a:lumMod val="50000"/>
                  </a:schemeClr>
                </a:solidFill>
                <a:latin typeface="Times New Roman" panose="02020603050405020304" pitchFamily="18" charset="0"/>
                <a:cs typeface="Times New Roman" panose="02020603050405020304" pitchFamily="18" charset="0"/>
              </a:rPr>
              <a:t>Saumitra</a:t>
            </a:r>
            <a:r>
              <a:rPr lang="en-US" sz="1400" dirty="0" smtClean="0">
                <a:solidFill>
                  <a:schemeClr val="bg2">
                    <a:lumMod val="50000"/>
                  </a:schemeClr>
                </a:solidFill>
                <a:latin typeface="Times New Roman" panose="02020603050405020304" pitchFamily="18" charset="0"/>
                <a:cs typeface="Times New Roman" panose="02020603050405020304" pitchFamily="18" charset="0"/>
              </a:rPr>
              <a:t> </a:t>
            </a:r>
            <a:r>
              <a:rPr lang="en-US" sz="1400" dirty="0" err="1" smtClean="0">
                <a:solidFill>
                  <a:schemeClr val="bg2">
                    <a:lumMod val="50000"/>
                  </a:schemeClr>
                </a:solidFill>
                <a:latin typeface="Times New Roman" panose="02020603050405020304" pitchFamily="18" charset="0"/>
                <a:cs typeface="Times New Roman" panose="02020603050405020304" pitchFamily="18" charset="0"/>
              </a:rPr>
              <a:t>godbole</a:t>
            </a:r>
            <a:endParaRPr lang="en-US" sz="1400" dirty="0" smtClean="0">
              <a:solidFill>
                <a:schemeClr val="bg2">
                  <a:lumMod val="50000"/>
                </a:schemeClr>
              </a:solidFill>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dirty="0" smtClean="0"/>
          </a:p>
        </p:txBody>
      </p:sp>
    </p:spTree>
    <p:extLst>
      <p:ext uri="{BB962C8B-B14F-4D97-AF65-F5344CB8AC3E}">
        <p14:creationId xmlns:p14="http://schemas.microsoft.com/office/powerpoint/2010/main" val="165250428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analysis and its application in the project</a:t>
            </a:r>
            <a:endParaRPr lang="en-US" dirty="0"/>
          </a:p>
        </p:txBody>
      </p:sp>
      <p:sp>
        <p:nvSpPr>
          <p:cNvPr id="3" name="Content Placeholder 2"/>
          <p:cNvSpPr>
            <a:spLocks noGrp="1"/>
          </p:cNvSpPr>
          <p:nvPr>
            <p:ph idx="1"/>
          </p:nvPr>
        </p:nvSpPr>
        <p:spPr>
          <a:xfrm>
            <a:off x="1141412" y="2249486"/>
            <a:ext cx="9905999" cy="4367881"/>
          </a:xfrm>
        </p:spPr>
        <p:txBody>
          <a:bodyPr/>
          <a:lstStyle/>
          <a:p>
            <a:r>
              <a:rPr lang="en-US" dirty="0"/>
              <a:t>Data Analysis is a process of collecting, transforming, cleaning, and modeling data with the goal of discovering the required information. The results so obtained are communicated, suggesting conclusions, and supporting decision-making. Data visualization is at times used to portray the data for the ease of discovering the useful patterns in the data</a:t>
            </a:r>
            <a:r>
              <a:rPr lang="en-US" dirty="0" smtClean="0"/>
              <a:t>.</a:t>
            </a:r>
          </a:p>
          <a:p>
            <a:r>
              <a:rPr lang="en-US" dirty="0" smtClean="0"/>
              <a:t>The idea behind the project is to determine the availability of an uber cab depending upon the factors like region, day and time and provide customer the cheapest and most suited ride to his/her destination. Further the demand of the cab is also predicted by the project. </a:t>
            </a:r>
          </a:p>
          <a:p>
            <a:endParaRPr lang="en-US" dirty="0"/>
          </a:p>
        </p:txBody>
      </p:sp>
    </p:spTree>
    <p:extLst>
      <p:ext uri="{BB962C8B-B14F-4D97-AF65-F5344CB8AC3E}">
        <p14:creationId xmlns:p14="http://schemas.microsoft.com/office/powerpoint/2010/main" val="300838557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USED</a:t>
            </a:r>
            <a:endParaRPr lang="en-US" dirty="0"/>
          </a:p>
        </p:txBody>
      </p:sp>
      <p:sp>
        <p:nvSpPr>
          <p:cNvPr id="3" name="Content Placeholder 2"/>
          <p:cNvSpPr>
            <a:spLocks noGrp="1"/>
          </p:cNvSpPr>
          <p:nvPr>
            <p:ph idx="1"/>
          </p:nvPr>
        </p:nvSpPr>
        <p:spPr>
          <a:xfrm>
            <a:off x="1141412" y="2634915"/>
            <a:ext cx="9905999" cy="3561348"/>
          </a:xfrm>
        </p:spPr>
        <p:txBody>
          <a:bodyPr/>
          <a:lstStyle/>
          <a:p>
            <a:r>
              <a:rPr lang="en-US" dirty="0" smtClean="0"/>
              <a:t>THE PYTHON MODULES USED IN THIS PROJECT ARE </a:t>
            </a:r>
            <a:r>
              <a:rPr lang="en-US" dirty="0" smtClean="0">
                <a:latin typeface="Times New Roman" panose="02020603050405020304" pitchFamily="18" charset="0"/>
                <a:cs typeface="Times New Roman" panose="02020603050405020304" pitchFamily="18" charset="0"/>
              </a:rPr>
              <a:t>:-</a:t>
            </a:r>
            <a:endParaRPr lang="en-US" dirty="0" smtClean="0"/>
          </a:p>
          <a:p>
            <a:pPr lvl="1">
              <a:buFont typeface="Wingdings" panose="05000000000000000000" pitchFamily="2" charset="2"/>
              <a:buChar char="Ø"/>
            </a:pPr>
            <a:r>
              <a:rPr lang="en-US" dirty="0" smtClean="0">
                <a:cs typeface="Times New Roman" panose="02020603050405020304" pitchFamily="18" charset="0"/>
              </a:rPr>
              <a:t> PANDAS</a:t>
            </a:r>
            <a:endParaRPr lang="en-US" dirty="0">
              <a:cs typeface="Times New Roman" panose="02020603050405020304" pitchFamily="18" charset="0"/>
            </a:endParaRPr>
          </a:p>
          <a:p>
            <a:pPr lvl="1">
              <a:buFont typeface="Wingdings" panose="05000000000000000000" pitchFamily="2" charset="2"/>
              <a:buChar char="Ø"/>
            </a:pPr>
            <a:r>
              <a:rPr lang="en-US" dirty="0" smtClean="0">
                <a:cs typeface="Times New Roman" panose="02020603050405020304" pitchFamily="18" charset="0"/>
              </a:rPr>
              <a:t> SEABORN</a:t>
            </a:r>
          </a:p>
          <a:p>
            <a:pPr lvl="1">
              <a:buFont typeface="Wingdings" panose="05000000000000000000" pitchFamily="2" charset="2"/>
              <a:buChar char="Ø"/>
            </a:pPr>
            <a:r>
              <a:rPr lang="en-US" dirty="0" smtClean="0">
                <a:cs typeface="Times New Roman" panose="02020603050405020304" pitchFamily="18" charset="0"/>
              </a:rPr>
              <a:t> NUMPY</a:t>
            </a:r>
          </a:p>
          <a:p>
            <a:pPr lvl="1">
              <a:buFont typeface="Wingdings" panose="05000000000000000000" pitchFamily="2" charset="2"/>
              <a:buChar char="Ø"/>
            </a:pPr>
            <a:r>
              <a:rPr lang="en-US" dirty="0" smtClean="0">
                <a:cs typeface="Times New Roman" panose="02020603050405020304" pitchFamily="18" charset="0"/>
              </a:rPr>
              <a:t>MATPLOTLIB</a:t>
            </a:r>
          </a:p>
          <a:p>
            <a:pPr lvl="1"/>
            <a:endParaRPr lang="en-US" dirty="0" smtClean="0">
              <a:cs typeface="Times New Roman" panose="02020603050405020304" pitchFamily="18" charset="0"/>
            </a:endParaRPr>
          </a:p>
        </p:txBody>
      </p:sp>
    </p:spTree>
    <p:extLst>
      <p:ext uri="{BB962C8B-B14F-4D97-AF65-F5344CB8AC3E}">
        <p14:creationId xmlns:p14="http://schemas.microsoft.com/office/powerpoint/2010/main" val="235949812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WORKING</a:t>
            </a:r>
            <a:endParaRPr lang="en-US" dirty="0"/>
          </a:p>
        </p:txBody>
      </p:sp>
      <p:sp>
        <p:nvSpPr>
          <p:cNvPr id="3" name="Content Placeholder 2"/>
          <p:cNvSpPr>
            <a:spLocks noGrp="1"/>
          </p:cNvSpPr>
          <p:nvPr>
            <p:ph idx="1"/>
          </p:nvPr>
        </p:nvSpPr>
        <p:spPr/>
        <p:txBody>
          <a:bodyPr/>
          <a:lstStyle/>
          <a:p>
            <a:pPr marL="457200" indent="-457200">
              <a:buAutoNum type="arabicPeriod"/>
            </a:pPr>
            <a:r>
              <a:rPr lang="en-US" dirty="0" smtClean="0"/>
              <a:t>LOADING CSV FILE TO MEMORY</a:t>
            </a:r>
          </a:p>
          <a:p>
            <a:pPr marL="457200" indent="-457200">
              <a:buAutoNum type="arabicPeriod"/>
            </a:pPr>
            <a:r>
              <a:rPr lang="en-US" dirty="0" smtClean="0"/>
              <a:t>SEGREGATING DATE AND TIME</a:t>
            </a:r>
          </a:p>
          <a:p>
            <a:pPr marL="457200" indent="-457200">
              <a:buAutoNum type="arabicPeriod"/>
            </a:pPr>
            <a:r>
              <a:rPr lang="en-US" dirty="0" smtClean="0"/>
              <a:t>DATEWISE, HOURLY, DAYWISE ANALYSIS</a:t>
            </a:r>
          </a:p>
          <a:p>
            <a:pPr marL="457200" indent="-457200">
              <a:buAutoNum type="arabicPeriod"/>
            </a:pPr>
            <a:r>
              <a:rPr lang="en-US" dirty="0" smtClean="0"/>
              <a:t>CROSS ANALYSIS</a:t>
            </a:r>
          </a:p>
          <a:p>
            <a:pPr marL="457200" indent="-457200">
              <a:buAutoNum type="arabicPeriod"/>
            </a:pPr>
            <a:r>
              <a:rPr lang="en-US" dirty="0" smtClean="0"/>
              <a:t>ANALYSIS BY LATITUDE &amp; LONGITUDE</a:t>
            </a:r>
          </a:p>
          <a:p>
            <a:pPr marL="457200" indent="-457200">
              <a:buAutoNum type="arabicPeriod"/>
            </a:pPr>
            <a:r>
              <a:rPr lang="en-US" dirty="0" smtClean="0"/>
              <a:t>LINEAR REGRESSION MODEL</a:t>
            </a:r>
          </a:p>
        </p:txBody>
      </p:sp>
    </p:spTree>
    <p:extLst>
      <p:ext uri="{BB962C8B-B14F-4D97-AF65-F5344CB8AC3E}">
        <p14:creationId xmlns:p14="http://schemas.microsoft.com/office/powerpoint/2010/main" val="8807349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r>
              <a:rPr lang="en-US" dirty="0" smtClean="0"/>
              <a:t>This project can help increase services for the company.</a:t>
            </a:r>
          </a:p>
          <a:p>
            <a:r>
              <a:rPr lang="en-US" dirty="0" smtClean="0"/>
              <a:t>It will help improve customer satisfaction.</a:t>
            </a:r>
          </a:p>
          <a:p>
            <a:r>
              <a:rPr lang="en-US" dirty="0" smtClean="0"/>
              <a:t>The future demand can be pre-handled.</a:t>
            </a:r>
          </a:p>
          <a:p>
            <a:r>
              <a:rPr lang="en-US" dirty="0" smtClean="0"/>
              <a:t>The trends in the demand for a cab-ride can be extrapolated to understand the customer needs. For example, special offers can help attract more demand on holidays/long weekends. </a:t>
            </a:r>
            <a:endParaRPr lang="en-US" dirty="0"/>
          </a:p>
        </p:txBody>
      </p:sp>
    </p:spTree>
    <p:extLst>
      <p:ext uri="{BB962C8B-B14F-4D97-AF65-F5344CB8AC3E}">
        <p14:creationId xmlns:p14="http://schemas.microsoft.com/office/powerpoint/2010/main" val="9169340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There is a variety of analysis that </a:t>
            </a:r>
            <a:r>
              <a:rPr lang="en-US" dirty="0" smtClean="0"/>
              <a:t>one can </a:t>
            </a:r>
            <a:r>
              <a:rPr lang="en-US" dirty="0"/>
              <a:t>do, given access to the data that they probably have. You could look at how taxis navigate the city, how surge pricing affects demand, what origin/destinations people are traveling between, how the highest/lowest rated drivers drive, how repeat customers use the service, and so on</a:t>
            </a:r>
            <a:r>
              <a:rPr lang="en-US" dirty="0" smtClean="0"/>
              <a:t>.</a:t>
            </a:r>
          </a:p>
          <a:p>
            <a:r>
              <a:rPr lang="en-US" dirty="0" smtClean="0"/>
              <a:t>Cab service providers like Ola and Uber always make use of these data sets in real time to give the best service to the customers.</a:t>
            </a:r>
            <a:endParaRPr lang="en-US" dirty="0"/>
          </a:p>
        </p:txBody>
      </p:sp>
    </p:spTree>
    <p:extLst>
      <p:ext uri="{BB962C8B-B14F-4D97-AF65-F5344CB8AC3E}">
        <p14:creationId xmlns:p14="http://schemas.microsoft.com/office/powerpoint/2010/main" val="361604882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a:t>
            </a:r>
            <a:r>
              <a:rPr lang="en-US" sz="9600" dirty="0" smtClean="0"/>
              <a:t>Thank </a:t>
            </a:r>
            <a:r>
              <a:rPr lang="en-US" sz="9600" dirty="0"/>
              <a:t>Y</a:t>
            </a:r>
            <a:r>
              <a:rPr lang="en-US" sz="9600" dirty="0" smtClean="0"/>
              <a:t>ou</a:t>
            </a:r>
            <a:endParaRPr lang="en-US" sz="9600" dirty="0"/>
          </a:p>
        </p:txBody>
      </p:sp>
    </p:spTree>
    <p:extLst>
      <p:ext uri="{BB962C8B-B14F-4D97-AF65-F5344CB8AC3E}">
        <p14:creationId xmlns:p14="http://schemas.microsoft.com/office/powerpoint/2010/main" val="74564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xit" presetSubtype="0" fill="hold" nodeType="clickEffect">
                                  <p:stCondLst>
                                    <p:cond delay="0"/>
                                  </p:stCondLst>
                                  <p:childTnLst>
                                    <p:animEffect transition="out" filter="fade">
                                      <p:cBhvr>
                                        <p:cTn id="6" dur="2000"/>
                                        <p:tgtEl>
                                          <p:spTgt spid="3">
                                            <p:txEl>
                                              <p:pRg st="0" end="0"/>
                                            </p:txEl>
                                          </p:spTgt>
                                        </p:tgtEl>
                                      </p:cBhvr>
                                    </p:animEffect>
                                    <p:anim calcmode="lin" valueType="num">
                                      <p:cBhvr>
                                        <p:cTn id="7" dur="2000"/>
                                        <p:tgtEl>
                                          <p:spTgt spid="3">
                                            <p:txEl>
                                              <p:pRg st="0" end="0"/>
                                            </p:txEl>
                                          </p:spTgt>
                                        </p:tgtEl>
                                        <p:attrNameLst>
                                          <p:attrName>style.rotation</p:attrName>
                                        </p:attrNameLst>
                                      </p:cBhvr>
                                      <p:tavLst>
                                        <p:tav tm="0">
                                          <p:val>
                                            <p:fltVal val="0"/>
                                          </p:val>
                                        </p:tav>
                                        <p:tav tm="100000">
                                          <p:val>
                                            <p:fltVal val="720"/>
                                          </p:val>
                                        </p:tav>
                                      </p:tavLst>
                                    </p:anim>
                                    <p:anim calcmode="lin" valueType="num">
                                      <p:cBhvr>
                                        <p:cTn id="8" dur="2000"/>
                                        <p:tgtEl>
                                          <p:spTgt spid="3">
                                            <p:txEl>
                                              <p:pRg st="0" end="0"/>
                                            </p:txEl>
                                          </p:spTgt>
                                        </p:tgtEl>
                                        <p:attrNameLst>
                                          <p:attrName>ppt_h</p:attrName>
                                        </p:attrNameLst>
                                      </p:cBhvr>
                                      <p:tavLst>
                                        <p:tav tm="0">
                                          <p:val>
                                            <p:strVal val="ppt_h"/>
                                          </p:val>
                                        </p:tav>
                                        <p:tav tm="100000">
                                          <p:val>
                                            <p:fltVal val="0"/>
                                          </p:val>
                                        </p:tav>
                                      </p:tavLst>
                                    </p:anim>
                                    <p:anim calcmode="lin" valueType="num">
                                      <p:cBhvr>
                                        <p:cTn id="9" dur="2000"/>
                                        <p:tgtEl>
                                          <p:spTgt spid="3">
                                            <p:txEl>
                                              <p:pRg st="0" end="0"/>
                                            </p:txEl>
                                          </p:spTgt>
                                        </p:tgtEl>
                                        <p:attrNameLst>
                                          <p:attrName>ppt_w</p:attrName>
                                        </p:attrNameLst>
                                      </p:cBhvr>
                                      <p:tavLst>
                                        <p:tav tm="0">
                                          <p:val>
                                            <p:strVal val="ppt_w"/>
                                          </p:val>
                                        </p:tav>
                                        <p:tav tm="100000">
                                          <p:val>
                                            <p:fltVal val="0"/>
                                          </p:val>
                                        </p:tav>
                                      </p:tavLst>
                                    </p:anim>
                                    <p:set>
                                      <p:cBhvr>
                                        <p:cTn id="10"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85</TotalTime>
  <Words>334</Words>
  <Application>Microsoft Office PowerPoint</Application>
  <PresentationFormat>Custom</PresentationFormat>
  <Paragraphs>35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Circuit</vt:lpstr>
      <vt:lpstr>DATA ANALYSIS for uber services</vt:lpstr>
      <vt:lpstr>What is data analysis and its application in the project</vt:lpstr>
      <vt:lpstr>MODULES USED</vt:lpstr>
      <vt:lpstr>PROJECT WORKING</vt:lpstr>
      <vt:lpstr>APPLICATION</vt:lpstr>
      <vt:lpstr>conclusion</vt:lpstr>
      <vt:lpstr>PowerPoint Presentation</vt:lpstr>
    </vt:vector>
  </TitlesOfParts>
  <Company>Mobile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DHANESH</dc:creator>
  <cp:lastModifiedBy>Pranav Bapat</cp:lastModifiedBy>
  <cp:revision>17</cp:revision>
  <dcterms:created xsi:type="dcterms:W3CDTF">2017-06-21T13:57:27Z</dcterms:created>
  <dcterms:modified xsi:type="dcterms:W3CDTF">2019-05-11T01:58:35Z</dcterms:modified>
</cp:coreProperties>
</file>