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5" r:id="rId10"/>
    <p:sldId id="266" r:id="rId11"/>
  </p:sldIdLst>
  <p:sldSz cx="18288000" cy="10287000"/>
  <p:notesSz cx="6858000" cy="9144000"/>
  <p:embeddedFontLst>
    <p:embeddedFont>
      <p:font typeface="Clear Sans Regular Bold" charset="0"/>
      <p:regular r:id="rId13"/>
    </p:embeddedFont>
    <p:embeddedFont>
      <p:font typeface="Calibri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88142" autoAdjust="0"/>
  </p:normalViewPr>
  <p:slideViewPr>
    <p:cSldViewPr>
      <p:cViewPr>
        <p:scale>
          <a:sx n="43" d="100"/>
          <a:sy n="43" d="100"/>
        </p:scale>
        <p:origin x="-156" y="-7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28.12.2022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28.12.2022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28.12.2022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28.12.2022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28.12.2022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28.12.2022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28.12.2022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28.12.2022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28.12.2022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28.12.2022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5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1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5.jpeg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23485" y="522253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30074" y="1454169"/>
            <a:ext cx="5482998" cy="5693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9600" dirty="0">
                <a:solidFill>
                  <a:schemeClr val="bg1"/>
                </a:solidFill>
                <a:latin typeface="Graphik Regular"/>
              </a:rPr>
              <a:t>Social Buzz Data Analysis</a:t>
            </a:r>
            <a:endParaRPr lang="en-US" sz="10533" spc="-105" dirty="0">
              <a:solidFill>
                <a:schemeClr val="bg1"/>
              </a:solidFill>
              <a:latin typeface="Graphik 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436952" y="2951506"/>
            <a:ext cx="741264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latin typeface="Graphik Regular"/>
                <a:cs typeface="Times New Roman" pitchFamily="18" charset="0"/>
              </a:rPr>
              <a:t>Social Buzz is expecting the following  reports: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>
                <a:latin typeface="Graphik Regular"/>
                <a:cs typeface="Times New Roman" pitchFamily="18" charset="0"/>
              </a:rPr>
              <a:t>An audit of their big data practice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>
                <a:latin typeface="Graphik Regular"/>
                <a:cs typeface="Times New Roman" pitchFamily="18" charset="0"/>
              </a:rPr>
              <a:t>Recommendations for a successful IPO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>
                <a:latin typeface="Graphik Regular"/>
                <a:cs typeface="Times New Roman" pitchFamily="18" charset="0"/>
              </a:rPr>
              <a:t>An analysis of their content categories that highlights the top 5 categories with the largest aggregate popularity</a:t>
            </a:r>
            <a:endParaRPr lang="en-US" sz="3200" dirty="0">
              <a:latin typeface="Graphik Regular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-18585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			</a:t>
            </a:r>
            <a:r>
              <a:rPr lang="en-AU" sz="3200" dirty="0" smtClean="0">
                <a:solidFill>
                  <a:schemeClr val="bg1"/>
                </a:solidFill>
                <a:latin typeface="Graphik Regular"/>
              </a:rPr>
              <a:t>Over 100000 post per day</a:t>
            </a:r>
            <a:endParaRPr lang="en-AU" sz="3200" dirty="0">
              <a:solidFill>
                <a:schemeClr val="bg1"/>
              </a:solidFill>
              <a:latin typeface="Graphik Regular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171788" y="406154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29589" y="6373276"/>
            <a:ext cx="55579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Graphik Regular"/>
              </a:rPr>
              <a:t>36,500,000 pieces of content 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Graphik Regular"/>
              </a:rPr>
              <a:t>per year.</a:t>
            </a:r>
            <a:endParaRPr lang="en-US" sz="3200" dirty="0">
              <a:solidFill>
                <a:schemeClr val="bg1"/>
              </a:solidFill>
              <a:latin typeface="Graphik Regular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29589" y="8181082"/>
            <a:ext cx="68371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Graphik Regular"/>
              </a:rPr>
              <a:t>Analyse</a:t>
            </a:r>
            <a:r>
              <a:rPr lang="en-US" sz="3200" dirty="0" smtClean="0">
                <a:solidFill>
                  <a:schemeClr val="bg1"/>
                </a:solidFill>
                <a:latin typeface="Graphik Regular"/>
              </a:rPr>
              <a:t> the data to find Social Buzz 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Graphik Regular"/>
              </a:rPr>
              <a:t>top 5 popular categories of content </a:t>
            </a:r>
            <a:endParaRPr lang="en-US" sz="3200" dirty="0">
              <a:solidFill>
                <a:schemeClr val="bg1"/>
              </a:solidFill>
              <a:latin typeface="Graphik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325600" y="1454169"/>
            <a:ext cx="365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raphik Regular"/>
              </a:rPr>
              <a:t>Andrew Fleming (Chief Technical Architect),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325600" y="4610100"/>
            <a:ext cx="365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raphik Regular"/>
              </a:rPr>
              <a:t>Marcus </a:t>
            </a:r>
            <a:r>
              <a:rPr lang="en-US" sz="3200" dirty="0" err="1">
                <a:latin typeface="Graphik Regular"/>
              </a:rPr>
              <a:t>Rompton</a:t>
            </a:r>
            <a:r>
              <a:rPr lang="en-US" sz="3200" dirty="0">
                <a:latin typeface="Graphik Regular"/>
              </a:rPr>
              <a:t> (Senior </a:t>
            </a:r>
            <a:r>
              <a:rPr lang="en-US" sz="3200" dirty="0" smtClean="0">
                <a:latin typeface="Graphik Regular"/>
              </a:rPr>
              <a:t>Principle)</a:t>
            </a:r>
            <a:endParaRPr lang="en-US" sz="3200" dirty="0">
              <a:latin typeface="Graphik Regular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518888" y="7677121"/>
            <a:ext cx="304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Graphik Regular"/>
              </a:rPr>
              <a:t>Ajinkya</a:t>
            </a:r>
            <a:r>
              <a:rPr lang="en-US" sz="3200" dirty="0" smtClean="0">
                <a:latin typeface="Graphik Regular"/>
              </a:rPr>
              <a:t> </a:t>
            </a:r>
            <a:r>
              <a:rPr lang="en-US" sz="3200" dirty="0" err="1" smtClean="0">
                <a:latin typeface="Graphik Regular"/>
              </a:rPr>
              <a:t>Mergu</a:t>
            </a:r>
            <a:endParaRPr lang="en-US" sz="3200" dirty="0" smtClean="0">
              <a:latin typeface="Graphik Regular"/>
            </a:endParaRPr>
          </a:p>
          <a:p>
            <a:r>
              <a:rPr lang="en-US" sz="3200" dirty="0" smtClean="0">
                <a:latin typeface="Graphik Regular"/>
              </a:rPr>
              <a:t>(Data Analyst)</a:t>
            </a:r>
            <a:endParaRPr lang="en-US" sz="3200" dirty="0">
              <a:latin typeface="Graphik 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1360012" y="100294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68440" y="1284816"/>
            <a:ext cx="7871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Graphik Regular"/>
              </a:rPr>
              <a:t>Data Understanding and Data Gathering</a:t>
            </a:r>
            <a:endParaRPr lang="en-US" sz="2800" dirty="0">
              <a:solidFill>
                <a:schemeClr val="bg1"/>
              </a:solidFill>
              <a:latin typeface="Graphik Regula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13717" y="2673291"/>
            <a:ext cx="12388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Graphik Regular"/>
              </a:rPr>
              <a:t>Data Cleaning</a:t>
            </a:r>
            <a:endParaRPr lang="en-US" sz="2800" dirty="0">
              <a:solidFill>
                <a:schemeClr val="bg1"/>
              </a:solidFill>
              <a:latin typeface="Graphik Regular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76073" y="4421228"/>
            <a:ext cx="10611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Graphik Regular"/>
              </a:rPr>
              <a:t>Data </a:t>
            </a:r>
            <a:r>
              <a:rPr lang="en-US" sz="2800" dirty="0" err="1" smtClean="0">
                <a:solidFill>
                  <a:schemeClr val="bg1"/>
                </a:solidFill>
                <a:latin typeface="Graphik Regular"/>
              </a:rPr>
              <a:t>modelling</a:t>
            </a:r>
            <a:endParaRPr lang="en-US" sz="2800" dirty="0">
              <a:solidFill>
                <a:schemeClr val="bg1"/>
              </a:solidFill>
              <a:latin typeface="Graphik Regular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531435" y="6373276"/>
            <a:ext cx="8471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Graphik Regular"/>
              </a:rPr>
              <a:t>Data Analysis</a:t>
            </a:r>
            <a:endParaRPr lang="en-US" sz="2800" dirty="0">
              <a:solidFill>
                <a:schemeClr val="bg1"/>
              </a:solidFill>
              <a:latin typeface="Graphik Regular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277342" y="7913973"/>
            <a:ext cx="6807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Graphik Regular"/>
              </a:rPr>
              <a:t>Present the insights of the data</a:t>
            </a:r>
            <a:endParaRPr lang="en-US" sz="2800" dirty="0">
              <a:solidFill>
                <a:schemeClr val="bg1"/>
              </a:solidFill>
              <a:latin typeface="Graphik Regula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58648" y="4711390"/>
            <a:ext cx="35407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A100FF"/>
                </a:solidFill>
              </a:rPr>
              <a:t>  	       16</a:t>
            </a:r>
          </a:p>
          <a:p>
            <a:r>
              <a:rPr lang="en-US" sz="3200" b="1" dirty="0" smtClean="0">
                <a:solidFill>
                  <a:srgbClr val="A100FF"/>
                </a:solidFill>
              </a:rPr>
              <a:t>             Unique           	Categories </a:t>
            </a:r>
            <a:endParaRPr lang="en-US" sz="3200" b="1" dirty="0">
              <a:solidFill>
                <a:srgbClr val="A1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41609" y="4806175"/>
            <a:ext cx="29158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A100FF"/>
                </a:solidFill>
                <a:latin typeface="Graphik Regular"/>
              </a:rPr>
              <a:t>1897</a:t>
            </a:r>
          </a:p>
          <a:p>
            <a:r>
              <a:rPr lang="en-US" sz="3200" dirty="0" smtClean="0">
                <a:solidFill>
                  <a:srgbClr val="A100FF"/>
                </a:solidFill>
                <a:latin typeface="Graphik Regular"/>
              </a:rPr>
              <a:t>Reaction to animal post</a:t>
            </a:r>
            <a:endParaRPr lang="en-US" sz="3200" dirty="0">
              <a:solidFill>
                <a:srgbClr val="A100FF"/>
              </a:solidFill>
              <a:latin typeface="Graphik Regula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171450" y="4767145"/>
            <a:ext cx="27543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A100FF"/>
                </a:solidFill>
              </a:rPr>
              <a:t>       MAY </a:t>
            </a:r>
          </a:p>
          <a:p>
            <a:r>
              <a:rPr lang="en-US" sz="3200" b="1" dirty="0" smtClean="0">
                <a:solidFill>
                  <a:srgbClr val="A100FF"/>
                </a:solidFill>
              </a:rPr>
              <a:t>Month with most posts</a:t>
            </a:r>
            <a:endParaRPr lang="en-US" sz="3200" b="1" dirty="0">
              <a:solidFill>
                <a:srgbClr val="A1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6"/>
          <p:cNvSpPr/>
          <p:nvPr/>
        </p:nvSpPr>
        <p:spPr>
          <a:xfrm>
            <a:off x="-18585" y="0"/>
            <a:ext cx="2704600" cy="10287000"/>
          </a:xfrm>
          <a:prstGeom prst="rect">
            <a:avLst/>
          </a:prstGeom>
          <a:solidFill>
            <a:srgbClr val="A100FF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		</a:t>
            </a:r>
            <a:endParaRPr lang="en-AU" sz="3200" dirty="0">
              <a:solidFill>
                <a:schemeClr val="bg1"/>
              </a:solidFill>
              <a:latin typeface="Graphik Regular"/>
            </a:endParaRPr>
          </a:p>
        </p:txBody>
      </p:sp>
      <p:grpSp>
        <p:nvGrpSpPr>
          <p:cNvPr id="11" name="Group 4"/>
          <p:cNvGrpSpPr/>
          <p:nvPr/>
        </p:nvGrpSpPr>
        <p:grpSpPr>
          <a:xfrm>
            <a:off x="517112" y="8819039"/>
            <a:ext cx="17253775" cy="1467961"/>
            <a:chOff x="0" y="0"/>
            <a:chExt cx="23005033" cy="2689439"/>
          </a:xfrm>
        </p:grpSpPr>
        <p:pic>
          <p:nvPicPr>
            <p:cNvPr id="12" name="Picture 5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6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7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8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9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0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1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1" y="342900"/>
            <a:ext cx="12268200" cy="847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5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=""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125200" y="-1230103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=""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=""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=""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22360" y="686983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=""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=""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11198793" y="2121469"/>
            <a:ext cx="6324599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latin typeface="Graphik Regular"/>
              </a:rPr>
              <a:t>We need </a:t>
            </a:r>
            <a:r>
              <a:rPr lang="en-US" sz="3200" dirty="0" smtClean="0">
                <a:latin typeface="Graphik Regular"/>
              </a:rPr>
              <a:t>additional </a:t>
            </a:r>
            <a:r>
              <a:rPr lang="en-US" sz="3200" dirty="0">
                <a:latin typeface="Graphik Regular"/>
              </a:rPr>
              <a:t>data, during analysis we realized that there's something wrong on the data that </a:t>
            </a:r>
            <a:r>
              <a:rPr lang="en-US" sz="3200" dirty="0" smtClean="0">
                <a:latin typeface="Graphik Regular"/>
              </a:rPr>
              <a:t>was </a:t>
            </a:r>
            <a:r>
              <a:rPr lang="en-US" sz="3200" dirty="0">
                <a:latin typeface="Graphik Regular"/>
              </a:rPr>
              <a:t>provided</a:t>
            </a:r>
            <a:r>
              <a:rPr lang="en-US" sz="3200" dirty="0" smtClean="0">
                <a:latin typeface="Graphik Regular"/>
              </a:rPr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>
              <a:latin typeface="Graphik Regular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>
              <a:latin typeface="Graphik Regular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latin typeface="Graphik Regular"/>
              </a:rPr>
              <a:t> </a:t>
            </a:r>
            <a:r>
              <a:rPr lang="en-US" sz="3200" dirty="0">
                <a:latin typeface="Graphik Regular"/>
              </a:rPr>
              <a:t>Client need to evaluate the data team about how they generate the data. </a:t>
            </a:r>
            <a:endParaRPr lang="en-US" sz="3200" dirty="0" smtClean="0">
              <a:latin typeface="Graphik Regular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>
              <a:latin typeface="Graphik Regular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>
              <a:latin typeface="Graphik Regular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latin typeface="Graphik Regular"/>
              </a:rPr>
              <a:t>Our recommendation for this case is data team and data environment evaluation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202</Words>
  <Application>Microsoft Office PowerPoint</Application>
  <PresentationFormat>Custom</PresentationFormat>
  <Paragraphs>106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Graphik Regular</vt:lpstr>
      <vt:lpstr>Times New Roman</vt:lpstr>
      <vt:lpstr>Clear Sans Regular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Ajju</cp:lastModifiedBy>
  <cp:revision>15</cp:revision>
  <dcterms:created xsi:type="dcterms:W3CDTF">2006-08-16T00:00:00Z</dcterms:created>
  <dcterms:modified xsi:type="dcterms:W3CDTF">2022-12-28T09:07:33Z</dcterms:modified>
  <dc:identifier>DAEhDyfaYKE</dc:identifier>
</cp:coreProperties>
</file>