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notesMasterIdLst>
    <p:notesMasterId r:id="rId12"/>
  </p:notesMasterIdLst>
  <p:sldIdLst>
    <p:sldId id="278" r:id="rId2"/>
    <p:sldId id="279" r:id="rId3"/>
    <p:sldId id="280" r:id="rId4"/>
    <p:sldId id="296" r:id="rId5"/>
    <p:sldId id="294" r:id="rId6"/>
    <p:sldId id="299" r:id="rId7"/>
    <p:sldId id="295" r:id="rId8"/>
    <p:sldId id="300" r:id="rId9"/>
    <p:sldId id="301" r:id="rId10"/>
    <p:sldId id="297"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9" autoAdjust="0"/>
  </p:normalViewPr>
  <p:slideViewPr>
    <p:cSldViewPr snapToGrid="0" snapToObjects="1">
      <p:cViewPr varScale="1">
        <p:scale>
          <a:sx n="82" d="100"/>
          <a:sy n="82" d="100"/>
        </p:scale>
        <p:origin x="672"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Shape 6">
            <a:extLst>
              <a:ext uri="{FF2B5EF4-FFF2-40B4-BE49-F238E27FC236}">
                <a16:creationId xmlns:a16="http://schemas.microsoft.com/office/drawing/2014/main" id="{06248A65-2AFF-621B-E89D-DE6A6CAAA58F}"/>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F3CD81C2-CB2C-C89C-4E0F-E258A662BABA}"/>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95849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4/15/2023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4143834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37217575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8187470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02358446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760055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6977351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4/15/2023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06885797"/>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165758829"/>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37453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49506516"/>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Shape 6">
            <a:extLst>
              <a:ext uri="{FF2B5EF4-FFF2-40B4-BE49-F238E27FC236}">
                <a16:creationId xmlns:a16="http://schemas.microsoft.com/office/drawing/2014/main" id="{5C3CBA45-99B3-AAF5-905C-D6F9A1C8D57E}"/>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F5BA15A0-A4BA-C716-862E-B66823C89A5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07DD51F8-87A3-C316-F0A8-2D8D3F5BB29D}"/>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1891784-CEB1-FEDB-B8E2-298AA768462C}"/>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F0AA4130-23F1-50A6-A26C-9268D9B2F53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B3F4383F-55F1-B974-975F-E884E5625FA6}"/>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358235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4/15/2023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7735407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4A2AA612-7BC4-49DC-5AEB-916DB8567924}"/>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AFBACE89-1E9F-CE0A-B89C-60C558E18CF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7CAB70EC-7DBF-FFB9-DDD3-48050192CFDD}"/>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08E2CEBE-1C92-7B96-4392-921B68BA15B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135460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4/15/2023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7B02C4CE-3CCF-606B-E82D-811F253A5615}"/>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D0715D19-A307-CDD5-6402-8FEB0B05063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27009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4/15/2023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9F187909-5EFC-C695-94A3-930A2FD6F0CF}"/>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AA613327-1AA2-DACC-C465-7BA1E7D88222}"/>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30724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4/15/2023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1DD9CB7C-0014-C652-42B3-45F08264BBAD}"/>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996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4/15/2023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3" name="Freeform: Shape 2">
            <a:extLst>
              <a:ext uri="{FF2B5EF4-FFF2-40B4-BE49-F238E27FC236}">
                <a16:creationId xmlns:a16="http://schemas.microsoft.com/office/drawing/2014/main" id="{B283D36E-8F29-942C-F773-2BA075EC922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21974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4/15/2023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Presentation title</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19495546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664" r:id="rId19"/>
    <p:sldLayoutId id="2147483667" r:id="rId20"/>
    <p:sldLayoutId id="2147483668" r:id="rId21"/>
    <p:sldLayoutId id="2147483669" r:id="rId22"/>
    <p:sldLayoutId id="2147483673" r:id="rId23"/>
    <p:sldLayoutId id="2147483670" r:id="rId24"/>
    <p:sldLayoutId id="2147483671" r:id="rId25"/>
    <p:sldLayoutId id="2147483655" r:id="rId26"/>
    <p:sldLayoutId id="2147483674" r:id="rId27"/>
    <p:sldLayoutId id="2147483654" r:id="rId28"/>
  </p:sldLayoutIdLst>
  <p:hf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searchmobilecomputing/definition/Siri" TargetMode="External"/><Relationship Id="rId2" Type="http://schemas.openxmlformats.org/officeDocument/2006/relationships/hyperlink" Target="https://www.techtarget.com/searchenterpriseai/definition/AI-Artificial-Intelligen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512191" y="405652"/>
            <a:ext cx="5385816" cy="1225296"/>
          </a:xfrm>
        </p:spPr>
        <p:txBody>
          <a:bodyPr/>
          <a:lstStyle/>
          <a:p>
            <a:r>
              <a:rPr lang="en-US" sz="3600" dirty="0"/>
              <a:t>Voice Assistant using Speech Recognition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542443" y="3483864"/>
            <a:ext cx="3493008" cy="878908"/>
          </a:xfrm>
        </p:spPr>
        <p:txBody>
          <a:bodyPr/>
          <a:lstStyle/>
          <a:p>
            <a:r>
              <a:rPr lang="en-US" dirty="0"/>
              <a:t>Guide: Poonam </a:t>
            </a:r>
            <a:r>
              <a:rPr lang="en-US" dirty="0" err="1"/>
              <a:t>Gadge</a:t>
            </a:r>
            <a:endParaRPr lang="en-US" dirty="0"/>
          </a:p>
          <a:p>
            <a:endParaRPr lang="en-US" dirty="0"/>
          </a:p>
        </p:txBody>
      </p:sp>
      <p:sp>
        <p:nvSpPr>
          <p:cNvPr id="4" name="TextBox 3">
            <a:extLst>
              <a:ext uri="{FF2B5EF4-FFF2-40B4-BE49-F238E27FC236}">
                <a16:creationId xmlns:a16="http://schemas.microsoft.com/office/drawing/2014/main" id="{DCCF89AB-2F2B-A30A-0098-0650564FE966}"/>
              </a:ext>
            </a:extLst>
          </p:cNvPr>
          <p:cNvSpPr txBox="1"/>
          <p:nvPr/>
        </p:nvSpPr>
        <p:spPr>
          <a:xfrm>
            <a:off x="4714613" y="2575420"/>
            <a:ext cx="2776756" cy="646331"/>
          </a:xfrm>
          <a:prstGeom prst="rect">
            <a:avLst/>
          </a:prstGeom>
          <a:noFill/>
        </p:spPr>
        <p:txBody>
          <a:bodyPr wrap="square" rtlCol="0">
            <a:spAutoFit/>
          </a:bodyPr>
          <a:lstStyle/>
          <a:p>
            <a:pPr algn="ctr"/>
            <a:r>
              <a:rPr lang="en-IN" dirty="0">
                <a:solidFill>
                  <a:schemeClr val="accent6">
                    <a:lumMod val="75000"/>
                  </a:schemeClr>
                </a:solidFill>
              </a:rPr>
              <a:t>NATURAL LANGUAGE             PROCESSING </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61CB-B951-192C-5EEA-29A6153A116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459942D-ED1D-37E9-F220-CDBA952F1304}"/>
              </a:ext>
            </a:extLst>
          </p:cNvPr>
          <p:cNvSpPr>
            <a:spLocks noGrp="1"/>
          </p:cNvSpPr>
          <p:nvPr>
            <p:ph idx="1"/>
          </p:nvPr>
        </p:nvSpPr>
        <p:spPr/>
        <p:txBody>
          <a:bodyPr>
            <a:normAutofit/>
          </a:bodyPr>
          <a:lstStyle/>
          <a:p>
            <a:r>
              <a:rPr lang="en-US" sz="1900" b="0" i="0" dirty="0">
                <a:solidFill>
                  <a:srgbClr val="222222"/>
                </a:solidFill>
                <a:effectLst/>
                <a:latin typeface="+mj-lt"/>
              </a:rPr>
              <a:t>An excellent virtual assistant will save time and money by doing the small tasks for you and doing them accurately and with high quality. If you handle the virtual assistant correctly, it will be a boom in your business. If you’d like to find out more about hiring a virtual assistant, please consider someone from VP Virtual Assistants</a:t>
            </a:r>
          </a:p>
          <a:p>
            <a:r>
              <a:rPr lang="en-US" sz="1900" b="0" i="0" dirty="0">
                <a:solidFill>
                  <a:srgbClr val="000000"/>
                </a:solidFill>
                <a:effectLst/>
                <a:latin typeface="+mj-lt"/>
              </a:rPr>
              <a:t>The future of voice search and assistants is looking bright. With the number of people already seeing how convenient those tools can be and the growing number of devices that use voice</a:t>
            </a:r>
            <a:r>
              <a:rPr lang="en-US" sz="1900" dirty="0">
                <a:latin typeface="+mj-lt"/>
              </a:rPr>
              <a:t> recognition</a:t>
            </a:r>
            <a:r>
              <a:rPr lang="en-US" sz="1900" b="0" i="0" dirty="0">
                <a:solidFill>
                  <a:srgbClr val="000000"/>
                </a:solidFill>
                <a:effectLst/>
                <a:latin typeface="+mj-lt"/>
              </a:rPr>
              <a:t>. It's clear that the technology will soon be everywhere, and with 5G and improvements in machine learning, voice assistants might at some point become tools we can’t live without.</a:t>
            </a:r>
            <a:endParaRPr lang="en-US" sz="1900" dirty="0">
              <a:highlight>
                <a:schemeClr val="lt1"/>
              </a:highlight>
              <a:latin typeface="+mj-lt"/>
            </a:endParaRPr>
          </a:p>
          <a:p>
            <a:endParaRPr lang="en-IN" sz="2400" dirty="0"/>
          </a:p>
        </p:txBody>
      </p:sp>
      <p:sp>
        <p:nvSpPr>
          <p:cNvPr id="5" name="Slide Number Placeholder 4">
            <a:extLst>
              <a:ext uri="{FF2B5EF4-FFF2-40B4-BE49-F238E27FC236}">
                <a16:creationId xmlns:a16="http://schemas.microsoft.com/office/drawing/2014/main" id="{5477B155-7599-9BE4-8C4F-DBD8C7439805}"/>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076893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901952"/>
            <a:ext cx="5693664" cy="486141"/>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 </a:t>
            </a:r>
          </a:p>
          <a:p>
            <a:r>
              <a:rPr lang="en-IN" dirty="0"/>
              <a:t>Literature survey </a:t>
            </a:r>
            <a:endParaRPr lang="en-US" dirty="0"/>
          </a:p>
          <a:p>
            <a:r>
              <a:rPr lang="en-US" dirty="0"/>
              <a:t>Problem Statement </a:t>
            </a:r>
          </a:p>
          <a:p>
            <a:r>
              <a:rPr lang="en-US" dirty="0"/>
              <a:t>​</a:t>
            </a:r>
            <a:r>
              <a:rPr lang="en-IN" dirty="0"/>
              <a:t>Methodology </a:t>
            </a:r>
            <a:endParaRPr lang="en-US" dirty="0"/>
          </a:p>
          <a:p>
            <a:r>
              <a:rPr lang="en-US" dirty="0"/>
              <a:t>Results</a:t>
            </a:r>
          </a:p>
          <a:p>
            <a:r>
              <a:rPr lang="en-US" dirty="0"/>
              <a:t>Conclusion</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1484311" y="896645"/>
            <a:ext cx="10018713" cy="1541754"/>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normAutofit lnSpcReduction="10000"/>
          </a:bodyPr>
          <a:lstStyle/>
          <a:p>
            <a:pPr algn="l"/>
            <a:r>
              <a:rPr lang="en-US" sz="2400" b="0" i="0" dirty="0">
                <a:solidFill>
                  <a:schemeClr val="tx1"/>
                </a:solidFill>
                <a:effectLst/>
                <a:latin typeface="Calibri" panose="020F0502020204030204" pitchFamily="34" charset="0"/>
                <a:cs typeface="Calibri" panose="020F0502020204030204" pitchFamily="34" charset="0"/>
              </a:rPr>
              <a:t>Voice or speaker recognition is the ability of a machine or program to receive and interpret dictation or to understand and perform spoken commands. Voice recognition has gained prominence and use with the rise of artificial intelligence (</a:t>
            </a:r>
            <a:r>
              <a:rPr lang="en-US" sz="2400" b="0" i="0" u="sng" dirty="0">
                <a:solidFill>
                  <a:schemeClr val="tx1"/>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AI</a:t>
            </a:r>
            <a:r>
              <a:rPr lang="en-US" sz="2400" b="0" i="0" dirty="0">
                <a:solidFill>
                  <a:schemeClr val="tx1"/>
                </a:solidFill>
                <a:effectLst/>
                <a:latin typeface="Calibri" panose="020F0502020204030204" pitchFamily="34" charset="0"/>
                <a:cs typeface="Calibri" panose="020F0502020204030204" pitchFamily="34" charset="0"/>
              </a:rPr>
              <a:t>) and intelligent assistants, such as Amazon's Alexa and Apple's </a:t>
            </a:r>
            <a:r>
              <a:rPr lang="en-US" sz="2400" b="0" i="0" u="sng" dirty="0">
                <a:solidFill>
                  <a:schemeClr val="tx1"/>
                </a:solidFill>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Siri</a:t>
            </a:r>
            <a:r>
              <a:rPr lang="en-US" sz="2400" b="0" i="0" dirty="0">
                <a:solidFill>
                  <a:schemeClr val="tx1"/>
                </a:solidFill>
                <a:effectLst/>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400" b="0" i="0" dirty="0">
                <a:solidFill>
                  <a:schemeClr val="tx1"/>
                </a:solidFill>
                <a:effectLst/>
                <a:latin typeface="Calibri" panose="020F0502020204030204" pitchFamily="34" charset="0"/>
                <a:cs typeface="Calibri" panose="020F0502020204030204" pitchFamily="34" charset="0"/>
              </a:rPr>
              <a:t>Voice recognition systems let consumers interact with technology simply by speaking to it, enabling hands-free requests, reminders and other simple tasks.</a:t>
            </a:r>
            <a:endParaRPr lang="en-US" dirty="0"/>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65E4-3BA5-A4E2-454F-6DDF8BE9669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B35AA4C-657F-31CD-7CCA-8FE5F369C2BB}"/>
              </a:ext>
            </a:extLst>
          </p:cNvPr>
          <p:cNvSpPr>
            <a:spLocks noGrp="1"/>
          </p:cNvSpPr>
          <p:nvPr>
            <p:ph idx="1"/>
          </p:nvPr>
        </p:nvSpPr>
        <p:spPr/>
        <p:txBody>
          <a:bodyPr/>
          <a:lstStyle/>
          <a:p>
            <a:pPr algn="l"/>
            <a:r>
              <a:rPr lang="en-US" sz="2400" b="0" i="0" dirty="0">
                <a:solidFill>
                  <a:schemeClr val="tx1"/>
                </a:solidFill>
                <a:effectLst/>
                <a:latin typeface="Calibri" panose="020F0502020204030204" pitchFamily="34" charset="0"/>
                <a:cs typeface="Calibri" panose="020F0502020204030204" pitchFamily="34" charset="0"/>
              </a:rPr>
              <a:t>Although voice recognition and speech recognition are referred to interchangeably, they aren't the same, and a critical distinction must be made.</a:t>
            </a:r>
          </a:p>
          <a:p>
            <a:pPr algn="l"/>
            <a:r>
              <a:rPr lang="en-US" sz="2400" b="0" i="0" dirty="0">
                <a:solidFill>
                  <a:schemeClr val="tx1"/>
                </a:solidFill>
                <a:effectLst/>
                <a:latin typeface="Calibri" panose="020F0502020204030204" pitchFamily="34" charset="0"/>
                <a:cs typeface="Calibri" panose="020F0502020204030204" pitchFamily="34" charset="0"/>
              </a:rPr>
              <a:t> Voice recognition identifies the speaker, whereas speech recognition evaluates what is said.</a:t>
            </a:r>
          </a:p>
        </p:txBody>
      </p:sp>
      <p:sp>
        <p:nvSpPr>
          <p:cNvPr id="5" name="Slide Number Placeholder 4">
            <a:extLst>
              <a:ext uri="{FF2B5EF4-FFF2-40B4-BE49-F238E27FC236}">
                <a16:creationId xmlns:a16="http://schemas.microsoft.com/office/drawing/2014/main" id="{4D5DABDE-B995-DD38-1864-E5FFAA45679E}"/>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4080053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A4CE9-91C6-8707-2A1B-0846C81772F4}"/>
              </a:ext>
            </a:extLst>
          </p:cNvPr>
          <p:cNvSpPr>
            <a:spLocks noGrp="1"/>
          </p:cNvSpPr>
          <p:nvPr>
            <p:ph type="title"/>
          </p:nvPr>
        </p:nvSpPr>
        <p:spPr>
          <a:xfrm>
            <a:off x="1484311" y="685800"/>
            <a:ext cx="10018713" cy="639147"/>
          </a:xfrm>
        </p:spPr>
        <p:txBody>
          <a:bodyPr>
            <a:normAutofit fontScale="90000"/>
          </a:bodyPr>
          <a:lstStyle/>
          <a:p>
            <a:r>
              <a:rPr lang="en-IN" dirty="0"/>
              <a:t>LITERATURE SURVEY</a:t>
            </a:r>
          </a:p>
        </p:txBody>
      </p:sp>
      <p:graphicFrame>
        <p:nvGraphicFramePr>
          <p:cNvPr id="4" name="Table 5">
            <a:extLst>
              <a:ext uri="{FF2B5EF4-FFF2-40B4-BE49-F238E27FC236}">
                <a16:creationId xmlns:a16="http://schemas.microsoft.com/office/drawing/2014/main" id="{5FA09E92-13B1-D8E6-EE80-2A326F8F0EEE}"/>
              </a:ext>
            </a:extLst>
          </p:cNvPr>
          <p:cNvGraphicFramePr>
            <a:graphicFrameLocks noGrp="1"/>
          </p:cNvGraphicFramePr>
          <p:nvPr>
            <p:ph idx="1"/>
            <p:extLst>
              <p:ext uri="{D42A27DB-BD31-4B8C-83A1-F6EECF244321}">
                <p14:modId xmlns:p14="http://schemas.microsoft.com/office/powerpoint/2010/main" val="3254240919"/>
              </p:ext>
            </p:extLst>
          </p:nvPr>
        </p:nvGraphicFramePr>
        <p:xfrm>
          <a:off x="1484313" y="1418253"/>
          <a:ext cx="10018712" cy="4357396"/>
        </p:xfrm>
        <a:graphic>
          <a:graphicData uri="http://schemas.openxmlformats.org/drawingml/2006/table">
            <a:tbl>
              <a:tblPr firstRow="1" bandRow="1">
                <a:tableStyleId>{5C22544A-7EE6-4342-B048-85BDC9FD1C3A}</a:tableStyleId>
              </a:tblPr>
              <a:tblGrid>
                <a:gridCol w="960307">
                  <a:extLst>
                    <a:ext uri="{9D8B030D-6E8A-4147-A177-3AD203B41FA5}">
                      <a16:colId xmlns:a16="http://schemas.microsoft.com/office/drawing/2014/main" val="1057317918"/>
                    </a:ext>
                  </a:extLst>
                </a:gridCol>
                <a:gridCol w="2435290">
                  <a:extLst>
                    <a:ext uri="{9D8B030D-6E8A-4147-A177-3AD203B41FA5}">
                      <a16:colId xmlns:a16="http://schemas.microsoft.com/office/drawing/2014/main" val="3229145931"/>
                    </a:ext>
                  </a:extLst>
                </a:gridCol>
                <a:gridCol w="3088433">
                  <a:extLst>
                    <a:ext uri="{9D8B030D-6E8A-4147-A177-3AD203B41FA5}">
                      <a16:colId xmlns:a16="http://schemas.microsoft.com/office/drawing/2014/main" val="2176287649"/>
                    </a:ext>
                  </a:extLst>
                </a:gridCol>
                <a:gridCol w="3534682">
                  <a:extLst>
                    <a:ext uri="{9D8B030D-6E8A-4147-A177-3AD203B41FA5}">
                      <a16:colId xmlns:a16="http://schemas.microsoft.com/office/drawing/2014/main" val="150128967"/>
                    </a:ext>
                  </a:extLst>
                </a:gridCol>
              </a:tblGrid>
              <a:tr h="414094">
                <a:tc>
                  <a:txBody>
                    <a:bodyPr/>
                    <a:lstStyle/>
                    <a:p>
                      <a:r>
                        <a:rPr lang="en-IN" dirty="0"/>
                        <a:t>SR. No.</a:t>
                      </a:r>
                    </a:p>
                  </a:txBody>
                  <a:tcPr/>
                </a:tc>
                <a:tc>
                  <a:txBody>
                    <a:bodyPr/>
                    <a:lstStyle/>
                    <a:p>
                      <a:r>
                        <a:rPr lang="en-IN" dirty="0"/>
                        <a:t>TOPIC</a:t>
                      </a:r>
                    </a:p>
                  </a:txBody>
                  <a:tcPr/>
                </a:tc>
                <a:tc>
                  <a:txBody>
                    <a:bodyPr/>
                    <a:lstStyle/>
                    <a:p>
                      <a:r>
                        <a:rPr lang="en-IN" dirty="0"/>
                        <a:t>AUTHOR</a:t>
                      </a:r>
                    </a:p>
                  </a:txBody>
                  <a:tcPr/>
                </a:tc>
                <a:tc>
                  <a:txBody>
                    <a:bodyPr/>
                    <a:lstStyle/>
                    <a:p>
                      <a:r>
                        <a:rPr lang="en-IN" dirty="0"/>
                        <a:t>DESCRIPTION</a:t>
                      </a:r>
                    </a:p>
                  </a:txBody>
                  <a:tcPr/>
                </a:tc>
                <a:extLst>
                  <a:ext uri="{0D108BD9-81ED-4DB2-BD59-A6C34878D82A}">
                    <a16:rowId xmlns:a16="http://schemas.microsoft.com/office/drawing/2014/main" val="3387092516"/>
                  </a:ext>
                </a:extLst>
              </a:tr>
              <a:tr h="1919889">
                <a:tc>
                  <a:txBody>
                    <a:bodyPr/>
                    <a:lstStyle/>
                    <a:p>
                      <a:r>
                        <a:rPr lang="en-IN" sz="1600" dirty="0">
                          <a:latin typeface="+mj-lt"/>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latin typeface="+mj-lt"/>
                          <a:ea typeface="Source Sans Pro"/>
                          <a:cs typeface="Source Sans Pro"/>
                          <a:sym typeface="Source Sans Pro"/>
                        </a:rPr>
                        <a:t>Python Based AI Assistant for Computer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mj-lt"/>
                          <a:ea typeface="Source Sans Pro"/>
                          <a:cs typeface="Source Sans Pro"/>
                          <a:sym typeface="Source Sans Pro"/>
                        </a:rPr>
                        <a:t>Shiv Prakash, Arpit Khare, Sudha </a:t>
                      </a:r>
                      <a:r>
                        <a:rPr lang="en-US" sz="1600" dirty="0" err="1">
                          <a:latin typeface="+mj-lt"/>
                          <a:ea typeface="Source Sans Pro"/>
                          <a:cs typeface="Source Sans Pro"/>
                          <a:sym typeface="Source Sans Pro"/>
                        </a:rPr>
                        <a:t>Singh,Amisha</a:t>
                      </a:r>
                      <a:r>
                        <a:rPr lang="en-US" sz="1600" dirty="0">
                          <a:latin typeface="+mj-lt"/>
                          <a:ea typeface="Source Sans Pro"/>
                          <a:cs typeface="Source Sans Pro"/>
                          <a:sym typeface="Source Sans Pro"/>
                        </a:rPr>
                        <a:t> </a:t>
                      </a:r>
                      <a:r>
                        <a:rPr lang="en-US" sz="1600" dirty="0" err="1">
                          <a:latin typeface="+mj-lt"/>
                          <a:ea typeface="Source Sans Pro"/>
                          <a:cs typeface="Source Sans Pro"/>
                          <a:sym typeface="Source Sans Pro"/>
                        </a:rPr>
                        <a:t>Gangwar</a:t>
                      </a:r>
                      <a:endParaRPr lang="en-US" sz="1600" dirty="0">
                        <a:latin typeface="+mj-lt"/>
                        <a:ea typeface="Source Sans Pro"/>
                        <a:cs typeface="Source Sans Pro"/>
                        <a:sym typeface="Source Sans Pro"/>
                      </a:endParaRPr>
                    </a:p>
                    <a:p>
                      <a:endParaRPr lang="en-IN" sz="1600" dirty="0">
                        <a:latin typeface="+mj-lt"/>
                      </a:endParaRPr>
                    </a:p>
                  </a:txBody>
                  <a:tcPr/>
                </a:tc>
                <a:tc>
                  <a:txBody>
                    <a:bodyPr/>
                    <a:lstStyle/>
                    <a:p>
                      <a:r>
                        <a:rPr lang="en-US" sz="1600" dirty="0">
                          <a:latin typeface="+mj-lt"/>
                          <a:ea typeface="Source Sans Pro"/>
                          <a:cs typeface="Source Sans Pro"/>
                          <a:sym typeface="Source Sans Pro"/>
                        </a:rPr>
                        <a:t>It’s named as Python based AI Assistant for Computer which takes the user input in form of voice or text and process it and returns the output in various forms like action to be performed or the search result is dictated to the end user. </a:t>
                      </a:r>
                      <a:endParaRPr lang="en-IN" sz="1600" dirty="0">
                        <a:latin typeface="+mj-lt"/>
                      </a:endParaRPr>
                    </a:p>
                  </a:txBody>
                  <a:tcPr/>
                </a:tc>
                <a:extLst>
                  <a:ext uri="{0D108BD9-81ED-4DB2-BD59-A6C34878D82A}">
                    <a16:rowId xmlns:a16="http://schemas.microsoft.com/office/drawing/2014/main" val="2599568730"/>
                  </a:ext>
                </a:extLst>
              </a:tr>
              <a:tr h="2023413">
                <a:tc>
                  <a:txBody>
                    <a:bodyPr/>
                    <a:lstStyle/>
                    <a:p>
                      <a:r>
                        <a:rPr lang="en-IN" sz="1600" dirty="0">
                          <a:latin typeface="+mj-lt"/>
                        </a:rPr>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latin typeface="+mj-lt"/>
                          <a:ea typeface="Source Sans Pro"/>
                          <a:cs typeface="Source Sans Pro"/>
                          <a:sym typeface="Source Sans Pro"/>
                        </a:rPr>
                        <a:t>Voice assistant using Python </a:t>
                      </a:r>
                    </a:p>
                    <a:p>
                      <a:endParaRPr lang="en-IN" sz="1600" dirty="0">
                        <a:latin typeface="+mj-lt"/>
                      </a:endParaRPr>
                    </a:p>
                  </a:txBody>
                  <a:tcPr/>
                </a:tc>
                <a:tc>
                  <a:txBody>
                    <a:bodyPr/>
                    <a:lstStyle/>
                    <a:p>
                      <a:pPr marL="0" lvl="0" indent="0" algn="l" rtl="0">
                        <a:lnSpc>
                          <a:spcPct val="115000"/>
                        </a:lnSpc>
                        <a:spcBef>
                          <a:spcPts val="0"/>
                        </a:spcBef>
                        <a:spcAft>
                          <a:spcPts val="0"/>
                        </a:spcAft>
                        <a:buClr>
                          <a:schemeClr val="dk1"/>
                        </a:buClr>
                        <a:buSzPts val="1100"/>
                        <a:buFont typeface="Arial"/>
                        <a:buNone/>
                      </a:pPr>
                      <a:r>
                        <a:rPr lang="en-IN" sz="1600" dirty="0">
                          <a:latin typeface="+mj-lt"/>
                          <a:ea typeface="Source Sans Pro"/>
                          <a:cs typeface="Source Sans Pro"/>
                          <a:sym typeface="Source Sans Pro"/>
                        </a:rPr>
                        <a:t>Pooja C. Goutam, Monika </a:t>
                      </a:r>
                      <a:r>
                        <a:rPr lang="en-IN" sz="1600" dirty="0" err="1">
                          <a:latin typeface="+mj-lt"/>
                          <a:ea typeface="Source Sans Pro"/>
                          <a:cs typeface="Source Sans Pro"/>
                          <a:sym typeface="Source Sans Pro"/>
                        </a:rPr>
                        <a:t>S.Jalpure</a:t>
                      </a:r>
                      <a:r>
                        <a:rPr lang="en-IN" sz="1600" dirty="0">
                          <a:latin typeface="+mj-lt"/>
                          <a:ea typeface="Source Sans Pro"/>
                          <a:cs typeface="Source Sans Pro"/>
                          <a:sym typeface="Source Sans Pro"/>
                        </a:rPr>
                        <a:t>,</a:t>
                      </a:r>
                    </a:p>
                    <a:p>
                      <a:pPr marL="0" lvl="0" indent="0" algn="l" rtl="0">
                        <a:lnSpc>
                          <a:spcPct val="115000"/>
                        </a:lnSpc>
                        <a:spcBef>
                          <a:spcPts val="0"/>
                        </a:spcBef>
                        <a:spcAft>
                          <a:spcPts val="0"/>
                        </a:spcAft>
                        <a:buClr>
                          <a:schemeClr val="dk1"/>
                        </a:buClr>
                        <a:buSzPts val="1100"/>
                        <a:buFont typeface="Arial"/>
                        <a:buNone/>
                      </a:pPr>
                      <a:r>
                        <a:rPr lang="en-IN" sz="1600" dirty="0" err="1">
                          <a:latin typeface="+mj-lt"/>
                          <a:ea typeface="Source Sans Pro"/>
                          <a:cs typeface="Source Sans Pro"/>
                          <a:sym typeface="Source Sans Pro"/>
                        </a:rPr>
                        <a:t>Akshata</a:t>
                      </a:r>
                      <a:r>
                        <a:rPr lang="en-IN" sz="1600" dirty="0">
                          <a:latin typeface="+mj-lt"/>
                          <a:ea typeface="Source Sans Pro"/>
                          <a:cs typeface="Source Sans Pro"/>
                          <a:sym typeface="Source Sans Pro"/>
                        </a:rPr>
                        <a:t> </a:t>
                      </a:r>
                      <a:r>
                        <a:rPr lang="en-IN" sz="1600" dirty="0" err="1">
                          <a:latin typeface="+mj-lt"/>
                          <a:ea typeface="Source Sans Pro"/>
                          <a:cs typeface="Source Sans Pro"/>
                          <a:sym typeface="Source Sans Pro"/>
                        </a:rPr>
                        <a:t>S,Gavade</a:t>
                      </a:r>
                      <a:r>
                        <a:rPr lang="en-IN" sz="1600" dirty="0">
                          <a:latin typeface="+mj-lt"/>
                          <a:ea typeface="Source Sans Pro"/>
                          <a:cs typeface="Source Sans Pro"/>
                          <a:sym typeface="Source Sans Pro"/>
                        </a:rPr>
                        <a:t>, Pranjali Chaudhary,  </a:t>
                      </a:r>
                      <a:r>
                        <a:rPr lang="en-IN" sz="1600" dirty="0" err="1">
                          <a:latin typeface="+mj-lt"/>
                          <a:ea typeface="Source Sans Pro"/>
                          <a:cs typeface="Source Sans Pro"/>
                          <a:sym typeface="Source Sans Pro"/>
                        </a:rPr>
                        <a:t>Prof.A.V</a:t>
                      </a:r>
                      <a:r>
                        <a:rPr lang="en-IN" sz="1600" dirty="0">
                          <a:latin typeface="+mj-lt"/>
                          <a:ea typeface="Source Sans Pro"/>
                          <a:cs typeface="Source Sans Pro"/>
                          <a:sym typeface="Source Sans Pro"/>
                        </a:rPr>
                        <a:t> </a:t>
                      </a:r>
                      <a:r>
                        <a:rPr lang="en-IN" sz="1600" dirty="0" err="1">
                          <a:latin typeface="+mj-lt"/>
                          <a:ea typeface="Source Sans Pro"/>
                          <a:cs typeface="Source Sans Pro"/>
                          <a:sym typeface="Source Sans Pro"/>
                        </a:rPr>
                        <a:t>Gundavade</a:t>
                      </a:r>
                      <a:r>
                        <a:rPr lang="en-IN" sz="1600" dirty="0">
                          <a:latin typeface="+mj-lt"/>
                          <a:ea typeface="Source Sans Pro"/>
                          <a:cs typeface="Source Sans Pro"/>
                          <a:sym typeface="Source Sans Pro"/>
                        </a:rPr>
                        <a:t> </a:t>
                      </a:r>
                    </a:p>
                    <a:p>
                      <a:endParaRPr lang="en-IN" sz="1600" dirty="0">
                        <a:latin typeface="+mj-lt"/>
                      </a:endParaRPr>
                    </a:p>
                  </a:txBody>
                  <a:tcPr/>
                </a:tc>
                <a:tc>
                  <a:txBody>
                    <a:bodyPr/>
                    <a:lstStyle/>
                    <a:p>
                      <a:r>
                        <a:rPr lang="en-US" sz="1600" b="0" dirty="0">
                          <a:latin typeface="+mj-lt"/>
                          <a:ea typeface="Source Sans Pro"/>
                          <a:cs typeface="Source Sans Pro"/>
                          <a:sym typeface="Source Sans Pro"/>
                        </a:rPr>
                        <a:t>IT is personal Desktop based voice assistant using Python which is built using open-source software PyCharm as an implementation tool. </a:t>
                      </a:r>
                      <a:endParaRPr lang="en-IN" sz="1600" b="0" dirty="0">
                        <a:latin typeface="+mj-lt"/>
                      </a:endParaRPr>
                    </a:p>
                  </a:txBody>
                  <a:tcPr/>
                </a:tc>
                <a:extLst>
                  <a:ext uri="{0D108BD9-81ED-4DB2-BD59-A6C34878D82A}">
                    <a16:rowId xmlns:a16="http://schemas.microsoft.com/office/drawing/2014/main" val="1178926595"/>
                  </a:ext>
                </a:extLst>
              </a:tr>
            </a:tbl>
          </a:graphicData>
        </a:graphic>
      </p:graphicFrame>
      <p:sp>
        <p:nvSpPr>
          <p:cNvPr id="5" name="Slide Number Placeholder 4">
            <a:extLst>
              <a:ext uri="{FF2B5EF4-FFF2-40B4-BE49-F238E27FC236}">
                <a16:creationId xmlns:a16="http://schemas.microsoft.com/office/drawing/2014/main" id="{48E918BF-5BC4-5854-7679-910A48DA74AD}"/>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61300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9433-6DD3-E85F-BB55-16474F4C6D76}"/>
              </a:ext>
            </a:extLst>
          </p:cNvPr>
          <p:cNvSpPr>
            <a:spLocks noGrp="1"/>
          </p:cNvSpPr>
          <p:nvPr>
            <p:ph type="title"/>
          </p:nvPr>
        </p:nvSpPr>
        <p:spPr>
          <a:xfrm>
            <a:off x="1484311" y="685800"/>
            <a:ext cx="10018713" cy="881743"/>
          </a:xfrm>
        </p:spPr>
        <p:txBody>
          <a:bodyPr/>
          <a:lstStyle/>
          <a:p>
            <a:r>
              <a:rPr lang="en-US" dirty="0"/>
              <a:t>PROBLEM </a:t>
            </a:r>
            <a:r>
              <a:rPr lang="en-IN" dirty="0"/>
              <a:t>STATEMENT </a:t>
            </a:r>
          </a:p>
        </p:txBody>
      </p:sp>
      <p:sp>
        <p:nvSpPr>
          <p:cNvPr id="3" name="Content Placeholder 2">
            <a:extLst>
              <a:ext uri="{FF2B5EF4-FFF2-40B4-BE49-F238E27FC236}">
                <a16:creationId xmlns:a16="http://schemas.microsoft.com/office/drawing/2014/main" id="{F1CFA001-5622-F634-D8F5-C337C7F21A40}"/>
              </a:ext>
            </a:extLst>
          </p:cNvPr>
          <p:cNvSpPr>
            <a:spLocks noGrp="1"/>
          </p:cNvSpPr>
          <p:nvPr>
            <p:ph idx="1"/>
          </p:nvPr>
        </p:nvSpPr>
        <p:spPr>
          <a:xfrm>
            <a:off x="1484310" y="2284444"/>
            <a:ext cx="10018713" cy="3124201"/>
          </a:xfrm>
        </p:spPr>
        <p:txBody>
          <a:bodyPr>
            <a:normAutofit/>
          </a:bodyPr>
          <a:lstStyle/>
          <a:p>
            <a:pPr>
              <a:spcBef>
                <a:spcPts val="320"/>
              </a:spcBef>
              <a:spcAft>
                <a:spcPts val="0"/>
              </a:spcAft>
              <a:buClr>
                <a:schemeClr val="accent1"/>
              </a:buClr>
              <a:buSzPct val="80000"/>
            </a:pPr>
            <a:r>
              <a:rPr lang="en-US" sz="2000" dirty="0">
                <a:latin typeface="+mj-lt"/>
              </a:rPr>
              <a:t>We are all well aware about Cortana, Siri, Google Assistant and many other virtual assistants which are designed to aid the tasks of users in Windows, Android and iOS platforms. But to our surprise, there’s no such complete virtual assistant available for Core Windows platform consisting of 70% of the users.</a:t>
            </a:r>
          </a:p>
          <a:p>
            <a:pPr marL="0" indent="0">
              <a:spcBef>
                <a:spcPts val="320"/>
              </a:spcBef>
              <a:spcAft>
                <a:spcPts val="0"/>
              </a:spcAft>
              <a:buClr>
                <a:schemeClr val="dk1"/>
              </a:buClr>
              <a:buSzPts val="1100"/>
              <a:buNone/>
            </a:pPr>
            <a:endParaRPr lang="en-US" sz="2000" dirty="0">
              <a:latin typeface="+mj-lt"/>
            </a:endParaRPr>
          </a:p>
          <a:p>
            <a:pPr>
              <a:spcBef>
                <a:spcPts val="320"/>
              </a:spcBef>
              <a:spcAft>
                <a:spcPts val="0"/>
              </a:spcAft>
              <a:buClr>
                <a:schemeClr val="accent1"/>
              </a:buClr>
              <a:buSzPct val="80000"/>
            </a:pPr>
            <a:r>
              <a:rPr lang="en-US" sz="2000" dirty="0">
                <a:latin typeface="+mj-lt"/>
              </a:rPr>
              <a:t> So, this is actually a major problem for users where there could be internet instability, server problems and places where internet is not accessible.</a:t>
            </a:r>
          </a:p>
        </p:txBody>
      </p:sp>
      <p:sp>
        <p:nvSpPr>
          <p:cNvPr id="5" name="Slide Number Placeholder 4">
            <a:extLst>
              <a:ext uri="{FF2B5EF4-FFF2-40B4-BE49-F238E27FC236}">
                <a16:creationId xmlns:a16="http://schemas.microsoft.com/office/drawing/2014/main" id="{4033F589-ACF6-C7B0-E26C-A71BAFD4B357}"/>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350660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CF2B-636C-B1C4-58E0-C21C3F172D4E}"/>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1566DFAE-40F7-4534-632C-C4DBEADF430D}"/>
              </a:ext>
            </a:extLst>
          </p:cNvPr>
          <p:cNvSpPr>
            <a:spLocks noGrp="1"/>
          </p:cNvSpPr>
          <p:nvPr>
            <p:ph idx="1"/>
          </p:nvPr>
        </p:nvSpPr>
        <p:spPr>
          <a:xfrm>
            <a:off x="1484311" y="2071396"/>
            <a:ext cx="10018713" cy="4460033"/>
          </a:xfrm>
        </p:spPr>
        <p:txBody>
          <a:bodyPr>
            <a:normAutofit fontScale="85000" lnSpcReduction="20000"/>
          </a:bodyPr>
          <a:lstStyle/>
          <a:p>
            <a:pPr algn="l"/>
            <a:r>
              <a:rPr lang="en-US" sz="2300" b="0" i="0" dirty="0">
                <a:solidFill>
                  <a:srgbClr val="272727"/>
                </a:solidFill>
                <a:effectLst/>
                <a:latin typeface="+mj-lt"/>
              </a:rPr>
              <a:t>Voice assistant applications work based on Automatic Speech Recognition (ASR) system. ASR systems record the speech and then break it down into phonemes, which are later get processed into text. A phoneme (not words of syllables) is a basic unit of measurement for human speech recognition</a:t>
            </a:r>
            <a:r>
              <a:rPr lang="en-US" sz="2300" b="1" i="0" dirty="0">
                <a:solidFill>
                  <a:srgbClr val="272727"/>
                </a:solidFill>
                <a:effectLst/>
                <a:latin typeface="+mj-lt"/>
              </a:rPr>
              <a:t>.</a:t>
            </a:r>
          </a:p>
          <a:p>
            <a:pPr algn="l"/>
            <a:r>
              <a:rPr lang="en-US" sz="2300" b="0" i="0" dirty="0">
                <a:solidFill>
                  <a:srgbClr val="272727"/>
                </a:solidFill>
                <a:effectLst/>
                <a:latin typeface="+mj-lt"/>
              </a:rPr>
              <a:t>Phoneme recognition delivers better results than the process of word decoding, as the last one tends to analyze word as a standalone unit ignoring the context</a:t>
            </a:r>
            <a:endParaRPr lang="en-US" sz="2300" b="1" dirty="0">
              <a:latin typeface="+mj-lt"/>
            </a:endParaRPr>
          </a:p>
          <a:p>
            <a:pPr algn="l">
              <a:buFont typeface="Arial" panose="020B0604020202020204" pitchFamily="34" charset="0"/>
              <a:buChar char="•"/>
            </a:pPr>
            <a:r>
              <a:rPr lang="en-US" sz="2300" dirty="0">
                <a:solidFill>
                  <a:srgbClr val="272727"/>
                </a:solidFill>
                <a:latin typeface="+mj-lt"/>
              </a:rPr>
              <a:t>A</a:t>
            </a:r>
            <a:r>
              <a:rPr lang="en-US" sz="2300" b="0" i="0" dirty="0">
                <a:solidFill>
                  <a:srgbClr val="272727"/>
                </a:solidFill>
                <a:effectLst/>
                <a:latin typeface="+mj-lt"/>
              </a:rPr>
              <a:t>coustic modeling, which represents the which phonemes were pronounced and what are the words these phonemes complete;</a:t>
            </a:r>
          </a:p>
          <a:p>
            <a:pPr algn="l">
              <a:buFont typeface="Arial" panose="020B0604020202020204" pitchFamily="34" charset="0"/>
              <a:buChar char="•"/>
            </a:pPr>
            <a:r>
              <a:rPr lang="en-US" sz="2300" dirty="0">
                <a:solidFill>
                  <a:srgbClr val="272727"/>
                </a:solidFill>
                <a:latin typeface="+mj-lt"/>
              </a:rPr>
              <a:t>P</a:t>
            </a:r>
            <a:r>
              <a:rPr lang="en-US" sz="2300" b="0" i="0" dirty="0">
                <a:solidFill>
                  <a:srgbClr val="272727"/>
                </a:solidFill>
                <a:effectLst/>
                <a:latin typeface="+mj-lt"/>
              </a:rPr>
              <a:t>ronunciation modeling, that analyzes the way phonemes are pronounced, is there any accent or other peculiarities of the vocal apparatus to capture the phonetic variability of speech;</a:t>
            </a:r>
          </a:p>
          <a:p>
            <a:pPr algn="l">
              <a:buFont typeface="Arial" panose="020B0604020202020204" pitchFamily="34" charset="0"/>
              <a:buChar char="•"/>
            </a:pPr>
            <a:r>
              <a:rPr lang="en-US" sz="2300" dirty="0">
                <a:solidFill>
                  <a:srgbClr val="272727"/>
                </a:solidFill>
                <a:latin typeface="+mj-lt"/>
              </a:rPr>
              <a:t>L</a:t>
            </a:r>
            <a:r>
              <a:rPr lang="en-US" sz="2300" b="0" i="0" dirty="0">
                <a:solidFill>
                  <a:srgbClr val="272727"/>
                </a:solidFill>
                <a:effectLst/>
                <a:latin typeface="+mj-lt"/>
              </a:rPr>
              <a:t>anguage modeling, which is aimed at finding contextual probabilities depending on what phonemes were captured.</a:t>
            </a:r>
            <a:br>
              <a:rPr lang="en-IN" dirty="0"/>
            </a:br>
            <a:endParaRPr lang="en-IN" dirty="0"/>
          </a:p>
        </p:txBody>
      </p:sp>
      <p:sp>
        <p:nvSpPr>
          <p:cNvPr id="5" name="Slide Number Placeholder 4">
            <a:extLst>
              <a:ext uri="{FF2B5EF4-FFF2-40B4-BE49-F238E27FC236}">
                <a16:creationId xmlns:a16="http://schemas.microsoft.com/office/drawing/2014/main" id="{0E667CE7-1142-7B3A-2284-6082FF0FF62C}"/>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13686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C4765-D6C1-4A31-E5A8-E8E20E342A06}"/>
              </a:ext>
            </a:extLst>
          </p:cNvPr>
          <p:cNvSpPr>
            <a:spLocks noGrp="1"/>
          </p:cNvSpPr>
          <p:nvPr>
            <p:ph type="title"/>
          </p:nvPr>
        </p:nvSpPr>
        <p:spPr>
          <a:xfrm>
            <a:off x="1484311" y="685801"/>
            <a:ext cx="10018713" cy="900404"/>
          </a:xfrm>
        </p:spPr>
        <p:txBody>
          <a:bodyPr/>
          <a:lstStyle/>
          <a:p>
            <a:r>
              <a:rPr lang="en-IN" dirty="0"/>
              <a:t>RESULTS</a:t>
            </a:r>
          </a:p>
        </p:txBody>
      </p:sp>
      <p:pic>
        <p:nvPicPr>
          <p:cNvPr id="7" name="Content Placeholder 6">
            <a:extLst>
              <a:ext uri="{FF2B5EF4-FFF2-40B4-BE49-F238E27FC236}">
                <a16:creationId xmlns:a16="http://schemas.microsoft.com/office/drawing/2014/main" id="{DF941455-C3BB-5182-3261-095187583702}"/>
              </a:ext>
            </a:extLst>
          </p:cNvPr>
          <p:cNvPicPr>
            <a:picLocks noGrp="1" noChangeAspect="1"/>
          </p:cNvPicPr>
          <p:nvPr>
            <p:ph idx="1"/>
          </p:nvPr>
        </p:nvPicPr>
        <p:blipFill>
          <a:blip r:embed="rId2"/>
          <a:stretch>
            <a:fillRect/>
          </a:stretch>
        </p:blipFill>
        <p:spPr>
          <a:xfrm>
            <a:off x="2733869" y="1866899"/>
            <a:ext cx="6913984" cy="3694145"/>
          </a:xfrm>
        </p:spPr>
      </p:pic>
      <p:sp>
        <p:nvSpPr>
          <p:cNvPr id="5" name="Slide Number Placeholder 4">
            <a:extLst>
              <a:ext uri="{FF2B5EF4-FFF2-40B4-BE49-F238E27FC236}">
                <a16:creationId xmlns:a16="http://schemas.microsoft.com/office/drawing/2014/main" id="{DB50B050-C357-7A19-E6F0-908BA7A93467}"/>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4271688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3055C00-E8F7-F470-9FF2-C9A60D808DF3}"/>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6" name="Picture 5">
            <a:extLst>
              <a:ext uri="{FF2B5EF4-FFF2-40B4-BE49-F238E27FC236}">
                <a16:creationId xmlns:a16="http://schemas.microsoft.com/office/drawing/2014/main" id="{2AA20846-92F8-2A84-DE93-1C3CFD2D5980}"/>
              </a:ext>
            </a:extLst>
          </p:cNvPr>
          <p:cNvPicPr>
            <a:picLocks noChangeAspect="1"/>
          </p:cNvPicPr>
          <p:nvPr/>
        </p:nvPicPr>
        <p:blipFill>
          <a:blip r:embed="rId2"/>
          <a:stretch>
            <a:fillRect/>
          </a:stretch>
        </p:blipFill>
        <p:spPr>
          <a:xfrm>
            <a:off x="2146135" y="1213449"/>
            <a:ext cx="7899729" cy="4431102"/>
          </a:xfrm>
          <a:prstGeom prst="rect">
            <a:avLst/>
          </a:prstGeom>
        </p:spPr>
      </p:pic>
    </p:spTree>
    <p:extLst>
      <p:ext uri="{BB962C8B-B14F-4D97-AF65-F5344CB8AC3E}">
        <p14:creationId xmlns:p14="http://schemas.microsoft.com/office/powerpoint/2010/main" val="2889724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Parallax</Template>
  <TotalTime>157</TotalTime>
  <Words>640</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Corbel</vt:lpstr>
      <vt:lpstr>Parallax</vt:lpstr>
      <vt:lpstr>Voice Assistant using Speech Recognition</vt:lpstr>
      <vt:lpstr>AGENDA</vt:lpstr>
      <vt:lpstr>Introduction</vt:lpstr>
      <vt:lpstr>INTRODUCTION</vt:lpstr>
      <vt:lpstr>LITERATURE SURVEY</vt:lpstr>
      <vt:lpstr>PROBLEM STATEMENT </vt:lpstr>
      <vt:lpstr>METHODOLOGY</vt:lpstr>
      <vt:lpstr>RESULTS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And answering using bert algorithm</dc:title>
  <dc:subject/>
  <dc:creator>Atharva Salunkhe</dc:creator>
  <cp:lastModifiedBy>Ajinkya Wani</cp:lastModifiedBy>
  <cp:revision>7</cp:revision>
  <dcterms:created xsi:type="dcterms:W3CDTF">2023-04-12T15:47:08Z</dcterms:created>
  <dcterms:modified xsi:type="dcterms:W3CDTF">2023-04-15T06:40:23Z</dcterms:modified>
</cp:coreProperties>
</file>