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954838" cy="93091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EB Garamond" panose="020B0604020202020204" pitchFamily="2" charset="0"/>
      <p:regular r:id="rId26"/>
      <p:bold r:id="rId27"/>
      <p:italic r:id="rId28"/>
      <p:boldItalic r:id="rId29"/>
    </p:embeddedFont>
    <p:embeddedFont>
      <p:font typeface="Noto Sans" panose="020B0502040504020204" pitchFamily="34" charset="0"/>
      <p:regular r:id="rId30"/>
      <p:bold r:id="rId31"/>
      <p:italic r:id="rId32"/>
      <p:boldItalic r:id="rId33"/>
    </p:embeddedFont>
    <p:embeddedFont>
      <p:font typeface="Noto Serif" panose="02020600060500020200" pitchFamily="18" charset="0"/>
      <p:regular r:id="rId34"/>
      <p:bold r:id="rId35"/>
      <p:italic r:id="rId36"/>
      <p:boldItalic r:id="rId37"/>
    </p:embeddedFont>
    <p:embeddedFont>
      <p:font typeface="Raleway" pitchFamily="2" charset="0"/>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iFQSM1vwVzy9dhs/YN2c7OxVv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10A84D-C6BF-45B4-9338-F2708FF3FC14}">
  <a:tblStyle styleId="{4810A84D-C6BF-45B4-9338-F2708FF3FC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p:cViewPr varScale="1">
        <p:scale>
          <a:sx n="78" d="100"/>
          <a:sy n="78" d="100"/>
        </p:scale>
        <p:origin x="1656"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customschemas.google.com/relationships/presentationmetadata" Target="metadata"/><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075" cy="465138"/>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40175" y="0"/>
            <a:ext cx="3013075" cy="465138"/>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21188"/>
            <a:ext cx="5564188" cy="4189412"/>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375"/>
            <a:ext cx="3013075" cy="465138"/>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40175" y="8842375"/>
            <a:ext cx="3013075" cy="465138"/>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rxiv.org/abs/2201.02127"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ischool.berkeley.edu/system/files/resume/resume_juanjosecarin.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1:notes"/>
          <p:cNvSpPr txBox="1">
            <a:spLocks noGrp="1"/>
          </p:cNvSpPr>
          <p:nvPr>
            <p:ph type="body" idx="1"/>
          </p:nvPr>
        </p:nvSpPr>
        <p:spPr>
          <a:xfrm>
            <a:off x="695325" y="4421188"/>
            <a:ext cx="5564188" cy="4189412"/>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8" name="Google Shape;128;p1:notes"/>
          <p:cNvSpPr txBox="1">
            <a:spLocks noGrp="1"/>
          </p:cNvSpPr>
          <p:nvPr>
            <p:ph type="sldNum" idx="12"/>
          </p:nvPr>
        </p:nvSpPr>
        <p:spPr>
          <a:xfrm>
            <a:off x="3940175" y="8842375"/>
            <a:ext cx="3013075" cy="465138"/>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
        <p:nvSpPr>
          <p:cNvPr id="129" name="Google Shape;129;p1:notes"/>
          <p:cNvSpPr txBox="1">
            <a:spLocks noGrp="1"/>
          </p:cNvSpPr>
          <p:nvPr>
            <p:ph type="dt" idx="10"/>
          </p:nvPr>
        </p:nvSpPr>
        <p:spPr>
          <a:xfrm>
            <a:off x="3940175" y="0"/>
            <a:ext cx="3013075" cy="465138"/>
          </a:xfrm>
          <a:prstGeom prst="rect">
            <a:avLst/>
          </a:prstGeom>
          <a:noFill/>
          <a:ln>
            <a:noFill/>
          </a:ln>
        </p:spPr>
        <p:txBody>
          <a:bodyPr spcFirstLastPara="1" wrap="square" lIns="92925" tIns="46450" rIns="92925" bIns="46450"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d6ad9b9b5_1_1:notes"/>
          <p:cNvSpPr>
            <a:spLocks noGrp="1" noRot="1" noChangeAspect="1"/>
          </p:cNvSpPr>
          <p:nvPr>
            <p:ph type="sldImg" idx="2"/>
          </p:nvPr>
        </p:nvSpPr>
        <p:spPr>
          <a:xfrm>
            <a:off x="1150938" y="698500"/>
            <a:ext cx="46530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d6ad9b9b5_1_1: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01" name="Google Shape;201;g22d6ad9b9b5_1_1:notes"/>
          <p:cNvSpPr txBox="1">
            <a:spLocks noGrp="1"/>
          </p:cNvSpPr>
          <p:nvPr>
            <p:ph type="sldNum" idx="12"/>
          </p:nvPr>
        </p:nvSpPr>
        <p:spPr>
          <a:xfrm>
            <a:off x="3940175" y="8842375"/>
            <a:ext cx="3013200" cy="4650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d6ad9b9b5_1_15:notes"/>
          <p:cNvSpPr>
            <a:spLocks noGrp="1" noRot="1" noChangeAspect="1"/>
          </p:cNvSpPr>
          <p:nvPr>
            <p:ph type="sldImg" idx="2"/>
          </p:nvPr>
        </p:nvSpPr>
        <p:spPr>
          <a:xfrm>
            <a:off x="1150938" y="698500"/>
            <a:ext cx="46530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d6ad9b9b5_1_15: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09" name="Google Shape;209;g22d6ad9b9b5_1_15:notes"/>
          <p:cNvSpPr txBox="1">
            <a:spLocks noGrp="1"/>
          </p:cNvSpPr>
          <p:nvPr>
            <p:ph type="sldNum" idx="12"/>
          </p:nvPr>
        </p:nvSpPr>
        <p:spPr>
          <a:xfrm>
            <a:off x="3940175" y="8842375"/>
            <a:ext cx="3013200" cy="4650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d6ad9b9b5_1_8:notes"/>
          <p:cNvSpPr>
            <a:spLocks noGrp="1" noRot="1" noChangeAspect="1"/>
          </p:cNvSpPr>
          <p:nvPr>
            <p:ph type="sldImg" idx="2"/>
          </p:nvPr>
        </p:nvSpPr>
        <p:spPr>
          <a:xfrm>
            <a:off x="1150938" y="698500"/>
            <a:ext cx="4653000" cy="3490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2d6ad9b9b5_1_8: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17" name="Google Shape;217;g22d6ad9b9b5_1_8:notes"/>
          <p:cNvSpPr txBox="1">
            <a:spLocks noGrp="1"/>
          </p:cNvSpPr>
          <p:nvPr>
            <p:ph type="sldNum" idx="12"/>
          </p:nvPr>
        </p:nvSpPr>
        <p:spPr>
          <a:xfrm>
            <a:off x="3940175" y="8842375"/>
            <a:ext cx="3013200" cy="4650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586f2c28c3_2_115: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24" name="Google Shape;224;g1586f2c28c3_2_11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80fb1c3ed_0_56: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342900" lvl="0" indent="-292100" algn="l" rtl="0">
              <a:spcBef>
                <a:spcPts val="480"/>
              </a:spcBef>
              <a:spcAft>
                <a:spcPts val="0"/>
              </a:spcAft>
              <a:buClr>
                <a:schemeClr val="dk1"/>
              </a:buClr>
              <a:buSzPts val="1600"/>
              <a:buFont typeface="Century Gothic"/>
              <a:buChar char="•"/>
            </a:pPr>
            <a:r>
              <a:rPr lang="en-US" sz="1600" u="sng">
                <a:solidFill>
                  <a:schemeClr val="hlink"/>
                </a:solidFill>
                <a:latin typeface="Century Gothic"/>
                <a:ea typeface="Century Gothic"/>
                <a:cs typeface="Century Gothic"/>
                <a:sym typeface="Century Gothic"/>
              </a:rPr>
              <a:t>https://www.ije.ir/article_140670_2fc2f88f28708cc473e419d82589768c.pdf</a:t>
            </a:r>
            <a:endParaRPr sz="1600">
              <a:latin typeface="Source Sans Pro"/>
              <a:ea typeface="Source Sans Pro"/>
              <a:cs typeface="Source Sans Pro"/>
              <a:sym typeface="Source Sans Pro"/>
            </a:endParaRPr>
          </a:p>
          <a:p>
            <a:pPr marL="342900" lvl="0" indent="-292100" algn="l" rtl="0">
              <a:spcBef>
                <a:spcPts val="480"/>
              </a:spcBef>
              <a:spcAft>
                <a:spcPts val="0"/>
              </a:spcAft>
              <a:buClr>
                <a:schemeClr val="dk1"/>
              </a:buClr>
              <a:buSzPts val="1600"/>
              <a:buFont typeface="Century Gothic"/>
              <a:buChar char="•"/>
            </a:pPr>
            <a:r>
              <a:rPr lang="en-US" sz="1600" u="sng">
                <a:solidFill>
                  <a:schemeClr val="hlink"/>
                </a:solidFill>
                <a:latin typeface="Century Gothic"/>
                <a:ea typeface="Century Gothic"/>
                <a:cs typeface="Century Gothic"/>
                <a:sym typeface="Century Gothic"/>
                <a:hlinkClick r:id="rId3"/>
              </a:rPr>
              <a:t>https://arxiv.org/abs/2201.02127</a:t>
            </a:r>
            <a:endParaRPr sz="1600">
              <a:latin typeface="Century Gothic"/>
              <a:ea typeface="Century Gothic"/>
              <a:cs typeface="Century Gothic"/>
              <a:sym typeface="Century Gothic"/>
            </a:endParaRPr>
          </a:p>
          <a:p>
            <a:pPr marL="342900" lvl="0" indent="-292100" algn="l" rtl="0">
              <a:spcBef>
                <a:spcPts val="480"/>
              </a:spcBef>
              <a:spcAft>
                <a:spcPts val="0"/>
              </a:spcAft>
              <a:buClr>
                <a:schemeClr val="dk1"/>
              </a:buClr>
              <a:buSzPts val="1600"/>
              <a:buFont typeface="Century Gothic"/>
              <a:buChar char="•"/>
            </a:pPr>
            <a:r>
              <a:rPr lang="en-US" sz="1600" u="sng">
                <a:solidFill>
                  <a:schemeClr val="hlink"/>
                </a:solidFill>
                <a:latin typeface="Century Gothic"/>
                <a:ea typeface="Century Gothic"/>
                <a:cs typeface="Century Gothic"/>
                <a:sym typeface="Century Gothic"/>
                <a:hlinkClick r:id="rId4"/>
              </a:rPr>
              <a:t>https://dl.acm.org/doi/abs/10.1145/3487553.3524673</a:t>
            </a:r>
            <a:endParaRPr/>
          </a:p>
        </p:txBody>
      </p:sp>
      <p:sp>
        <p:nvSpPr>
          <p:cNvPr id="231" name="Google Shape;231;g1580fb1c3ed_0_56:notes"/>
          <p:cNvSpPr>
            <a:spLocks noGrp="1" noRot="1" noChangeAspect="1"/>
          </p:cNvSpPr>
          <p:nvPr>
            <p:ph type="sldImg" idx="2"/>
          </p:nvPr>
        </p:nvSpPr>
        <p:spPr>
          <a:xfrm>
            <a:off x="1150938" y="698500"/>
            <a:ext cx="4653000" cy="3490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95325" y="4421188"/>
            <a:ext cx="5564188" cy="4189412"/>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39" name="Google Shape;239;p1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80fb1c3ed_0_21: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38" name="Google Shape;138;g1580fb1c3ed_0_2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d6ad9b9b5_0_3: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46" name="Google Shape;146;g22d6ad9b9b5_0_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51a17421c_0_7: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54" name="Google Shape;154;g1551a17421c_0_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d6ad9b9b5_0_18: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61" name="Google Shape;161;g22d6ad9b9b5_0_1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86f2c28c3_4_0: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68" name="Google Shape;168;g1586f2c28c3_4_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812c376ad_3_1: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76" name="Google Shape;176;g15812c376ad_3_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8a5f497ce_0_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8a5f497ce_0_3: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85" name="Google Shape;185;g158a5f497ce_0_3:notes"/>
          <p:cNvSpPr txBox="1">
            <a:spLocks noGrp="1"/>
          </p:cNvSpPr>
          <p:nvPr>
            <p:ph type="sldNum" idx="12"/>
          </p:nvPr>
        </p:nvSpPr>
        <p:spPr>
          <a:xfrm>
            <a:off x="3940175" y="8842375"/>
            <a:ext cx="3013200" cy="4650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d6ad9b9b5_1_2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d6ad9b9b5_1_22:notes"/>
          <p:cNvSpPr txBox="1">
            <a:spLocks noGrp="1"/>
          </p:cNvSpPr>
          <p:nvPr>
            <p:ph type="body" idx="1"/>
          </p:nvPr>
        </p:nvSpPr>
        <p:spPr>
          <a:xfrm>
            <a:off x="695325" y="4421188"/>
            <a:ext cx="5564100" cy="41895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193" name="Google Shape;193;g22d6ad9b9b5_1_22:notes"/>
          <p:cNvSpPr txBox="1">
            <a:spLocks noGrp="1"/>
          </p:cNvSpPr>
          <p:nvPr>
            <p:ph type="sldNum" idx="12"/>
          </p:nvPr>
        </p:nvSpPr>
        <p:spPr>
          <a:xfrm>
            <a:off x="3940175" y="8842375"/>
            <a:ext cx="3013200" cy="4650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13"/>
          <p:cNvSpPr>
            <a:spLocks noGrp="1"/>
          </p:cNvSpPr>
          <p:nvPr>
            <p:ph type="pic" idx="2"/>
          </p:nvPr>
        </p:nvSpPr>
        <p:spPr>
          <a:xfrm>
            <a:off x="3023468" y="2744787"/>
            <a:ext cx="3097064" cy="1368425"/>
          </a:xfrm>
          <a:prstGeom prst="rect">
            <a:avLst/>
          </a:prstGeom>
          <a:noFill/>
          <a:ln>
            <a:noFill/>
          </a:ln>
        </p:spPr>
      </p:sp>
      <p:sp>
        <p:nvSpPr>
          <p:cNvPr id="16" name="Google Shape;16;p13"/>
          <p:cNvSpPr txBox="1">
            <a:spLocks noGrp="1"/>
          </p:cNvSpPr>
          <p:nvPr>
            <p:ph type="body" idx="1"/>
          </p:nvPr>
        </p:nvSpPr>
        <p:spPr>
          <a:xfrm>
            <a:off x="1988764" y="4221087"/>
            <a:ext cx="5166472" cy="576823"/>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480"/>
              </a:spcBef>
              <a:spcAft>
                <a:spcPts val="0"/>
              </a:spcAft>
              <a:buClr>
                <a:srgbClr val="3F3F3F"/>
              </a:buClr>
              <a:buSzPts val="2400"/>
              <a:buNone/>
              <a:defRPr sz="2400" b="1" i="0">
                <a:solidFill>
                  <a:srgbClr val="3F3F3F"/>
                </a:solidFill>
                <a:latin typeface="Source Sans Pro"/>
                <a:ea typeface="Source Sans Pro"/>
                <a:cs typeface="Source Sans Pro"/>
                <a:sym typeface="Source Sans Pro"/>
              </a:defRPr>
            </a:lvl1pPr>
            <a:lvl2pPr marL="914400" lvl="1" indent="-228600" algn="ctr">
              <a:spcBef>
                <a:spcPts val="400"/>
              </a:spcBef>
              <a:spcAft>
                <a:spcPts val="0"/>
              </a:spcAft>
              <a:buClr>
                <a:schemeClr val="dk1"/>
              </a:buClr>
              <a:buSzPts val="2000"/>
              <a:buNone/>
              <a:defRPr sz="2000"/>
            </a:lvl2pPr>
            <a:lvl3pPr marL="1371600" lvl="2" indent="-228600" algn="ctr">
              <a:spcBef>
                <a:spcPts val="400"/>
              </a:spcBef>
              <a:spcAft>
                <a:spcPts val="0"/>
              </a:spcAft>
              <a:buClr>
                <a:schemeClr val="dk1"/>
              </a:buClr>
              <a:buSzPts val="2000"/>
              <a:buNone/>
              <a:defRPr sz="2000"/>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0"/>
        <p:cNvGrpSpPr/>
        <p:nvPr/>
      </p:nvGrpSpPr>
      <p:grpSpPr>
        <a:xfrm>
          <a:off x="0" y="0"/>
          <a:ext cx="0" cy="0"/>
          <a:chOff x="0" y="0"/>
          <a:chExt cx="0" cy="0"/>
        </a:xfrm>
      </p:grpSpPr>
      <p:cxnSp>
        <p:nvCxnSpPr>
          <p:cNvPr id="91" name="Google Shape;91;p22"/>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92" name="Google Shape;92;p22"/>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cxnSp>
        <p:nvCxnSpPr>
          <p:cNvPr id="93" name="Google Shape;93;p22"/>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pic>
        <p:nvPicPr>
          <p:cNvPr id="94" name="Google Shape;94;p22"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95" name="Google Shape;95;p22"/>
          <p:cNvSpPr>
            <a:spLocks noGrp="1"/>
          </p:cNvSpPr>
          <p:nvPr>
            <p:ph type="pic" idx="2"/>
          </p:nvPr>
        </p:nvSpPr>
        <p:spPr>
          <a:xfrm>
            <a:off x="467544" y="1412776"/>
            <a:ext cx="8208912" cy="4824536"/>
          </a:xfrm>
          <a:prstGeom prst="rect">
            <a:avLst/>
          </a:prstGeom>
          <a:noFill/>
          <a:ln>
            <a:noFill/>
          </a:ln>
        </p:spPr>
      </p:sp>
      <p:sp>
        <p:nvSpPr>
          <p:cNvPr id="96" name="Google Shape;96;p22"/>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9"/>
        <p:cNvGrpSpPr/>
        <p:nvPr/>
      </p:nvGrpSpPr>
      <p:grpSpPr>
        <a:xfrm>
          <a:off x="0" y="0"/>
          <a:ext cx="0" cy="0"/>
          <a:chOff x="0" y="0"/>
          <a:chExt cx="0" cy="0"/>
        </a:xfrm>
      </p:grpSpPr>
      <p:cxnSp>
        <p:nvCxnSpPr>
          <p:cNvPr id="100" name="Google Shape;100;p23"/>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101" name="Google Shape;101;p23"/>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cxnSp>
        <p:nvCxnSpPr>
          <p:cNvPr id="102" name="Google Shape;102;p23"/>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pic>
        <p:nvPicPr>
          <p:cNvPr id="103" name="Google Shape;103;p23"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104" name="Google Shape;104;p23"/>
          <p:cNvSpPr>
            <a:spLocks noGrp="1"/>
          </p:cNvSpPr>
          <p:nvPr>
            <p:ph type="pic" idx="2"/>
          </p:nvPr>
        </p:nvSpPr>
        <p:spPr>
          <a:xfrm>
            <a:off x="539552" y="1268760"/>
            <a:ext cx="8147248" cy="3744416"/>
          </a:xfrm>
          <a:prstGeom prst="rect">
            <a:avLst/>
          </a:prstGeom>
          <a:noFill/>
          <a:ln>
            <a:noFill/>
          </a:ln>
        </p:spPr>
      </p:sp>
      <p:sp>
        <p:nvSpPr>
          <p:cNvPr id="105" name="Google Shape;105;p23"/>
          <p:cNvSpPr txBox="1">
            <a:spLocks noGrp="1"/>
          </p:cNvSpPr>
          <p:nvPr>
            <p:ph type="body" idx="1"/>
          </p:nvPr>
        </p:nvSpPr>
        <p:spPr>
          <a:xfrm>
            <a:off x="498376" y="5085184"/>
            <a:ext cx="8147248"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sz="1800">
                <a:latin typeface="Source Sans Pro"/>
                <a:ea typeface="Source Sans Pro"/>
                <a:cs typeface="Source Sans Pro"/>
                <a:sym typeface="Source Sans Pro"/>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6" name="Google Shape;106;p23"/>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7" name="Google Shape;107;p23"/>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24"/>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24"/>
          <p:cNvSpPr>
            <a:spLocks noGrp="1"/>
          </p:cNvSpPr>
          <p:nvPr>
            <p:ph type="clipArt" idx="2"/>
          </p:nvPr>
        </p:nvSpPr>
        <p:spPr>
          <a:xfrm>
            <a:off x="4800600" y="1905000"/>
            <a:ext cx="3810000" cy="4114800"/>
          </a:xfrm>
          <a:prstGeom prst="rect">
            <a:avLst/>
          </a:prstGeom>
          <a:noFill/>
          <a:ln>
            <a:noFill/>
          </a:ln>
        </p:spPr>
      </p:sp>
      <p:sp>
        <p:nvSpPr>
          <p:cNvPr id="113" name="Google Shape;113;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24"/>
          <p:cNvSpPr txBox="1">
            <a:spLocks noGrp="1"/>
          </p:cNvSpPr>
          <p:nvPr>
            <p:ph type="ftr" idx="11"/>
          </p:nvPr>
        </p:nvSpPr>
        <p:spPr>
          <a:xfrm>
            <a:off x="1042988" y="6356350"/>
            <a:ext cx="5113337" cy="385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4"/>
          <p:cNvSpPr txBox="1">
            <a:spLocks noGrp="1"/>
          </p:cNvSpPr>
          <p:nvPr>
            <p:ph type="sldNum" idx="12"/>
          </p:nvPr>
        </p:nvSpPr>
        <p:spPr>
          <a:xfrm>
            <a:off x="422275" y="6356350"/>
            <a:ext cx="47783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5"/>
          <p:cNvSpPr txBox="1">
            <a:spLocks noGrp="1"/>
          </p:cNvSpPr>
          <p:nvPr>
            <p:ph type="ftr" idx="11"/>
          </p:nvPr>
        </p:nvSpPr>
        <p:spPr>
          <a:xfrm>
            <a:off x="1042988" y="6356350"/>
            <a:ext cx="5113337" cy="385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5"/>
          <p:cNvSpPr txBox="1">
            <a:spLocks noGrp="1"/>
          </p:cNvSpPr>
          <p:nvPr>
            <p:ph type="sldNum" idx="12"/>
          </p:nvPr>
        </p:nvSpPr>
        <p:spPr>
          <a:xfrm>
            <a:off x="422275" y="6356350"/>
            <a:ext cx="47783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6"/>
          <p:cNvSpPr txBox="1">
            <a:spLocks noGrp="1"/>
          </p:cNvSpPr>
          <p:nvPr>
            <p:ph type="ftr" idx="11"/>
          </p:nvPr>
        </p:nvSpPr>
        <p:spPr>
          <a:xfrm>
            <a:off x="1042988" y="6356350"/>
            <a:ext cx="5113337" cy="385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sldNum" idx="12"/>
          </p:nvPr>
        </p:nvSpPr>
        <p:spPr>
          <a:xfrm>
            <a:off x="422275" y="6356350"/>
            <a:ext cx="47783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r">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cxnSp>
        <p:nvCxnSpPr>
          <p:cNvPr id="18" name="Google Shape;18;p14"/>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cxnSp>
        <p:nvCxnSpPr>
          <p:cNvPr id="19" name="Google Shape;19;p14"/>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20" name="Google Shape;20;p14"/>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pic>
        <p:nvPicPr>
          <p:cNvPr id="21" name="Google Shape;21;p14"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22" name="Google Shape;22;p14"/>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539750" y="1484313"/>
            <a:ext cx="8064500" cy="403225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Char char="•"/>
              <a:defRPr sz="1600">
                <a:latin typeface="Source Sans Pro"/>
                <a:ea typeface="Source Sans Pro"/>
                <a:cs typeface="Source Sans Pro"/>
                <a:sym typeface="Source Sans Pr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6"/>
        <p:cNvGrpSpPr/>
        <p:nvPr/>
      </p:nvGrpSpPr>
      <p:grpSpPr>
        <a:xfrm>
          <a:off x="0" y="0"/>
          <a:ext cx="0" cy="0"/>
          <a:chOff x="0" y="0"/>
          <a:chExt cx="0" cy="0"/>
        </a:xfrm>
      </p:grpSpPr>
      <p:pic>
        <p:nvPicPr>
          <p:cNvPr id="27" name="Google Shape;27;p15"/>
          <p:cNvPicPr preferRelativeResize="0"/>
          <p:nvPr/>
        </p:nvPicPr>
        <p:blipFill rotWithShape="1">
          <a:blip r:embed="rId2">
            <a:alphaModFix/>
          </a:blip>
          <a:srcRect r="7088" b="8002"/>
          <a:stretch/>
        </p:blipFill>
        <p:spPr>
          <a:xfrm>
            <a:off x="-90488" y="0"/>
            <a:ext cx="9234488" cy="6858000"/>
          </a:xfrm>
          <a:prstGeom prst="rect">
            <a:avLst/>
          </a:prstGeom>
          <a:noFill/>
          <a:ln>
            <a:noFill/>
          </a:ln>
        </p:spPr>
      </p:pic>
      <p:cxnSp>
        <p:nvCxnSpPr>
          <p:cNvPr id="28" name="Google Shape;28;p15"/>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sp>
        <p:nvSpPr>
          <p:cNvPr id="29" name="Google Shape;29;p15"/>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chemeClr val="lt1"/>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0"/>
        <p:cNvGrpSpPr/>
        <p:nvPr/>
      </p:nvGrpSpPr>
      <p:grpSpPr>
        <a:xfrm>
          <a:off x="0" y="0"/>
          <a:ext cx="0" cy="0"/>
          <a:chOff x="0" y="0"/>
          <a:chExt cx="0" cy="0"/>
        </a:xfrm>
      </p:grpSpPr>
      <p:cxnSp>
        <p:nvCxnSpPr>
          <p:cNvPr id="31" name="Google Shape;31;p16"/>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cxnSp>
        <p:nvCxnSpPr>
          <p:cNvPr id="32" name="Google Shape;32;p16"/>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33" name="Google Shape;33;p16"/>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pic>
        <p:nvPicPr>
          <p:cNvPr id="34" name="Google Shape;34;p16"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35" name="Google Shape;35;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1pPr>
            <a:lvl2pPr marL="914400" lvl="1"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2pPr>
            <a:lvl3pPr marL="1371600" lvl="2"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3pPr>
            <a:lvl4pPr marL="1828800" lvl="3"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4pPr>
            <a:lvl5pPr marL="2286000" lvl="4"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6"/>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16"/>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9"/>
        <p:cNvGrpSpPr/>
        <p:nvPr/>
      </p:nvGrpSpPr>
      <p:grpSpPr>
        <a:xfrm>
          <a:off x="0" y="0"/>
          <a:ext cx="0" cy="0"/>
          <a:chOff x="0" y="0"/>
          <a:chExt cx="0" cy="0"/>
        </a:xfrm>
      </p:grpSpPr>
      <p:cxnSp>
        <p:nvCxnSpPr>
          <p:cNvPr id="40" name="Google Shape;40;p17"/>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cxnSp>
        <p:nvCxnSpPr>
          <p:cNvPr id="41" name="Google Shape;41;p17"/>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42" name="Google Shape;42;p17"/>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pic>
        <p:nvPicPr>
          <p:cNvPr id="43" name="Google Shape;43;p17"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44" name="Google Shape;4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Font typeface="Noto Sans Symbols"/>
              <a:buNone/>
              <a:defRPr sz="1800">
                <a:latin typeface="Source Sans Pro"/>
                <a:ea typeface="Source Sans Pro"/>
                <a:cs typeface="Source Sans Pro"/>
                <a:sym typeface="Source Sans Pro"/>
              </a:defRPr>
            </a:lvl1pPr>
            <a:lvl2pPr marL="914400" lvl="1" indent="-228600" algn="l">
              <a:spcBef>
                <a:spcPts val="360"/>
              </a:spcBef>
              <a:spcAft>
                <a:spcPts val="0"/>
              </a:spcAft>
              <a:buClr>
                <a:schemeClr val="dk1"/>
              </a:buClr>
              <a:buSzPts val="1800"/>
              <a:buFont typeface="Noto Sans Symbols"/>
              <a:buNone/>
              <a:defRPr sz="1800">
                <a:latin typeface="Source Sans Pro"/>
                <a:ea typeface="Source Sans Pro"/>
                <a:cs typeface="Source Sans Pro"/>
                <a:sym typeface="Source Sans Pro"/>
              </a:defRPr>
            </a:lvl2pPr>
            <a:lvl3pPr marL="1371600" lvl="2" indent="-228600" algn="l">
              <a:spcBef>
                <a:spcPts val="360"/>
              </a:spcBef>
              <a:spcAft>
                <a:spcPts val="0"/>
              </a:spcAft>
              <a:buClr>
                <a:schemeClr val="dk1"/>
              </a:buClr>
              <a:buSzPts val="1800"/>
              <a:buFont typeface="Noto Sans Symbols"/>
              <a:buNone/>
              <a:defRPr sz="1800">
                <a:latin typeface="Source Sans Pro"/>
                <a:ea typeface="Source Sans Pro"/>
                <a:cs typeface="Source Sans Pro"/>
                <a:sym typeface="Source Sans Pro"/>
              </a:defRPr>
            </a:lvl3pPr>
            <a:lvl4pPr marL="1828800" lvl="3" indent="-228600" algn="l">
              <a:spcBef>
                <a:spcPts val="360"/>
              </a:spcBef>
              <a:spcAft>
                <a:spcPts val="0"/>
              </a:spcAft>
              <a:buClr>
                <a:schemeClr val="dk1"/>
              </a:buClr>
              <a:buSzPts val="1800"/>
              <a:buFont typeface="Noto Sans Symbols"/>
              <a:buNone/>
              <a:defRPr sz="1800">
                <a:latin typeface="Source Sans Pro"/>
                <a:ea typeface="Source Sans Pro"/>
                <a:cs typeface="Source Sans Pro"/>
                <a:sym typeface="Source Sans Pro"/>
              </a:defRPr>
            </a:lvl4pPr>
            <a:lvl5pPr marL="2286000" lvl="4" indent="-228600" algn="l">
              <a:spcBef>
                <a:spcPts val="360"/>
              </a:spcBef>
              <a:spcAft>
                <a:spcPts val="0"/>
              </a:spcAft>
              <a:buClr>
                <a:schemeClr val="dk1"/>
              </a:buClr>
              <a:buSzPts val="1800"/>
              <a:buFont typeface="Noto Sans Symbols"/>
              <a:buNone/>
              <a:defRPr sz="1800">
                <a:latin typeface="Source Sans Pro"/>
                <a:ea typeface="Source Sans Pro"/>
                <a:cs typeface="Source Sans Pro"/>
                <a:sym typeface="Source Sans P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17"/>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8"/>
        <p:cNvGrpSpPr/>
        <p:nvPr/>
      </p:nvGrpSpPr>
      <p:grpSpPr>
        <a:xfrm>
          <a:off x="0" y="0"/>
          <a:ext cx="0" cy="0"/>
          <a:chOff x="0" y="0"/>
          <a:chExt cx="0" cy="0"/>
        </a:xfrm>
      </p:grpSpPr>
      <p:cxnSp>
        <p:nvCxnSpPr>
          <p:cNvPr id="49" name="Google Shape;49;p18"/>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cxnSp>
        <p:nvCxnSpPr>
          <p:cNvPr id="50" name="Google Shape;50;p18"/>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51" name="Google Shape;51;p18"/>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pic>
        <p:nvPicPr>
          <p:cNvPr id="52" name="Google Shape;52;p18"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53" name="Google Shape;53;p18"/>
          <p:cNvSpPr txBox="1">
            <a:spLocks noGrp="1"/>
          </p:cNvSpPr>
          <p:nvPr>
            <p:ph type="body" idx="1"/>
          </p:nvPr>
        </p:nvSpPr>
        <p:spPr>
          <a:xfrm>
            <a:off x="457200" y="2852936"/>
            <a:ext cx="8229600" cy="327322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1pPr>
            <a:lvl2pPr marL="914400" lvl="1"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2pPr>
            <a:lvl3pPr marL="1371600" lvl="2"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3pPr>
            <a:lvl4pPr marL="1828800" lvl="3"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4pPr>
            <a:lvl5pPr marL="2286000" lvl="4"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18"/>
          <p:cNvSpPr txBox="1">
            <a:spLocks noGrp="1"/>
          </p:cNvSpPr>
          <p:nvPr>
            <p:ph type="body" idx="2"/>
          </p:nvPr>
        </p:nvSpPr>
        <p:spPr>
          <a:xfrm>
            <a:off x="468313" y="1484313"/>
            <a:ext cx="8207375" cy="1152525"/>
          </a:xfrm>
          <a:prstGeom prst="rect">
            <a:avLst/>
          </a:prstGeom>
          <a:noFill/>
          <a:ln>
            <a:noFill/>
          </a:ln>
        </p:spPr>
        <p:txBody>
          <a:bodyPr spcFirstLastPara="1" wrap="square" lIns="91425" tIns="45700" rIns="91425" bIns="45700" anchor="t" anchorCtr="0">
            <a:noAutofit/>
          </a:bodyPr>
          <a:lstStyle>
            <a:lvl1pPr marL="457200" lvl="0" indent="-228600" algn="just">
              <a:spcBef>
                <a:spcPts val="360"/>
              </a:spcBef>
              <a:spcAft>
                <a:spcPts val="0"/>
              </a:spcAft>
              <a:buClr>
                <a:schemeClr val="dk1"/>
              </a:buClr>
              <a:buSzPts val="1800"/>
              <a:buNone/>
              <a:defRPr sz="1800">
                <a:latin typeface="Source Sans Pro"/>
                <a:ea typeface="Source Sans Pro"/>
                <a:cs typeface="Source Sans Pro"/>
                <a:sym typeface="Source Sans Pro"/>
              </a:defRPr>
            </a:lvl1pPr>
            <a:lvl2pPr marL="914400" lvl="1" indent="-228600" algn="just">
              <a:spcBef>
                <a:spcPts val="360"/>
              </a:spcBef>
              <a:spcAft>
                <a:spcPts val="0"/>
              </a:spcAft>
              <a:buClr>
                <a:schemeClr val="dk1"/>
              </a:buClr>
              <a:buSzPts val="1800"/>
              <a:buNone/>
              <a:defRPr sz="1800"/>
            </a:lvl2pPr>
            <a:lvl3pPr marL="1371600" lvl="2" indent="-228600" algn="just">
              <a:spcBef>
                <a:spcPts val="360"/>
              </a:spcBef>
              <a:spcAft>
                <a:spcPts val="0"/>
              </a:spcAft>
              <a:buClr>
                <a:schemeClr val="dk1"/>
              </a:buClr>
              <a:buSzPts val="1800"/>
              <a:buNone/>
              <a:defRPr sz="1800"/>
            </a:lvl3pPr>
            <a:lvl4pPr marL="1828800" lvl="3" indent="-228600" algn="just">
              <a:spcBef>
                <a:spcPts val="360"/>
              </a:spcBef>
              <a:spcAft>
                <a:spcPts val="0"/>
              </a:spcAft>
              <a:buClr>
                <a:schemeClr val="dk1"/>
              </a:buClr>
              <a:buSzPts val="1800"/>
              <a:buNone/>
              <a:defRPr sz="1800"/>
            </a:lvl4pPr>
            <a:lvl5pPr marL="2286000" lvl="4" indent="-228600" algn="just">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8"/>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8"/>
        <p:cNvGrpSpPr/>
        <p:nvPr/>
      </p:nvGrpSpPr>
      <p:grpSpPr>
        <a:xfrm>
          <a:off x="0" y="0"/>
          <a:ext cx="0" cy="0"/>
          <a:chOff x="0" y="0"/>
          <a:chExt cx="0" cy="0"/>
        </a:xfrm>
      </p:grpSpPr>
      <p:cxnSp>
        <p:nvCxnSpPr>
          <p:cNvPr id="59" name="Google Shape;59;p19"/>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60" name="Google Shape;60;p19"/>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cxnSp>
        <p:nvCxnSpPr>
          <p:cNvPr id="61" name="Google Shape;61;p19"/>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pic>
        <p:nvPicPr>
          <p:cNvPr id="62" name="Google Shape;62;p19"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63" name="Google Shape;63;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285750" algn="l">
              <a:spcBef>
                <a:spcPts val="180"/>
              </a:spcBef>
              <a:spcAft>
                <a:spcPts val="0"/>
              </a:spcAft>
              <a:buClr>
                <a:schemeClr val="dk1"/>
              </a:buClr>
              <a:buSzPts val="900"/>
              <a:buChar char="•"/>
              <a:defRPr sz="9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4" name="Google Shape;64;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285750" algn="l">
              <a:spcBef>
                <a:spcPts val="180"/>
              </a:spcBef>
              <a:spcAft>
                <a:spcPts val="0"/>
              </a:spcAft>
              <a:buClr>
                <a:schemeClr val="dk1"/>
              </a:buClr>
              <a:buSzPts val="900"/>
              <a:buChar char="•"/>
              <a:defRPr sz="9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19"/>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cxnSp>
        <p:nvCxnSpPr>
          <p:cNvPr id="69" name="Google Shape;69;p20"/>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70" name="Google Shape;70;p20"/>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cxnSp>
        <p:nvCxnSpPr>
          <p:cNvPr id="71" name="Google Shape;71;p20"/>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pic>
        <p:nvPicPr>
          <p:cNvPr id="72" name="Google Shape;72;p20"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73" name="Google Shape;73;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Clr>
                <a:schemeClr val="dk1"/>
              </a:buClr>
              <a:buSzPts val="1800"/>
              <a:buNone/>
              <a:defRPr sz="1800" b="1">
                <a:latin typeface="Source Sans Pro"/>
                <a:ea typeface="Source Sans Pro"/>
                <a:cs typeface="Source Sans Pro"/>
                <a:sym typeface="Source Sans Pro"/>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4" name="Google Shape;74;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1pPr>
            <a:lvl2pPr marL="914400" lvl="1"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2pPr>
            <a:lvl3pPr marL="1371600" lvl="2"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3pPr>
            <a:lvl4pPr marL="1828800" lvl="3"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4pPr>
            <a:lvl5pPr marL="2286000" lvl="4"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5" name="Google Shape;75;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Clr>
                <a:schemeClr val="dk1"/>
              </a:buClr>
              <a:buSzPts val="1800"/>
              <a:buNone/>
              <a:defRPr sz="1800" b="1">
                <a:latin typeface="Source Sans Pro"/>
                <a:ea typeface="Source Sans Pro"/>
                <a:cs typeface="Source Sans Pro"/>
                <a:sym typeface="Source Sans Pro"/>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6" name="Google Shape;76;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1pPr>
            <a:lvl2pPr marL="914400" lvl="1"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2pPr>
            <a:lvl3pPr marL="1371600" lvl="2"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3pPr>
            <a:lvl4pPr marL="1828800" lvl="3"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4pPr>
            <a:lvl5pPr marL="2286000" lvl="4" indent="-342900" algn="l">
              <a:spcBef>
                <a:spcPts val="360"/>
              </a:spcBef>
              <a:spcAft>
                <a:spcPts val="0"/>
              </a:spcAft>
              <a:buClr>
                <a:schemeClr val="dk1"/>
              </a:buClr>
              <a:buSzPts val="1800"/>
              <a:buFont typeface="Noto Sans Symbols"/>
              <a:buChar char="▪"/>
              <a:defRPr sz="1800">
                <a:latin typeface="Source Sans Pro"/>
                <a:ea typeface="Source Sans Pro"/>
                <a:cs typeface="Source Sans Pro"/>
                <a:sym typeface="Source Sans Pro"/>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7" name="Google Shape;77;p20"/>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80"/>
        <p:cNvGrpSpPr/>
        <p:nvPr/>
      </p:nvGrpSpPr>
      <p:grpSpPr>
        <a:xfrm>
          <a:off x="0" y="0"/>
          <a:ext cx="0" cy="0"/>
          <a:chOff x="0" y="0"/>
          <a:chExt cx="0" cy="0"/>
        </a:xfrm>
      </p:grpSpPr>
      <p:cxnSp>
        <p:nvCxnSpPr>
          <p:cNvPr id="81" name="Google Shape;81;p21"/>
          <p:cNvCxnSpPr/>
          <p:nvPr/>
        </p:nvCxnSpPr>
        <p:spPr>
          <a:xfrm>
            <a:off x="395288" y="6308725"/>
            <a:ext cx="6192837" cy="0"/>
          </a:xfrm>
          <a:prstGeom prst="straightConnector1">
            <a:avLst/>
          </a:prstGeom>
          <a:noFill/>
          <a:ln w="9525" cap="flat" cmpd="sng">
            <a:solidFill>
              <a:srgbClr val="3F3F3F"/>
            </a:solidFill>
            <a:prstDash val="solid"/>
            <a:round/>
            <a:headEnd type="none" w="sm" len="sm"/>
            <a:tailEnd type="none" w="sm" len="sm"/>
          </a:ln>
        </p:spPr>
      </p:cxnSp>
      <p:cxnSp>
        <p:nvCxnSpPr>
          <p:cNvPr id="82" name="Google Shape;82;p21"/>
          <p:cNvCxnSpPr/>
          <p:nvPr/>
        </p:nvCxnSpPr>
        <p:spPr>
          <a:xfrm>
            <a:off x="971550" y="6381750"/>
            <a:ext cx="0" cy="360363"/>
          </a:xfrm>
          <a:prstGeom prst="straightConnector1">
            <a:avLst/>
          </a:prstGeom>
          <a:noFill/>
          <a:ln w="9525" cap="flat" cmpd="sng">
            <a:solidFill>
              <a:srgbClr val="0C0C0C"/>
            </a:solidFill>
            <a:prstDash val="solid"/>
            <a:round/>
            <a:headEnd type="none" w="sm" len="sm"/>
            <a:tailEnd type="none" w="sm" len="sm"/>
          </a:ln>
        </p:spPr>
      </p:cxnSp>
      <p:cxnSp>
        <p:nvCxnSpPr>
          <p:cNvPr id="83" name="Google Shape;83;p21"/>
          <p:cNvCxnSpPr/>
          <p:nvPr/>
        </p:nvCxnSpPr>
        <p:spPr>
          <a:xfrm>
            <a:off x="395288" y="1125538"/>
            <a:ext cx="8353425" cy="0"/>
          </a:xfrm>
          <a:prstGeom prst="straightConnector1">
            <a:avLst/>
          </a:prstGeom>
          <a:noFill/>
          <a:ln w="9525" cap="flat" cmpd="sng">
            <a:solidFill>
              <a:srgbClr val="3F3F3F"/>
            </a:solidFill>
            <a:prstDash val="solid"/>
            <a:round/>
            <a:headEnd type="none" w="sm" len="sm"/>
            <a:tailEnd type="none" w="sm" len="sm"/>
          </a:ln>
        </p:spPr>
      </p:cxnSp>
      <p:pic>
        <p:nvPicPr>
          <p:cNvPr id="84" name="Google Shape;84;p21" descr="C:\Users\abc\Pictures\RAIT-DEEMED-LOGO.jpg"/>
          <p:cNvPicPr preferRelativeResize="0"/>
          <p:nvPr/>
        </p:nvPicPr>
        <p:blipFill rotWithShape="1">
          <a:blip r:embed="rId2">
            <a:alphaModFix/>
          </a:blip>
          <a:srcRect/>
          <a:stretch/>
        </p:blipFill>
        <p:spPr>
          <a:xfrm>
            <a:off x="6672263" y="5780088"/>
            <a:ext cx="2471737" cy="1090612"/>
          </a:xfrm>
          <a:prstGeom prst="rect">
            <a:avLst/>
          </a:prstGeom>
          <a:noFill/>
          <a:ln>
            <a:noFill/>
          </a:ln>
        </p:spPr>
      </p:pic>
      <p:sp>
        <p:nvSpPr>
          <p:cNvPr id="85" name="Google Shape;85;p21"/>
          <p:cNvSpPr txBox="1">
            <a:spLocks noGrp="1"/>
          </p:cNvSpPr>
          <p:nvPr>
            <p:ph type="body" idx="1"/>
          </p:nvPr>
        </p:nvSpPr>
        <p:spPr>
          <a:xfrm>
            <a:off x="457200" y="1556792"/>
            <a:ext cx="4040188" cy="456937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1pPr>
            <a:lvl2pPr marL="914400" lvl="1"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2pPr>
            <a:lvl3pPr marL="1371600" lvl="2"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3pPr>
            <a:lvl4pPr marL="1828800" lvl="3"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4pPr>
            <a:lvl5pPr marL="2286000" lvl="4"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6" name="Google Shape;86;p21"/>
          <p:cNvSpPr txBox="1">
            <a:spLocks noGrp="1"/>
          </p:cNvSpPr>
          <p:nvPr>
            <p:ph type="body" idx="2"/>
          </p:nvPr>
        </p:nvSpPr>
        <p:spPr>
          <a:xfrm>
            <a:off x="4645025" y="1556792"/>
            <a:ext cx="4041775" cy="456937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Font typeface="Noto Sans Symbols"/>
              <a:buNone/>
              <a:defRPr sz="1600">
                <a:latin typeface="Source Sans Pro"/>
                <a:ea typeface="Source Sans Pro"/>
                <a:cs typeface="Source Sans Pro"/>
                <a:sym typeface="Source Sans Pro"/>
              </a:defRPr>
            </a:lvl1pPr>
            <a:lvl2pPr marL="914400" lvl="1" indent="-330200" algn="l">
              <a:spcBef>
                <a:spcPts val="320"/>
              </a:spcBef>
              <a:spcAft>
                <a:spcPts val="0"/>
              </a:spcAft>
              <a:buClr>
                <a:schemeClr val="dk1"/>
              </a:buClr>
              <a:buSzPts val="1600"/>
              <a:buFont typeface="Noto Sans Symbols"/>
              <a:buChar char="▪"/>
              <a:defRPr sz="1600">
                <a:latin typeface="Source Sans Pro"/>
                <a:ea typeface="Source Sans Pro"/>
                <a:cs typeface="Source Sans Pro"/>
                <a:sym typeface="Source Sans Pro"/>
              </a:defRPr>
            </a:lvl2pPr>
            <a:lvl3pPr marL="1371600" lvl="2" indent="-330200" algn="l">
              <a:spcBef>
                <a:spcPts val="320"/>
              </a:spcBef>
              <a:spcAft>
                <a:spcPts val="0"/>
              </a:spcAft>
              <a:buClr>
                <a:schemeClr val="dk1"/>
              </a:buClr>
              <a:buSzPts val="1600"/>
              <a:buFont typeface="Noto Sans Symbols"/>
              <a:buChar char="▪"/>
              <a:defRPr sz="1600">
                <a:latin typeface="Source Sans Pro"/>
                <a:ea typeface="Source Sans Pro"/>
                <a:cs typeface="Source Sans Pro"/>
                <a:sym typeface="Source Sans Pro"/>
              </a:defRPr>
            </a:lvl3pPr>
            <a:lvl4pPr marL="1828800" lvl="3" indent="-330200" algn="l">
              <a:spcBef>
                <a:spcPts val="320"/>
              </a:spcBef>
              <a:spcAft>
                <a:spcPts val="0"/>
              </a:spcAft>
              <a:buClr>
                <a:schemeClr val="dk1"/>
              </a:buClr>
              <a:buSzPts val="1600"/>
              <a:buFont typeface="Noto Sans Symbols"/>
              <a:buChar char="▪"/>
              <a:defRPr sz="1600">
                <a:latin typeface="Source Sans Pro"/>
                <a:ea typeface="Source Sans Pro"/>
                <a:cs typeface="Source Sans Pro"/>
                <a:sym typeface="Source Sans Pro"/>
              </a:defRPr>
            </a:lvl4pPr>
            <a:lvl5pPr marL="2286000" lvl="4" indent="-330200" algn="l">
              <a:spcBef>
                <a:spcPts val="320"/>
              </a:spcBef>
              <a:spcAft>
                <a:spcPts val="0"/>
              </a:spcAft>
              <a:buClr>
                <a:schemeClr val="dk1"/>
              </a:buClr>
              <a:buSzPts val="1600"/>
              <a:buFont typeface="Noto Sans Symbols"/>
              <a:buChar char="▪"/>
              <a:defRPr sz="1600">
                <a:latin typeface="Source Sans Pro"/>
                <a:ea typeface="Source Sans Pro"/>
                <a:cs typeface="Source Sans Pro"/>
                <a:sym typeface="Source Sans Pro"/>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21"/>
          <p:cNvSpPr txBox="1">
            <a:spLocks noGrp="1"/>
          </p:cNvSpPr>
          <p:nvPr>
            <p:ph type="title"/>
          </p:nvPr>
        </p:nvSpPr>
        <p:spPr>
          <a:xfrm>
            <a:off x="457200" y="332655"/>
            <a:ext cx="8229600" cy="82258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21"/>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1"/>
          <p:cNvSpPr txBox="1">
            <a:spLocks noGrp="1"/>
          </p:cNvSpPr>
          <p:nvPr>
            <p:ph type="sldNum" idx="12"/>
          </p:nvPr>
        </p:nvSpPr>
        <p:spPr>
          <a:xfrm>
            <a:off x="468313"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l">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ftr" idx="11"/>
          </p:nvPr>
        </p:nvSpPr>
        <p:spPr>
          <a:xfrm>
            <a:off x="1042988" y="6356350"/>
            <a:ext cx="5113337" cy="3857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3F3F3F"/>
                </a:solidFill>
                <a:latin typeface="EB Garamond"/>
                <a:ea typeface="EB Garamond"/>
                <a:cs typeface="EB Garamond"/>
                <a:sym typeface="EB 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sldNum" idx="12"/>
          </p:nvPr>
        </p:nvSpPr>
        <p:spPr>
          <a:xfrm>
            <a:off x="422275" y="6356350"/>
            <a:ext cx="4778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1pPr>
            <a:lvl2pPr marL="0" marR="0" lvl="1"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2pPr>
            <a:lvl3pPr marL="0" marR="0" lvl="2"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3pPr>
            <a:lvl4pPr marL="0" marR="0" lvl="3"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4pPr>
            <a:lvl5pPr marL="0" marR="0" lvl="4"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5pPr>
            <a:lvl6pPr marL="0" marR="0" lvl="5"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6pPr>
            <a:lvl7pPr marL="0" marR="0" lvl="6"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7pPr>
            <a:lvl8pPr marL="0" marR="0" lvl="7"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8pPr>
            <a:lvl9pPr marL="0" marR="0" lvl="8" indent="0" algn="r" rtl="0">
              <a:spcBef>
                <a:spcPts val="0"/>
              </a:spcBef>
              <a:spcAft>
                <a:spcPts val="0"/>
              </a:spcAft>
              <a:buNone/>
              <a:defRPr sz="1400" b="0" i="0" u="none" strike="noStrike" cap="none">
                <a:solidFill>
                  <a:srgbClr val="404040"/>
                </a:solidFill>
                <a:latin typeface="EB Garamond"/>
                <a:ea typeface="EB Garamond"/>
                <a:cs typeface="EB Garamond"/>
                <a:sym typeface="EB 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honexia.com/product/voice-verif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enterpriseai/definition/AI-Artificial-Intellige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techtarget.com/searchmobilecomputing/definition/Si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orkstatus.io/best-gps-time-tracking-software-onlin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workstatus.io/blog/time-management-matrix/" TargetMode="External"/><Relationship Id="rId4" Type="http://schemas.openxmlformats.org/officeDocument/2006/relationships/hyperlink" Target="https://www.workstatus.io/blog/team-monitoring-soft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Shape 130"/>
        <p:cNvGrpSpPr/>
        <p:nvPr/>
      </p:nvGrpSpPr>
      <p:grpSpPr>
        <a:xfrm>
          <a:off x="0" y="0"/>
          <a:ext cx="0" cy="0"/>
          <a:chOff x="0" y="0"/>
          <a:chExt cx="0" cy="0"/>
        </a:xfrm>
      </p:grpSpPr>
      <p:sp>
        <p:nvSpPr>
          <p:cNvPr id="131" name="Google Shape;131;p1"/>
          <p:cNvSpPr txBox="1">
            <a:spLocks noGrp="1"/>
          </p:cNvSpPr>
          <p:nvPr>
            <p:ph type="body" idx="1"/>
          </p:nvPr>
        </p:nvSpPr>
        <p:spPr>
          <a:xfrm>
            <a:off x="336550" y="0"/>
            <a:ext cx="8339138" cy="407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500"/>
              <a:buNone/>
            </a:pPr>
            <a:r>
              <a:rPr lang="en-US" sz="2500" dirty="0">
                <a:solidFill>
                  <a:schemeClr val="lt1"/>
                </a:solidFill>
              </a:rPr>
              <a:t>           </a:t>
            </a:r>
            <a:endParaRPr dirty="0"/>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chemeClr val="lt1"/>
              </a:buClr>
              <a:buSzPts val="2500"/>
              <a:buNone/>
            </a:pPr>
            <a:r>
              <a:rPr lang="en-US" sz="2500" dirty="0">
                <a:solidFill>
                  <a:schemeClr val="lt1"/>
                </a:solidFill>
              </a:rPr>
              <a:t>       </a:t>
            </a:r>
            <a:endParaRPr dirty="0"/>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chemeClr val="lt1"/>
              </a:buClr>
              <a:buSzPts val="2500"/>
              <a:buNone/>
            </a:pPr>
            <a:r>
              <a:rPr lang="en-US" sz="2500" dirty="0">
                <a:solidFill>
                  <a:schemeClr val="lt1"/>
                </a:solidFill>
              </a:rPr>
              <a:t>        </a:t>
            </a:r>
            <a:endParaRPr dirty="0"/>
          </a:p>
          <a:p>
            <a:pPr marL="0" lvl="0" indent="0" algn="ctr" rtl="0">
              <a:lnSpc>
                <a:spcPct val="100000"/>
              </a:lnSpc>
              <a:spcBef>
                <a:spcPts val="560"/>
              </a:spcBef>
              <a:spcAft>
                <a:spcPts val="0"/>
              </a:spcAft>
              <a:buClr>
                <a:srgbClr val="3F3F3F"/>
              </a:buClr>
              <a:buSzPts val="2800"/>
              <a:buNone/>
            </a:pPr>
            <a:endParaRPr sz="2800" dirty="0">
              <a:solidFill>
                <a:schemeClr val="lt1"/>
              </a:solidFill>
            </a:endParaRPr>
          </a:p>
          <a:p>
            <a:pPr marL="0" lvl="0" indent="0" algn="ctr" rtl="0">
              <a:lnSpc>
                <a:spcPct val="100000"/>
              </a:lnSpc>
              <a:spcBef>
                <a:spcPts val="560"/>
              </a:spcBef>
              <a:spcAft>
                <a:spcPts val="0"/>
              </a:spcAft>
              <a:buClr>
                <a:srgbClr val="3F3F3F"/>
              </a:buClr>
              <a:buSzPts val="2800"/>
              <a:buNone/>
            </a:pPr>
            <a:endParaRPr sz="2800" dirty="0">
              <a:solidFill>
                <a:schemeClr val="lt1"/>
              </a:solidFill>
            </a:endParaRPr>
          </a:p>
          <a:p>
            <a:pPr marL="0" lvl="0" indent="0" algn="ctr" rtl="0">
              <a:lnSpc>
                <a:spcPct val="100000"/>
              </a:lnSpc>
              <a:spcBef>
                <a:spcPts val="560"/>
              </a:spcBef>
              <a:spcAft>
                <a:spcPts val="0"/>
              </a:spcAft>
              <a:buClr>
                <a:schemeClr val="lt1"/>
              </a:buClr>
              <a:buSzPts val="2800"/>
              <a:buNone/>
            </a:pPr>
            <a:r>
              <a:rPr lang="en-US" sz="2800" dirty="0" err="1">
                <a:solidFill>
                  <a:schemeClr val="lt1"/>
                </a:solidFill>
              </a:rPr>
              <a:t>Ramrao</a:t>
            </a:r>
            <a:r>
              <a:rPr lang="en-US" sz="2800" dirty="0">
                <a:solidFill>
                  <a:schemeClr val="lt1"/>
                </a:solidFill>
              </a:rPr>
              <a:t> </a:t>
            </a:r>
            <a:r>
              <a:rPr lang="en-US" sz="2800" dirty="0" err="1">
                <a:solidFill>
                  <a:schemeClr val="lt1"/>
                </a:solidFill>
              </a:rPr>
              <a:t>Adik</a:t>
            </a:r>
            <a:r>
              <a:rPr lang="en-US" sz="2800" dirty="0">
                <a:solidFill>
                  <a:schemeClr val="lt1"/>
                </a:solidFill>
              </a:rPr>
              <a:t> Institute of Technology</a:t>
            </a:r>
            <a:endParaRPr dirty="0"/>
          </a:p>
          <a:p>
            <a:pPr marL="0" lvl="0" indent="0" algn="ctr" rtl="0">
              <a:lnSpc>
                <a:spcPct val="100000"/>
              </a:lnSpc>
              <a:spcBef>
                <a:spcPts val="500"/>
              </a:spcBef>
              <a:spcAft>
                <a:spcPts val="0"/>
              </a:spcAft>
              <a:buClr>
                <a:schemeClr val="lt1"/>
              </a:buClr>
              <a:buSzPts val="2500"/>
              <a:buNone/>
            </a:pPr>
            <a:r>
              <a:rPr lang="en-US" sz="2500" dirty="0">
                <a:solidFill>
                  <a:schemeClr val="lt1"/>
                </a:solidFill>
              </a:rPr>
              <a:t>        Department of Computer Engineering</a:t>
            </a:r>
            <a:endParaRPr dirty="0"/>
          </a:p>
          <a:p>
            <a:pPr marL="0" lvl="0" indent="0" algn="ctr" rtl="0">
              <a:lnSpc>
                <a:spcPct val="100000"/>
              </a:lnSpc>
              <a:spcBef>
                <a:spcPts val="560"/>
              </a:spcBef>
              <a:spcAft>
                <a:spcPts val="0"/>
              </a:spcAft>
              <a:buClr>
                <a:schemeClr val="lt1"/>
              </a:buClr>
              <a:buSzPts val="2800"/>
              <a:buNone/>
            </a:pPr>
            <a:r>
              <a:rPr lang="en-US" sz="2800" dirty="0">
                <a:solidFill>
                  <a:schemeClr val="lt1"/>
                </a:solidFill>
              </a:rPr>
              <a:t>      </a:t>
            </a:r>
            <a:r>
              <a:rPr lang="en-US" sz="2800" i="1" dirty="0">
                <a:solidFill>
                  <a:schemeClr val="lt1"/>
                </a:solidFill>
              </a:rPr>
              <a:t>NLP IA-II Presentation </a:t>
            </a:r>
            <a:endParaRPr dirty="0"/>
          </a:p>
          <a:p>
            <a:pPr marL="0" lvl="0" indent="0" algn="ctr" rtl="0">
              <a:lnSpc>
                <a:spcPct val="100000"/>
              </a:lnSpc>
              <a:spcBef>
                <a:spcPts val="560"/>
              </a:spcBef>
              <a:spcAft>
                <a:spcPts val="0"/>
              </a:spcAft>
              <a:buClr>
                <a:schemeClr val="lt1"/>
              </a:buClr>
              <a:buSzPts val="2800"/>
              <a:buNone/>
            </a:pPr>
            <a:r>
              <a:rPr lang="en-US" sz="2000" i="1" dirty="0">
                <a:solidFill>
                  <a:schemeClr val="lt1"/>
                </a:solidFill>
              </a:rPr>
              <a:t>On</a:t>
            </a:r>
            <a:endParaRPr sz="2000" dirty="0"/>
          </a:p>
          <a:p>
            <a:pPr marL="0" lvl="0" indent="0" algn="ctr" rtl="0">
              <a:lnSpc>
                <a:spcPct val="100000"/>
              </a:lnSpc>
              <a:spcBef>
                <a:spcPts val="560"/>
              </a:spcBef>
              <a:spcAft>
                <a:spcPts val="0"/>
              </a:spcAft>
              <a:buClr>
                <a:schemeClr val="lt1"/>
              </a:buClr>
              <a:buSzPts val="2800"/>
              <a:buNone/>
            </a:pPr>
            <a:r>
              <a:rPr lang="en-US" sz="2000" i="1" dirty="0">
                <a:solidFill>
                  <a:schemeClr val="lt1"/>
                </a:solidFill>
              </a:rPr>
              <a:t>“Voice assistant using Speech Recognition”</a:t>
            </a:r>
            <a:endParaRPr sz="2000" dirty="0"/>
          </a:p>
          <a:p>
            <a:pPr marL="0" lvl="0" indent="0" algn="ctr" rtl="0">
              <a:lnSpc>
                <a:spcPct val="100000"/>
              </a:lnSpc>
              <a:spcBef>
                <a:spcPts val="560"/>
              </a:spcBef>
              <a:spcAft>
                <a:spcPts val="0"/>
              </a:spcAft>
              <a:buClr>
                <a:schemeClr val="lt1"/>
              </a:buClr>
              <a:buSzPts val="2800"/>
              <a:buNone/>
            </a:pPr>
            <a:r>
              <a:rPr lang="en-US" sz="2000" dirty="0">
                <a:solidFill>
                  <a:schemeClr val="lt1"/>
                </a:solidFill>
              </a:rPr>
              <a:t>By </a:t>
            </a:r>
            <a:endParaRPr lang="en-IN" sz="2000" dirty="0"/>
          </a:p>
          <a:p>
            <a:pPr marL="0" lvl="0" indent="0" algn="ctr" rtl="0">
              <a:lnSpc>
                <a:spcPct val="100000"/>
              </a:lnSpc>
              <a:spcBef>
                <a:spcPts val="500"/>
              </a:spcBef>
              <a:spcAft>
                <a:spcPts val="0"/>
              </a:spcAft>
              <a:buClr>
                <a:schemeClr val="lt1"/>
              </a:buClr>
              <a:buSzPts val="2500"/>
              <a:buNone/>
            </a:pPr>
            <a:r>
              <a:rPr lang="en-IN" sz="2500" dirty="0">
                <a:solidFill>
                  <a:schemeClr val="lt1"/>
                </a:solidFill>
              </a:rPr>
              <a:t>					</a:t>
            </a:r>
            <a:endParaRPr lang="en-IN" dirty="0"/>
          </a:p>
          <a:p>
            <a:pPr marL="0" lvl="0" indent="0" algn="ctr" rtl="0">
              <a:lnSpc>
                <a:spcPct val="100000"/>
              </a:lnSpc>
              <a:spcBef>
                <a:spcPts val="500"/>
              </a:spcBef>
              <a:spcAft>
                <a:spcPts val="0"/>
              </a:spcAft>
              <a:buClr>
                <a:srgbClr val="3F3F3F"/>
              </a:buClr>
              <a:buSzPts val="2500"/>
              <a:buNone/>
            </a:pPr>
            <a:endParaRPr lang="en-IN"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rgbClr val="3F3F3F"/>
              </a:buClr>
              <a:buSzPts val="2500"/>
              <a:buNone/>
            </a:pPr>
            <a:endParaRPr sz="2500" dirty="0">
              <a:solidFill>
                <a:schemeClr val="lt1"/>
              </a:solidFill>
            </a:endParaRPr>
          </a:p>
          <a:p>
            <a:pPr marL="0" lvl="0" indent="0" algn="ctr" rtl="0">
              <a:lnSpc>
                <a:spcPct val="100000"/>
              </a:lnSpc>
              <a:spcBef>
                <a:spcPts val="500"/>
              </a:spcBef>
              <a:spcAft>
                <a:spcPts val="0"/>
              </a:spcAft>
              <a:buClr>
                <a:schemeClr val="lt1"/>
              </a:buClr>
              <a:buSzPts val="2500"/>
              <a:buNone/>
            </a:pPr>
            <a:r>
              <a:rPr lang="en-US" sz="2500" dirty="0">
                <a:solidFill>
                  <a:schemeClr val="lt1"/>
                </a:solidFill>
              </a:rPr>
              <a:t>   </a:t>
            </a:r>
            <a:endParaRPr sz="3200" dirty="0">
              <a:solidFill>
                <a:schemeClr val="lt1"/>
              </a:solidFill>
            </a:endParaRPr>
          </a:p>
        </p:txBody>
      </p:sp>
      <p:sp>
        <p:nvSpPr>
          <p:cNvPr id="132" name="Google Shape;132;p1"/>
          <p:cNvSpPr txBox="1"/>
          <p:nvPr/>
        </p:nvSpPr>
        <p:spPr>
          <a:xfrm>
            <a:off x="2878200" y="4076688"/>
            <a:ext cx="1349400" cy="172350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500" b="1" dirty="0">
                <a:solidFill>
                  <a:schemeClr val="lt1"/>
                </a:solidFill>
                <a:latin typeface="Source Sans Pro"/>
                <a:ea typeface="Source Sans Pro"/>
                <a:cs typeface="Source Sans Pro"/>
                <a:sym typeface="Source Sans Pro"/>
              </a:rPr>
              <a:t>Roll No.</a:t>
            </a:r>
            <a:endParaRPr sz="2500" b="1"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21IT5040</a:t>
            </a:r>
            <a:endParaRPr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21IT5046</a:t>
            </a:r>
            <a:endParaRPr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21CE1128</a:t>
            </a:r>
            <a:endParaRPr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2100" dirty="0">
              <a:solidFill>
                <a:schemeClr val="lt1"/>
              </a:solidFill>
            </a:endParaRPr>
          </a:p>
        </p:txBody>
      </p:sp>
      <p:sp>
        <p:nvSpPr>
          <p:cNvPr id="133" name="Google Shape;133;p1"/>
          <p:cNvSpPr txBox="1"/>
          <p:nvPr/>
        </p:nvSpPr>
        <p:spPr>
          <a:xfrm>
            <a:off x="2454422" y="5785200"/>
            <a:ext cx="410340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500"/>
              <a:buFont typeface="Arial"/>
              <a:buNone/>
            </a:pPr>
            <a:endParaRPr lang="en-US" b="1" i="0" u="none" strike="noStrike" cap="none" dirty="0">
              <a:solidFill>
                <a:schemeClr val="lt1"/>
              </a:solidFill>
              <a:latin typeface="Source Sans Pro"/>
              <a:ea typeface="Source Sans Pro"/>
              <a:cs typeface="Source Sans Pro"/>
              <a:sym typeface="Source Sans Pro"/>
            </a:endParaRPr>
          </a:p>
          <a:p>
            <a:pPr marL="0" marR="0" lvl="0" indent="0" algn="ctr" rtl="0">
              <a:spcBef>
                <a:spcPts val="0"/>
              </a:spcBef>
              <a:spcAft>
                <a:spcPts val="0"/>
              </a:spcAft>
              <a:buClr>
                <a:schemeClr val="lt1"/>
              </a:buClr>
              <a:buSzPts val="2500"/>
              <a:buFont typeface="Arial"/>
              <a:buNone/>
            </a:pPr>
            <a:r>
              <a:rPr lang="en-US" b="1" i="0" u="none" strike="noStrike" cap="none" dirty="0">
                <a:solidFill>
                  <a:schemeClr val="lt1"/>
                </a:solidFill>
                <a:latin typeface="Source Sans Pro"/>
                <a:ea typeface="Source Sans Pro"/>
                <a:cs typeface="Source Sans Pro"/>
                <a:sym typeface="Source Sans Pro"/>
              </a:rPr>
              <a:t>Guided by </a:t>
            </a:r>
            <a:endParaRPr dirty="0"/>
          </a:p>
          <a:p>
            <a:pPr marL="0" marR="0" lvl="0" indent="0" algn="ctr" rtl="0">
              <a:spcBef>
                <a:spcPts val="0"/>
              </a:spcBef>
              <a:spcAft>
                <a:spcPts val="0"/>
              </a:spcAft>
              <a:buClr>
                <a:schemeClr val="lt1"/>
              </a:buClr>
              <a:buSzPts val="2500"/>
              <a:buFont typeface="Arial"/>
              <a:buNone/>
            </a:pPr>
            <a:r>
              <a:rPr lang="en-US" b="1" dirty="0">
                <a:solidFill>
                  <a:schemeClr val="lt1"/>
                </a:solidFill>
                <a:latin typeface="Source Sans Pro"/>
                <a:ea typeface="Source Sans Pro"/>
                <a:cs typeface="Source Sans Pro"/>
                <a:sym typeface="Source Sans Pro"/>
              </a:rPr>
              <a:t>Mrs. Poonam</a:t>
            </a:r>
            <a:endParaRPr sz="1100"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34" name="Google Shape;134;p1" descr="C:\Users\abc\Pictures\RAIT-DEEMED-LOGO.jpg"/>
          <p:cNvPicPr preferRelativeResize="0"/>
          <p:nvPr/>
        </p:nvPicPr>
        <p:blipFill rotWithShape="1">
          <a:blip r:embed="rId3">
            <a:alphaModFix/>
          </a:blip>
          <a:srcRect/>
          <a:stretch/>
        </p:blipFill>
        <p:spPr>
          <a:xfrm>
            <a:off x="3203575" y="130175"/>
            <a:ext cx="2663825" cy="947738"/>
          </a:xfrm>
          <a:prstGeom prst="rect">
            <a:avLst/>
          </a:prstGeom>
          <a:noFill/>
          <a:ln>
            <a:noFill/>
          </a:ln>
        </p:spPr>
      </p:pic>
      <p:sp>
        <p:nvSpPr>
          <p:cNvPr id="135" name="Google Shape;135;p1"/>
          <p:cNvSpPr txBox="1"/>
          <p:nvPr/>
        </p:nvSpPr>
        <p:spPr>
          <a:xfrm>
            <a:off x="4572000" y="4076700"/>
            <a:ext cx="3418800" cy="232367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500" b="1" dirty="0">
                <a:solidFill>
                  <a:schemeClr val="lt1"/>
                </a:solidFill>
                <a:latin typeface="Source Sans Pro"/>
                <a:ea typeface="Source Sans Pro"/>
                <a:cs typeface="Source Sans Pro"/>
                <a:sym typeface="Source Sans Pro"/>
              </a:rPr>
              <a:t>Name of the students</a:t>
            </a:r>
            <a:endParaRPr sz="2500" b="1"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err="1">
                <a:solidFill>
                  <a:schemeClr val="lt1"/>
                </a:solidFill>
                <a:latin typeface="Source Sans Pro"/>
                <a:ea typeface="Source Sans Pro"/>
                <a:cs typeface="Source Sans Pro"/>
                <a:sym typeface="Source Sans Pro"/>
              </a:rPr>
              <a:t>Eshaan</a:t>
            </a:r>
            <a:r>
              <a:rPr lang="en-US" sz="2000" dirty="0">
                <a:solidFill>
                  <a:schemeClr val="lt1"/>
                </a:solidFill>
                <a:latin typeface="Source Sans Pro"/>
                <a:ea typeface="Source Sans Pro"/>
                <a:cs typeface="Source Sans Pro"/>
                <a:sym typeface="Source Sans Pro"/>
              </a:rPr>
              <a:t> Patil</a:t>
            </a:r>
            <a:endParaRPr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Rahil </a:t>
            </a:r>
            <a:r>
              <a:rPr lang="en-US" sz="2000" dirty="0" err="1">
                <a:solidFill>
                  <a:schemeClr val="lt1"/>
                </a:solidFill>
                <a:latin typeface="Source Sans Pro"/>
                <a:ea typeface="Source Sans Pro"/>
                <a:cs typeface="Source Sans Pro"/>
                <a:sym typeface="Source Sans Pro"/>
              </a:rPr>
              <a:t>Khambe</a:t>
            </a:r>
            <a:endParaRPr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Pratik </a:t>
            </a:r>
            <a:r>
              <a:rPr lang="en-US" sz="2000" dirty="0" err="1">
                <a:solidFill>
                  <a:schemeClr val="lt1"/>
                </a:solidFill>
                <a:latin typeface="Source Sans Pro"/>
                <a:ea typeface="Source Sans Pro"/>
                <a:cs typeface="Source Sans Pro"/>
                <a:sym typeface="Source Sans Pro"/>
              </a:rPr>
              <a:t>Bhusare</a:t>
            </a:r>
            <a:endParaRPr lang="en-US"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err="1">
                <a:solidFill>
                  <a:schemeClr val="lt1"/>
                </a:solidFill>
                <a:latin typeface="Source Sans Pro"/>
                <a:ea typeface="Source Sans Pro"/>
                <a:cs typeface="Source Sans Pro"/>
                <a:sym typeface="Source Sans Pro"/>
              </a:rPr>
              <a:t>Poorva</a:t>
            </a:r>
            <a:r>
              <a:rPr lang="en-US" sz="2000" dirty="0">
                <a:solidFill>
                  <a:schemeClr val="lt1"/>
                </a:solidFill>
                <a:latin typeface="Source Sans Pro"/>
                <a:ea typeface="Source Sans Pro"/>
                <a:cs typeface="Source Sans Pro"/>
                <a:sym typeface="Source Sans Pro"/>
              </a:rPr>
              <a:t> </a:t>
            </a:r>
            <a:r>
              <a:rPr lang="en-US" sz="2000" dirty="0" err="1">
                <a:solidFill>
                  <a:schemeClr val="lt1"/>
                </a:solidFill>
                <a:latin typeface="Source Sans Pro"/>
                <a:ea typeface="Source Sans Pro"/>
                <a:cs typeface="Source Sans Pro"/>
                <a:sym typeface="Source Sans Pro"/>
              </a:rPr>
              <a:t>Shetye</a:t>
            </a:r>
            <a:endParaRPr lang="en-US"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Ved </a:t>
            </a:r>
            <a:r>
              <a:rPr lang="en-US" sz="2000" dirty="0" err="1">
                <a:solidFill>
                  <a:schemeClr val="lt1"/>
                </a:solidFill>
                <a:latin typeface="Source Sans Pro"/>
                <a:ea typeface="Source Sans Pro"/>
                <a:cs typeface="Source Sans Pro"/>
                <a:sym typeface="Source Sans Pro"/>
              </a:rPr>
              <a:t>Bhanushali</a:t>
            </a:r>
            <a:endParaRPr lang="en-US" sz="20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Source Sans Pro"/>
                <a:ea typeface="Source Sans Pro"/>
                <a:cs typeface="Source Sans Pro"/>
                <a:sym typeface="Source Sans Pro"/>
              </a:rPr>
              <a:t>	</a:t>
            </a:r>
            <a:endParaRPr sz="20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2d6ad9b9b5_1_1"/>
          <p:cNvSpPr txBox="1">
            <a:spLocks noGrp="1"/>
          </p:cNvSpPr>
          <p:nvPr>
            <p:ph type="title"/>
          </p:nvPr>
        </p:nvSpPr>
        <p:spPr>
          <a:xfrm>
            <a:off x="457200" y="274638"/>
            <a:ext cx="8229600" cy="85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IMPLEMENTATION</a:t>
            </a:r>
            <a:endParaRPr/>
          </a:p>
        </p:txBody>
      </p:sp>
      <p:sp>
        <p:nvSpPr>
          <p:cNvPr id="204" name="Google Shape;204;g22d6ad9b9b5_1_1"/>
          <p:cNvSpPr txBox="1">
            <a:spLocks noGrp="1"/>
          </p:cNvSpPr>
          <p:nvPr>
            <p:ph type="body" idx="1"/>
          </p:nvPr>
        </p:nvSpPr>
        <p:spPr>
          <a:xfrm>
            <a:off x="539750" y="1484313"/>
            <a:ext cx="8064600" cy="40323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endParaRPr/>
          </a:p>
        </p:txBody>
      </p:sp>
      <p:sp>
        <p:nvSpPr>
          <p:cNvPr id="205" name="Google Shape;205;g22d6ad9b9b5_1_1"/>
          <p:cNvSpPr txBox="1">
            <a:spLocks noGrp="1"/>
          </p:cNvSpPr>
          <p:nvPr>
            <p:ph type="sldNum" idx="12"/>
          </p:nvPr>
        </p:nvSpPr>
        <p:spPr>
          <a:xfrm>
            <a:off x="468313" y="6356350"/>
            <a:ext cx="4764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2d6ad9b9b5_1_15"/>
          <p:cNvSpPr txBox="1">
            <a:spLocks noGrp="1"/>
          </p:cNvSpPr>
          <p:nvPr>
            <p:ph type="title"/>
          </p:nvPr>
        </p:nvSpPr>
        <p:spPr>
          <a:xfrm>
            <a:off x="457200" y="274638"/>
            <a:ext cx="8229600" cy="85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IMPLEMENTATION</a:t>
            </a:r>
            <a:endParaRPr/>
          </a:p>
        </p:txBody>
      </p:sp>
      <p:sp>
        <p:nvSpPr>
          <p:cNvPr id="212" name="Google Shape;212;g22d6ad9b9b5_1_15"/>
          <p:cNvSpPr txBox="1">
            <a:spLocks noGrp="1"/>
          </p:cNvSpPr>
          <p:nvPr>
            <p:ph type="body" idx="1"/>
          </p:nvPr>
        </p:nvSpPr>
        <p:spPr>
          <a:xfrm>
            <a:off x="539750" y="1484313"/>
            <a:ext cx="8064600" cy="40323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endParaRPr/>
          </a:p>
        </p:txBody>
      </p:sp>
      <p:sp>
        <p:nvSpPr>
          <p:cNvPr id="213" name="Google Shape;213;g22d6ad9b9b5_1_15"/>
          <p:cNvSpPr txBox="1">
            <a:spLocks noGrp="1"/>
          </p:cNvSpPr>
          <p:nvPr>
            <p:ph type="sldNum" idx="12"/>
          </p:nvPr>
        </p:nvSpPr>
        <p:spPr>
          <a:xfrm>
            <a:off x="468313" y="6356350"/>
            <a:ext cx="4764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2d6ad9b9b5_1_8"/>
          <p:cNvSpPr txBox="1">
            <a:spLocks noGrp="1"/>
          </p:cNvSpPr>
          <p:nvPr>
            <p:ph type="title"/>
          </p:nvPr>
        </p:nvSpPr>
        <p:spPr>
          <a:xfrm>
            <a:off x="457200" y="274638"/>
            <a:ext cx="8229600" cy="85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IMPLEMENTATION</a:t>
            </a:r>
            <a:endParaRPr/>
          </a:p>
        </p:txBody>
      </p:sp>
      <p:sp>
        <p:nvSpPr>
          <p:cNvPr id="220" name="Google Shape;220;g22d6ad9b9b5_1_8"/>
          <p:cNvSpPr txBox="1">
            <a:spLocks noGrp="1"/>
          </p:cNvSpPr>
          <p:nvPr>
            <p:ph type="body" idx="1"/>
          </p:nvPr>
        </p:nvSpPr>
        <p:spPr>
          <a:xfrm>
            <a:off x="539750" y="1484313"/>
            <a:ext cx="8064600" cy="40323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endParaRPr/>
          </a:p>
        </p:txBody>
      </p:sp>
      <p:sp>
        <p:nvSpPr>
          <p:cNvPr id="221" name="Google Shape;221;g22d6ad9b9b5_1_8"/>
          <p:cNvSpPr txBox="1">
            <a:spLocks noGrp="1"/>
          </p:cNvSpPr>
          <p:nvPr>
            <p:ph type="sldNum" idx="12"/>
          </p:nvPr>
        </p:nvSpPr>
        <p:spPr>
          <a:xfrm>
            <a:off x="468313" y="6356350"/>
            <a:ext cx="4764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586f2c28c3_2_115"/>
          <p:cNvSpPr txBox="1">
            <a:spLocks noGrp="1"/>
          </p:cNvSpPr>
          <p:nvPr>
            <p:ph type="title"/>
          </p:nvPr>
        </p:nvSpPr>
        <p:spPr>
          <a:xfrm>
            <a:off x="457200" y="2618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200"/>
              <a:t>CONCLUSION</a:t>
            </a:r>
            <a:endParaRPr sz="2200"/>
          </a:p>
        </p:txBody>
      </p:sp>
      <p:sp>
        <p:nvSpPr>
          <p:cNvPr id="227" name="Google Shape;227;g1586f2c28c3_2_115"/>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13</a:t>
            </a:fld>
            <a:endParaRPr sz="1400" b="0" i="0" u="none" strike="noStrike" cap="none">
              <a:solidFill>
                <a:srgbClr val="404040"/>
              </a:solidFill>
              <a:latin typeface="EB Garamond"/>
              <a:ea typeface="EB Garamond"/>
              <a:cs typeface="EB Garamond"/>
              <a:sym typeface="EB Garamond"/>
            </a:endParaRPr>
          </a:p>
        </p:txBody>
      </p:sp>
      <p:sp>
        <p:nvSpPr>
          <p:cNvPr id="228" name="Google Shape;228;g1586f2c28c3_2_115"/>
          <p:cNvSpPr txBox="1">
            <a:spLocks noGrp="1"/>
          </p:cNvSpPr>
          <p:nvPr>
            <p:ph type="body" idx="1"/>
          </p:nvPr>
        </p:nvSpPr>
        <p:spPr>
          <a:xfrm>
            <a:off x="539700" y="1412838"/>
            <a:ext cx="8064600" cy="4032300"/>
          </a:xfrm>
          <a:prstGeom prst="rect">
            <a:avLst/>
          </a:prstGeom>
          <a:noFill/>
          <a:ln>
            <a:noFill/>
          </a:ln>
        </p:spPr>
        <p:txBody>
          <a:bodyPr spcFirstLastPara="1" wrap="square" lIns="91425" tIns="45700" rIns="91425" bIns="45700" anchor="t" anchorCtr="0">
            <a:noAutofit/>
          </a:bodyPr>
          <a:lstStyle/>
          <a:p>
            <a:pPr algn="l"/>
            <a:r>
              <a:rPr lang="en-US" b="1" i="0" dirty="0">
                <a:solidFill>
                  <a:srgbClr val="333333"/>
                </a:solidFill>
                <a:effectLst/>
                <a:latin typeface="Raleway" panose="020B0604020202020204" pitchFamily="2" charset="0"/>
              </a:rPr>
              <a:t>Conclusion</a:t>
            </a:r>
          </a:p>
          <a:p>
            <a:pPr algn="l"/>
            <a:r>
              <a:rPr lang="en-US" b="0" i="0" dirty="0">
                <a:solidFill>
                  <a:srgbClr val="222222"/>
                </a:solidFill>
                <a:effectLst/>
                <a:latin typeface="Raleway" panose="020B0604020202020204" pitchFamily="2" charset="0"/>
              </a:rPr>
              <a:t>An excellent virtual assistant will save time and money by doing the small tasks for you and doing them accurately and with high quality. If you handle the virtual assistant correctly, it will be a boom in your business. If you’d like to find out more about hiring a virtual assistant, please consider someone from VP Virtual Assistants.</a:t>
            </a:r>
          </a:p>
          <a:p>
            <a:pPr marL="457200" lvl="0" indent="-330200" algn="l" rtl="0">
              <a:lnSpc>
                <a:spcPct val="115000"/>
              </a:lnSpc>
              <a:spcBef>
                <a:spcPts val="320"/>
              </a:spcBef>
              <a:spcAft>
                <a:spcPts val="0"/>
              </a:spcAft>
              <a:buSzPts val="1600"/>
              <a:buChar char="•"/>
            </a:pPr>
            <a:r>
              <a:rPr lang="en-US" b="0" i="0" dirty="0">
                <a:solidFill>
                  <a:srgbClr val="000000"/>
                </a:solidFill>
                <a:effectLst/>
                <a:latin typeface="canada-type-gibson"/>
              </a:rPr>
              <a:t>The future of voice search and assistants is looking bright. With the number of people already seeing how convenient those tools can be and the growing number of devices that use </a:t>
            </a:r>
            <a:r>
              <a:rPr lang="en-US" b="0" i="0" u="sng" dirty="0">
                <a:solidFill>
                  <a:srgbClr val="ED7003"/>
                </a:solidFill>
                <a:effectLst/>
                <a:latin typeface="canada-type-gibson"/>
                <a:hlinkClick r:id="rId3"/>
              </a:rPr>
              <a:t>voice recognition</a:t>
            </a:r>
            <a:r>
              <a:rPr lang="en-US" b="0" i="0" dirty="0">
                <a:solidFill>
                  <a:srgbClr val="000000"/>
                </a:solidFill>
                <a:effectLst/>
                <a:latin typeface="canada-type-gibson"/>
              </a:rPr>
              <a:t>. It's clear that the technology will soon be everywhere, and with 5G and improvements in machine learning, voice assistants might at some point become tools we can’t live without.</a:t>
            </a:r>
            <a:endParaRPr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580fb1c3ed_0_56"/>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REFERENCES</a:t>
            </a:r>
            <a:endParaRPr/>
          </a:p>
        </p:txBody>
      </p:sp>
      <p:sp>
        <p:nvSpPr>
          <p:cNvPr id="234" name="Google Shape;234;g1580fb1c3ed_0_56"/>
          <p:cNvSpPr txBox="1">
            <a:spLocks noGrp="1"/>
          </p:cNvSpPr>
          <p:nvPr>
            <p:ph type="body" idx="1"/>
          </p:nvPr>
        </p:nvSpPr>
        <p:spPr>
          <a:xfrm>
            <a:off x="539700" y="1412838"/>
            <a:ext cx="8064600" cy="4032300"/>
          </a:xfrm>
          <a:prstGeom prst="rect">
            <a:avLst/>
          </a:prstGeom>
          <a:noFill/>
          <a:ln>
            <a:noFill/>
          </a:ln>
        </p:spPr>
        <p:txBody>
          <a:bodyPr spcFirstLastPara="1" wrap="square" lIns="91425" tIns="45700" rIns="91425" bIns="45700" anchor="t" anchorCtr="0">
            <a:noAutofit/>
          </a:bodyPr>
          <a:lstStyle/>
          <a:p>
            <a:pPr marL="0" lvl="0" indent="0" algn="l" rtl="0">
              <a:spcBef>
                <a:spcPts val="320"/>
              </a:spcBef>
              <a:spcAft>
                <a:spcPts val="0"/>
              </a:spcAft>
              <a:buNone/>
            </a:pPr>
            <a:r>
              <a:rPr lang="en-US" sz="1400" b="1">
                <a:solidFill>
                  <a:srgbClr val="222222"/>
                </a:solidFill>
                <a:highlight>
                  <a:srgbClr val="FFFFFF"/>
                </a:highlight>
              </a:rPr>
              <a:t>[1] </a:t>
            </a:r>
            <a:r>
              <a:rPr lang="en-US" sz="1400">
                <a:solidFill>
                  <a:srgbClr val="222222"/>
                </a:solidFill>
                <a:highlight>
                  <a:srgbClr val="FFFFFF"/>
                </a:highlight>
              </a:rPr>
              <a:t>Faculty of Computer Engineering and IT, Shahrood University of Technology, Shahrood, Iran, Faculty of Computer and IT Engineering, Mazandaran University of Science and Technology, Babol, Iran,c Sydney International School of Technology and Commerce, Sydney, Australia</a:t>
            </a:r>
            <a:endParaRPr sz="1400">
              <a:solidFill>
                <a:srgbClr val="222222"/>
              </a:solidFill>
              <a:highlight>
                <a:srgbClr val="FFFFFF"/>
              </a:highlight>
            </a:endParaRPr>
          </a:p>
          <a:p>
            <a:pPr marL="0" lvl="0" indent="0" algn="l" rtl="0">
              <a:spcBef>
                <a:spcPts val="320"/>
              </a:spcBef>
              <a:spcAft>
                <a:spcPts val="0"/>
              </a:spcAft>
              <a:buNone/>
            </a:pPr>
            <a:endParaRPr sz="1400">
              <a:solidFill>
                <a:srgbClr val="222222"/>
              </a:solidFill>
              <a:highlight>
                <a:srgbClr val="FFFFFF"/>
              </a:highlight>
            </a:endParaRPr>
          </a:p>
          <a:p>
            <a:pPr marL="0" lvl="0" indent="0" algn="l" rtl="0">
              <a:spcBef>
                <a:spcPts val="320"/>
              </a:spcBef>
              <a:spcAft>
                <a:spcPts val="0"/>
              </a:spcAft>
              <a:buNone/>
            </a:pPr>
            <a:r>
              <a:rPr lang="en-US" sz="1400" b="1">
                <a:solidFill>
                  <a:srgbClr val="222222"/>
                </a:solidFill>
                <a:highlight>
                  <a:srgbClr val="FFFFFF"/>
                </a:highlight>
              </a:rPr>
              <a:t>[2] </a:t>
            </a:r>
            <a:r>
              <a:rPr lang="en-US" sz="1400">
                <a:solidFill>
                  <a:srgbClr val="222222"/>
                </a:solidFill>
                <a:highlight>
                  <a:srgbClr val="FFFFFF"/>
                </a:highlight>
              </a:rPr>
              <a:t>Spaniol M, Baeza-Yates R and Alonso O. (2023). Report on the 12th Temporal Web Analytics Workshop (TempWeb 2022) at WWW 2022. ACM SIGIR Forum. 56:2. (1-6). Online publication date: 1-Dec-2022</a:t>
            </a:r>
            <a:endParaRPr sz="1400">
              <a:solidFill>
                <a:srgbClr val="222222"/>
              </a:solidFill>
              <a:highlight>
                <a:srgbClr val="FFFFFF"/>
              </a:highlight>
            </a:endParaRPr>
          </a:p>
          <a:p>
            <a:pPr marL="0" lvl="0" indent="0" algn="l" rtl="0">
              <a:spcBef>
                <a:spcPts val="320"/>
              </a:spcBef>
              <a:spcAft>
                <a:spcPts val="0"/>
              </a:spcAft>
              <a:buNone/>
            </a:pPr>
            <a:endParaRPr sz="1400">
              <a:solidFill>
                <a:srgbClr val="222222"/>
              </a:solidFill>
              <a:highlight>
                <a:srgbClr val="FFFFFF"/>
              </a:highlight>
            </a:endParaRPr>
          </a:p>
          <a:p>
            <a:pPr marL="0" lvl="0" indent="0" algn="l" rtl="0">
              <a:spcBef>
                <a:spcPts val="320"/>
              </a:spcBef>
              <a:spcAft>
                <a:spcPts val="0"/>
              </a:spcAft>
              <a:buNone/>
            </a:pPr>
            <a:r>
              <a:rPr lang="en-US" sz="1400" b="1">
                <a:solidFill>
                  <a:srgbClr val="222222"/>
                </a:solidFill>
                <a:highlight>
                  <a:srgbClr val="FFFFFF"/>
                </a:highlight>
              </a:rPr>
              <a:t>[3]</a:t>
            </a:r>
            <a:r>
              <a:rPr lang="en-US" sz="1400">
                <a:solidFill>
                  <a:srgbClr val="222222"/>
                </a:solidFill>
                <a:highlight>
                  <a:srgbClr val="FFFFFF"/>
                </a:highlight>
              </a:rPr>
              <a:t> T.-S. M. Parul Sharma, "Prediction of Indian Election Using Sentiment Analysis," 2016 IEEE International Conference on Big Data (Big Data), pp. 1966-1971, 2016.</a:t>
            </a:r>
            <a:endParaRPr sz="1400">
              <a:solidFill>
                <a:srgbClr val="222222"/>
              </a:solidFill>
              <a:highlight>
                <a:srgbClr val="FFFFFF"/>
              </a:highlight>
            </a:endParaRPr>
          </a:p>
          <a:p>
            <a:pPr marL="0" lvl="0" indent="0" algn="l" rtl="0">
              <a:spcBef>
                <a:spcPts val="320"/>
              </a:spcBef>
              <a:spcAft>
                <a:spcPts val="0"/>
              </a:spcAft>
              <a:buNone/>
            </a:pPr>
            <a:endParaRPr sz="1400">
              <a:solidFill>
                <a:srgbClr val="222222"/>
              </a:solidFill>
              <a:highlight>
                <a:srgbClr val="FFFFFF"/>
              </a:highlight>
            </a:endParaRPr>
          </a:p>
          <a:p>
            <a:pPr marL="0" lvl="0" indent="0" algn="l" rtl="0">
              <a:spcBef>
                <a:spcPts val="320"/>
              </a:spcBef>
              <a:spcAft>
                <a:spcPts val="0"/>
              </a:spcAft>
              <a:buNone/>
            </a:pPr>
            <a:endParaRPr sz="1400">
              <a:solidFill>
                <a:srgbClr val="222222"/>
              </a:solidFill>
              <a:highlight>
                <a:srgbClr val="FFFFFF"/>
              </a:highlight>
            </a:endParaRPr>
          </a:p>
        </p:txBody>
      </p:sp>
      <p:sp>
        <p:nvSpPr>
          <p:cNvPr id="235" name="Google Shape;235;g1580fb1c3ed_0_56"/>
          <p:cNvSpPr txBox="1">
            <a:spLocks noGrp="1"/>
          </p:cNvSpPr>
          <p:nvPr>
            <p:ph type="ftr" idx="11"/>
          </p:nvPr>
        </p:nvSpPr>
        <p:spPr>
          <a:xfrm>
            <a:off x="1028700" y="6356350"/>
            <a:ext cx="2895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TE Mini Project Mock 1 Presentation</a:t>
            </a:r>
            <a:endParaRPr/>
          </a:p>
        </p:txBody>
      </p:sp>
      <p:sp>
        <p:nvSpPr>
          <p:cNvPr id="236" name="Google Shape;236;g1580fb1c3ed_0_56"/>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14</a:t>
            </a:fld>
            <a:endParaRPr sz="1400" b="0" i="0" u="none" strike="noStrike" cap="none">
              <a:solidFill>
                <a:srgbClr val="404040"/>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Shape 240"/>
        <p:cNvGrpSpPr/>
        <p:nvPr/>
      </p:nvGrpSpPr>
      <p:grpSpPr>
        <a:xfrm>
          <a:off x="0" y="0"/>
          <a:ext cx="0" cy="0"/>
          <a:chOff x="0" y="0"/>
          <a:chExt cx="0" cy="0"/>
        </a:xfrm>
      </p:grpSpPr>
      <p:sp>
        <p:nvSpPr>
          <p:cNvPr id="241" name="Google Shape;241;p11"/>
          <p:cNvSpPr txBox="1">
            <a:spLocks noGrp="1"/>
          </p:cNvSpPr>
          <p:nvPr>
            <p:ph type="body" idx="1"/>
          </p:nvPr>
        </p:nvSpPr>
        <p:spPr>
          <a:xfrm>
            <a:off x="1989138" y="3068638"/>
            <a:ext cx="5165725"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600"/>
              <a:buNone/>
            </a:pPr>
            <a:r>
              <a:rPr lang="en-US" sz="3600">
                <a:solidFill>
                  <a:schemeClr val="lt1"/>
                </a:solidFill>
              </a:rPr>
              <a:t>Thank You</a:t>
            </a:r>
            <a:endParaRPr sz="3600">
              <a:solidFill>
                <a:schemeClr val="lt1"/>
              </a:solidFill>
            </a:endParaRPr>
          </a:p>
        </p:txBody>
      </p:sp>
      <p:pic>
        <p:nvPicPr>
          <p:cNvPr id="242" name="Google Shape;242;p11" descr="C:\Users\abc\Pictures\RAIT-DEEMED-LOGO.jpg"/>
          <p:cNvPicPr preferRelativeResize="0"/>
          <p:nvPr/>
        </p:nvPicPr>
        <p:blipFill rotWithShape="1">
          <a:blip r:embed="rId3">
            <a:alphaModFix/>
          </a:blip>
          <a:srcRect/>
          <a:stretch/>
        </p:blipFill>
        <p:spPr>
          <a:xfrm>
            <a:off x="6078538" y="5780088"/>
            <a:ext cx="3065462" cy="1090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580fb1c3ed_0_21"/>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500" dirty="0"/>
              <a:t>INTRODUCTION</a:t>
            </a:r>
            <a:endParaRPr sz="2500" dirty="0"/>
          </a:p>
        </p:txBody>
      </p:sp>
      <p:sp>
        <p:nvSpPr>
          <p:cNvPr id="141" name="Google Shape;141;g1580fb1c3ed_0_21"/>
          <p:cNvSpPr txBox="1">
            <a:spLocks noGrp="1"/>
          </p:cNvSpPr>
          <p:nvPr>
            <p:ph type="body" idx="1"/>
          </p:nvPr>
        </p:nvSpPr>
        <p:spPr>
          <a:xfrm>
            <a:off x="457200" y="1336707"/>
            <a:ext cx="4444200" cy="4700700"/>
          </a:xfrm>
          <a:prstGeom prst="rect">
            <a:avLst/>
          </a:prstGeom>
          <a:noFill/>
          <a:ln>
            <a:noFill/>
          </a:ln>
        </p:spPr>
        <p:txBody>
          <a:bodyPr spcFirstLastPara="1" wrap="square" lIns="91425" tIns="45700" rIns="91425" bIns="45700" anchor="t" anchorCtr="0">
            <a:normAutofit/>
          </a:bodyPr>
          <a:lstStyle/>
          <a:p>
            <a:pPr algn="l"/>
            <a:r>
              <a:rPr lang="en-US" sz="2000" b="0" i="0" dirty="0">
                <a:solidFill>
                  <a:schemeClr val="tx1"/>
                </a:solidFill>
                <a:effectLst/>
                <a:latin typeface="Calibri" panose="020F0502020204030204" pitchFamily="34" charset="0"/>
                <a:cs typeface="Calibri" panose="020F0502020204030204" pitchFamily="34" charset="0"/>
              </a:rPr>
              <a:t>Voice or speaker recognition is the ability of a machine or program to receive and interpret dictation or to understand and perform spoken commands. Voice recognition has gained prominence and use with the rise of artificial intelligence (</a:t>
            </a:r>
            <a:r>
              <a:rPr lang="en-US" sz="2000" b="0" i="0" u="sng" dirty="0">
                <a:solidFill>
                  <a:schemeClr val="tx1"/>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AI</a:t>
            </a:r>
            <a:r>
              <a:rPr lang="en-US" sz="2000" b="0" i="0" dirty="0">
                <a:solidFill>
                  <a:schemeClr val="tx1"/>
                </a:solidFill>
                <a:effectLst/>
                <a:latin typeface="Calibri" panose="020F0502020204030204" pitchFamily="34" charset="0"/>
                <a:cs typeface="Calibri" panose="020F0502020204030204" pitchFamily="34" charset="0"/>
              </a:rPr>
              <a:t>) and intelligent assistants, such as Amazon's Alexa and Apple's </a:t>
            </a:r>
            <a:r>
              <a:rPr lang="en-US" sz="2000" b="0" i="0" u="sng" dirty="0">
                <a:solidFill>
                  <a:schemeClr val="tx1"/>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Siri</a:t>
            </a:r>
            <a:r>
              <a:rPr lang="en-US" sz="2000" b="0" i="0" dirty="0">
                <a:solidFill>
                  <a:schemeClr val="tx1"/>
                </a:solidFill>
                <a:effectLst/>
                <a:latin typeface="Calibri" panose="020F0502020204030204" pitchFamily="34" charset="0"/>
                <a:cs typeface="Calibri" panose="020F0502020204030204" pitchFamily="34" charset="0"/>
              </a:rPr>
              <a:t>.</a:t>
            </a:r>
          </a:p>
          <a:p>
            <a:pPr algn="l"/>
            <a:r>
              <a:rPr lang="en-US" sz="2000" b="0" i="0" dirty="0">
                <a:solidFill>
                  <a:schemeClr val="tx1"/>
                </a:solidFill>
                <a:effectLst/>
                <a:latin typeface="Calibri" panose="020F0502020204030204" pitchFamily="34" charset="0"/>
                <a:cs typeface="Calibri" panose="020F0502020204030204" pitchFamily="34" charset="0"/>
              </a:rPr>
              <a:t>Voice recognition systems let consumers interact with technology simply by speaking to it, enabling hands-free requests, reminders and other simple tasks.</a:t>
            </a:r>
          </a:p>
          <a:p>
            <a:pPr marL="457200" lvl="0" indent="-342900" algn="l" rtl="0">
              <a:lnSpc>
                <a:spcPct val="115000"/>
              </a:lnSpc>
              <a:spcBef>
                <a:spcPts val="320"/>
              </a:spcBef>
              <a:spcAft>
                <a:spcPts val="0"/>
              </a:spcAft>
              <a:buClr>
                <a:srgbClr val="0C0C0C"/>
              </a:buClr>
              <a:buSzPts val="1800"/>
              <a:buChar char="•"/>
            </a:pPr>
            <a:endParaRPr sz="1800" dirty="0">
              <a:solidFill>
                <a:schemeClr val="tx1"/>
              </a:solidFill>
              <a:highlight>
                <a:schemeClr val="lt1"/>
              </a:highlight>
              <a:latin typeface="Calibri" panose="020F0502020204030204" pitchFamily="34" charset="0"/>
              <a:cs typeface="Calibri" panose="020F0502020204030204" pitchFamily="34" charset="0"/>
            </a:endParaRPr>
          </a:p>
        </p:txBody>
      </p:sp>
      <p:sp>
        <p:nvSpPr>
          <p:cNvPr id="142" name="Google Shape;142;g1580fb1c3ed_0_21"/>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2</a:t>
            </a:fld>
            <a:endParaRPr sz="1400" b="0" i="0" u="none" strike="noStrike" cap="none">
              <a:solidFill>
                <a:srgbClr val="404040"/>
              </a:solidFill>
              <a:latin typeface="EB Garamond"/>
              <a:ea typeface="EB Garamond"/>
              <a:cs typeface="EB Garamond"/>
              <a:sym typeface="EB Garamond"/>
            </a:endParaRPr>
          </a:p>
        </p:txBody>
      </p:sp>
      <p:pic>
        <p:nvPicPr>
          <p:cNvPr id="143" name="Google Shape;143;g1580fb1c3ed_0_21"/>
          <p:cNvPicPr preferRelativeResize="0"/>
          <p:nvPr/>
        </p:nvPicPr>
        <p:blipFill rotWithShape="1">
          <a:blip r:embed="rId5">
            <a:alphaModFix/>
          </a:blip>
          <a:srcRect/>
          <a:stretch/>
        </p:blipFill>
        <p:spPr>
          <a:xfrm>
            <a:off x="5067325" y="1619263"/>
            <a:ext cx="3619476" cy="3619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2d6ad9b9b5_0_3"/>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500" dirty="0"/>
              <a:t>INTRODUCTION</a:t>
            </a:r>
            <a:endParaRPr sz="2500" dirty="0"/>
          </a:p>
        </p:txBody>
      </p:sp>
      <p:sp>
        <p:nvSpPr>
          <p:cNvPr id="149" name="Google Shape;149;g22d6ad9b9b5_0_3"/>
          <p:cNvSpPr txBox="1">
            <a:spLocks noGrp="1"/>
          </p:cNvSpPr>
          <p:nvPr>
            <p:ph type="body" idx="1"/>
          </p:nvPr>
        </p:nvSpPr>
        <p:spPr>
          <a:xfrm>
            <a:off x="468325" y="1357400"/>
            <a:ext cx="4444200" cy="4767000"/>
          </a:xfrm>
          <a:prstGeom prst="rect">
            <a:avLst/>
          </a:prstGeom>
          <a:noFill/>
          <a:ln>
            <a:noFill/>
          </a:ln>
        </p:spPr>
        <p:txBody>
          <a:bodyPr spcFirstLastPara="1" wrap="square" lIns="91425" tIns="45700" rIns="91425" bIns="45700" anchor="t" anchorCtr="0">
            <a:normAutofit fontScale="92500" lnSpcReduction="10000"/>
          </a:bodyPr>
          <a:lstStyle/>
          <a:p>
            <a:pPr algn="l"/>
            <a:r>
              <a:rPr lang="en-US" sz="2000" b="0" i="0" dirty="0">
                <a:solidFill>
                  <a:schemeClr val="tx1"/>
                </a:solidFill>
                <a:effectLst/>
                <a:latin typeface="Calibri" panose="020F0502020204030204" pitchFamily="34" charset="0"/>
                <a:cs typeface="Calibri" panose="020F0502020204030204" pitchFamily="34" charset="0"/>
              </a:rPr>
              <a:t>Voice recognition can identify and distinguish voices using automatic speech recognition (</a:t>
            </a:r>
            <a:r>
              <a:rPr lang="en-US" sz="2000" b="0" i="0" u="sng" dirty="0">
                <a:solidFill>
                  <a:schemeClr val="tx1"/>
                </a:solidFill>
                <a:effectLst/>
                <a:latin typeface="Calibri" panose="020F0502020204030204" pitchFamily="34" charset="0"/>
                <a:cs typeface="Calibri" panose="020F0502020204030204" pitchFamily="34" charset="0"/>
              </a:rPr>
              <a:t>ASR</a:t>
            </a:r>
            <a:r>
              <a:rPr lang="en-US" sz="2000" b="0" i="0" dirty="0">
                <a:solidFill>
                  <a:schemeClr val="tx1"/>
                </a:solidFill>
                <a:effectLst/>
                <a:latin typeface="Calibri" panose="020F0502020204030204" pitchFamily="34" charset="0"/>
                <a:cs typeface="Calibri" panose="020F0502020204030204" pitchFamily="34" charset="0"/>
              </a:rPr>
              <a:t>) software programs. Some ASR programs require users first </a:t>
            </a:r>
            <a:r>
              <a:rPr lang="en-US" sz="2000" b="0" i="1" dirty="0">
                <a:solidFill>
                  <a:schemeClr val="tx1"/>
                </a:solidFill>
                <a:effectLst/>
                <a:latin typeface="Calibri" panose="020F0502020204030204" pitchFamily="34" charset="0"/>
                <a:cs typeface="Calibri" panose="020F0502020204030204" pitchFamily="34" charset="0"/>
              </a:rPr>
              <a:t>train</a:t>
            </a:r>
            <a:r>
              <a:rPr lang="en-US" sz="2000" b="0" i="0" dirty="0">
                <a:solidFill>
                  <a:schemeClr val="tx1"/>
                </a:solidFill>
                <a:effectLst/>
                <a:latin typeface="Calibri" panose="020F0502020204030204" pitchFamily="34" charset="0"/>
                <a:cs typeface="Calibri" panose="020F0502020204030204" pitchFamily="34" charset="0"/>
              </a:rPr>
              <a:t> the program to recognize their voice for a more accurate speech-to-text conversion. Voice recognition systems evaluate a voice's frequency, accent and flow of speech.</a:t>
            </a:r>
          </a:p>
          <a:p>
            <a:pPr algn="l"/>
            <a:r>
              <a:rPr lang="en-US" sz="2000" b="0" i="0" dirty="0">
                <a:solidFill>
                  <a:schemeClr val="tx1"/>
                </a:solidFill>
                <a:effectLst/>
                <a:latin typeface="Calibri" panose="020F0502020204030204" pitchFamily="34" charset="0"/>
                <a:cs typeface="Calibri" panose="020F0502020204030204" pitchFamily="34" charset="0"/>
              </a:rPr>
              <a:t>Although voice recognition and </a:t>
            </a:r>
            <a:r>
              <a:rPr lang="en-US" sz="2000" b="0" i="0" u="sng" dirty="0">
                <a:solidFill>
                  <a:schemeClr val="tx1"/>
                </a:solidFill>
                <a:effectLst/>
                <a:latin typeface="Calibri" panose="020F0502020204030204" pitchFamily="34" charset="0"/>
                <a:cs typeface="Calibri" panose="020F0502020204030204" pitchFamily="34" charset="0"/>
              </a:rPr>
              <a:t>speech recognition</a:t>
            </a:r>
            <a:r>
              <a:rPr lang="en-US" sz="2000" b="0" i="0" dirty="0">
                <a:solidFill>
                  <a:schemeClr val="tx1"/>
                </a:solidFill>
                <a:effectLst/>
                <a:latin typeface="Calibri" panose="020F0502020204030204" pitchFamily="34" charset="0"/>
                <a:cs typeface="Calibri" panose="020F0502020204030204" pitchFamily="34" charset="0"/>
              </a:rPr>
              <a:t> are referred to interchangeably, they aren't the same, and a critical distinction must be made. Voice recognition identifies the speaker, whereas speech recognition evaluates what is said.</a:t>
            </a:r>
          </a:p>
          <a:p>
            <a:pPr marL="457200" lvl="0" indent="-342900" algn="l" rtl="0">
              <a:lnSpc>
                <a:spcPct val="115000"/>
              </a:lnSpc>
              <a:spcBef>
                <a:spcPts val="320"/>
              </a:spcBef>
              <a:spcAft>
                <a:spcPts val="0"/>
              </a:spcAft>
              <a:buClr>
                <a:srgbClr val="0C0C0C"/>
              </a:buClr>
              <a:buSzPts val="1800"/>
              <a:buChar char="•"/>
            </a:pPr>
            <a:endParaRPr sz="1800" dirty="0">
              <a:solidFill>
                <a:schemeClr val="tx1"/>
              </a:solidFill>
              <a:highlight>
                <a:schemeClr val="lt1"/>
              </a:highlight>
              <a:latin typeface="Calibri" panose="020F0502020204030204" pitchFamily="34" charset="0"/>
              <a:cs typeface="Calibri" panose="020F0502020204030204" pitchFamily="34" charset="0"/>
            </a:endParaRPr>
          </a:p>
        </p:txBody>
      </p:sp>
      <p:sp>
        <p:nvSpPr>
          <p:cNvPr id="150" name="Google Shape;150;g22d6ad9b9b5_0_3"/>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3</a:t>
            </a:fld>
            <a:endParaRPr sz="1400" b="0" i="0" u="none" strike="noStrike" cap="none">
              <a:solidFill>
                <a:srgbClr val="404040"/>
              </a:solidFill>
              <a:latin typeface="EB Garamond"/>
              <a:ea typeface="EB Garamond"/>
              <a:cs typeface="EB Garamond"/>
              <a:sym typeface="EB Garamond"/>
            </a:endParaRPr>
          </a:p>
        </p:txBody>
      </p:sp>
      <p:pic>
        <p:nvPicPr>
          <p:cNvPr id="151" name="Google Shape;151;g22d6ad9b9b5_0_3"/>
          <p:cNvPicPr preferRelativeResize="0"/>
          <p:nvPr/>
        </p:nvPicPr>
        <p:blipFill rotWithShape="1">
          <a:blip r:embed="rId3">
            <a:alphaModFix/>
          </a:blip>
          <a:srcRect/>
          <a:stretch/>
        </p:blipFill>
        <p:spPr>
          <a:xfrm>
            <a:off x="5126400" y="1568501"/>
            <a:ext cx="3619476" cy="3619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551a17421c_0_7"/>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LITERATURE SURVEY</a:t>
            </a:r>
            <a:endParaRPr/>
          </a:p>
        </p:txBody>
      </p:sp>
      <p:sp>
        <p:nvSpPr>
          <p:cNvPr id="157" name="Google Shape;157;g1551a17421c_0_7"/>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4</a:t>
            </a:fld>
            <a:endParaRPr sz="1400" b="0" i="0" u="none" strike="noStrike" cap="none">
              <a:solidFill>
                <a:srgbClr val="404040"/>
              </a:solidFill>
              <a:latin typeface="EB Garamond"/>
              <a:ea typeface="EB Garamond"/>
              <a:cs typeface="EB Garamond"/>
              <a:sym typeface="EB Garamond"/>
            </a:endParaRPr>
          </a:p>
        </p:txBody>
      </p:sp>
      <p:graphicFrame>
        <p:nvGraphicFramePr>
          <p:cNvPr id="158" name="Google Shape;158;g1551a17421c_0_7"/>
          <p:cNvGraphicFramePr/>
          <p:nvPr>
            <p:extLst>
              <p:ext uri="{D42A27DB-BD31-4B8C-83A1-F6EECF244321}">
                <p14:modId xmlns:p14="http://schemas.microsoft.com/office/powerpoint/2010/main" val="160668627"/>
              </p:ext>
            </p:extLst>
          </p:nvPr>
        </p:nvGraphicFramePr>
        <p:xfrm>
          <a:off x="468313" y="1125438"/>
          <a:ext cx="8429880" cy="5063592"/>
        </p:xfrm>
        <a:graphic>
          <a:graphicData uri="http://schemas.openxmlformats.org/drawingml/2006/table">
            <a:tbl>
              <a:tblPr>
                <a:noFill/>
                <a:tableStyleId>{4810A84D-C6BF-45B4-9338-F2708FF3FC14}</a:tableStyleId>
              </a:tblPr>
              <a:tblGrid>
                <a:gridCol w="850891">
                  <a:extLst>
                    <a:ext uri="{9D8B030D-6E8A-4147-A177-3AD203B41FA5}">
                      <a16:colId xmlns:a16="http://schemas.microsoft.com/office/drawing/2014/main" val="20000"/>
                    </a:ext>
                  </a:extLst>
                </a:gridCol>
                <a:gridCol w="1727723">
                  <a:extLst>
                    <a:ext uri="{9D8B030D-6E8A-4147-A177-3AD203B41FA5}">
                      <a16:colId xmlns:a16="http://schemas.microsoft.com/office/drawing/2014/main" val="20001"/>
                    </a:ext>
                  </a:extLst>
                </a:gridCol>
                <a:gridCol w="2925633">
                  <a:extLst>
                    <a:ext uri="{9D8B030D-6E8A-4147-A177-3AD203B41FA5}">
                      <a16:colId xmlns:a16="http://schemas.microsoft.com/office/drawing/2014/main" val="20002"/>
                    </a:ext>
                  </a:extLst>
                </a:gridCol>
                <a:gridCol w="2925633">
                  <a:extLst>
                    <a:ext uri="{9D8B030D-6E8A-4147-A177-3AD203B41FA5}">
                      <a16:colId xmlns:a16="http://schemas.microsoft.com/office/drawing/2014/main" val="20003"/>
                    </a:ext>
                  </a:extLst>
                </a:gridCol>
              </a:tblGrid>
              <a:tr h="379476">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Sr. No.</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Topic Name</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Author</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dirty="0">
                          <a:latin typeface="Source Sans Pro"/>
                          <a:ea typeface="Source Sans Pro"/>
                          <a:cs typeface="Source Sans Pro"/>
                          <a:sym typeface="Source Sans Pro"/>
                        </a:rPr>
                        <a:t>Description</a:t>
                      </a:r>
                      <a:endParaRPr sz="1300" b="1"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76385">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1</a:t>
                      </a: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300" dirty="0">
                          <a:latin typeface="Source Sans Pro"/>
                          <a:ea typeface="Source Sans Pro"/>
                          <a:cs typeface="Source Sans Pro"/>
                          <a:sym typeface="Source Sans Pro"/>
                        </a:rPr>
                        <a:t>Python Based AI Assistant for Computer</a:t>
                      </a:r>
                      <a:endParaRPr sz="1300"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300" dirty="0">
                          <a:latin typeface="Source Sans Pro"/>
                          <a:ea typeface="Source Sans Pro"/>
                          <a:cs typeface="Source Sans Pro"/>
                          <a:sym typeface="Source Sans Pro"/>
                        </a:rPr>
                        <a:t>Shiv Prakash, Arpit Khare, Sudha </a:t>
                      </a:r>
                      <a:r>
                        <a:rPr lang="en-US" sz="1300" dirty="0" err="1">
                          <a:latin typeface="Source Sans Pro"/>
                          <a:ea typeface="Source Sans Pro"/>
                          <a:cs typeface="Source Sans Pro"/>
                          <a:sym typeface="Source Sans Pro"/>
                        </a:rPr>
                        <a:t>Singh,Amisha</a:t>
                      </a:r>
                      <a:r>
                        <a:rPr lang="en-US" sz="1300" dirty="0">
                          <a:latin typeface="Source Sans Pro"/>
                          <a:ea typeface="Source Sans Pro"/>
                          <a:cs typeface="Source Sans Pro"/>
                          <a:sym typeface="Source Sans Pro"/>
                        </a:rPr>
                        <a:t> </a:t>
                      </a:r>
                      <a:r>
                        <a:rPr lang="en-US" sz="1300" dirty="0" err="1">
                          <a:latin typeface="Source Sans Pro"/>
                          <a:ea typeface="Source Sans Pro"/>
                          <a:cs typeface="Source Sans Pro"/>
                          <a:sym typeface="Source Sans Pro"/>
                        </a:rPr>
                        <a:t>Gangwar</a:t>
                      </a:r>
                      <a:endParaRPr lang="en-US" sz="1300" dirty="0">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100"/>
                        <a:buFont typeface="Arial"/>
                        <a:buNone/>
                      </a:pPr>
                      <a:endParaRPr sz="1300" dirty="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300" dirty="0">
                          <a:latin typeface="Source Sans Pro"/>
                          <a:ea typeface="Source Sans Pro"/>
                          <a:cs typeface="Source Sans Pro"/>
                          <a:sym typeface="Source Sans Pro"/>
                        </a:rPr>
                        <a:t>Google Voice Search” which is used for in Android Phones. But this Application mostly works with Internet Connections. But our Proposed System has capability to work with and without Internet Connectivity. It’s named as Python based AI Assistant for Computer which takes the user input in form of voice or text and process it and returns the output in various forms like action to be performed or the search result is dictated to the end user.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686881">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2</a:t>
                      </a: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300" dirty="0">
                          <a:latin typeface="Source Sans Pro"/>
                          <a:ea typeface="Source Sans Pro"/>
                          <a:cs typeface="Source Sans Pro"/>
                          <a:sym typeface="Source Sans Pro"/>
                        </a:rPr>
                        <a:t>Voice assistant using Python </a:t>
                      </a:r>
                      <a:endParaRPr sz="1300"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IN" sz="1300" dirty="0">
                          <a:latin typeface="Source Sans Pro"/>
                          <a:ea typeface="Source Sans Pro"/>
                          <a:cs typeface="Source Sans Pro"/>
                          <a:sym typeface="Source Sans Pro"/>
                        </a:rPr>
                        <a:t>Pooja C. Goutam, Monika </a:t>
                      </a:r>
                      <a:r>
                        <a:rPr lang="en-IN" sz="1300" dirty="0" err="1">
                          <a:latin typeface="Source Sans Pro"/>
                          <a:ea typeface="Source Sans Pro"/>
                          <a:cs typeface="Source Sans Pro"/>
                          <a:sym typeface="Source Sans Pro"/>
                        </a:rPr>
                        <a:t>S.Jalpure</a:t>
                      </a:r>
                      <a:r>
                        <a:rPr lang="en-IN" sz="1300" dirty="0">
                          <a:latin typeface="Source Sans Pro"/>
                          <a:ea typeface="Source Sans Pro"/>
                          <a:cs typeface="Source Sans Pro"/>
                          <a:sym typeface="Source Sans Pro"/>
                        </a:rPr>
                        <a:t>,</a:t>
                      </a:r>
                    </a:p>
                    <a:p>
                      <a:pPr marL="0" lvl="0" indent="0" algn="l" rtl="0">
                        <a:lnSpc>
                          <a:spcPct val="115000"/>
                        </a:lnSpc>
                        <a:spcBef>
                          <a:spcPts val="0"/>
                        </a:spcBef>
                        <a:spcAft>
                          <a:spcPts val="0"/>
                        </a:spcAft>
                        <a:buClr>
                          <a:schemeClr val="dk1"/>
                        </a:buClr>
                        <a:buSzPts val="1100"/>
                        <a:buFont typeface="Arial"/>
                        <a:buNone/>
                      </a:pPr>
                      <a:r>
                        <a:rPr lang="en-IN" sz="1300" dirty="0" err="1">
                          <a:latin typeface="Source Sans Pro"/>
                          <a:ea typeface="Source Sans Pro"/>
                          <a:cs typeface="Source Sans Pro"/>
                          <a:sym typeface="Source Sans Pro"/>
                        </a:rPr>
                        <a:t>Akshata</a:t>
                      </a:r>
                      <a:r>
                        <a:rPr lang="en-IN" sz="1300" dirty="0">
                          <a:latin typeface="Source Sans Pro"/>
                          <a:ea typeface="Source Sans Pro"/>
                          <a:cs typeface="Source Sans Pro"/>
                          <a:sym typeface="Source Sans Pro"/>
                        </a:rPr>
                        <a:t> </a:t>
                      </a:r>
                      <a:r>
                        <a:rPr lang="en-IN" sz="1300" dirty="0" err="1">
                          <a:latin typeface="Source Sans Pro"/>
                          <a:ea typeface="Source Sans Pro"/>
                          <a:cs typeface="Source Sans Pro"/>
                          <a:sym typeface="Source Sans Pro"/>
                        </a:rPr>
                        <a:t>S,Gavade</a:t>
                      </a:r>
                      <a:r>
                        <a:rPr lang="en-IN" sz="1300" dirty="0">
                          <a:latin typeface="Source Sans Pro"/>
                          <a:ea typeface="Source Sans Pro"/>
                          <a:cs typeface="Source Sans Pro"/>
                          <a:sym typeface="Source Sans Pro"/>
                        </a:rPr>
                        <a:t>, Pranjali Chaudhary,  </a:t>
                      </a:r>
                      <a:r>
                        <a:rPr lang="en-IN" sz="1300" dirty="0" err="1">
                          <a:latin typeface="Source Sans Pro"/>
                          <a:ea typeface="Source Sans Pro"/>
                          <a:cs typeface="Source Sans Pro"/>
                          <a:sym typeface="Source Sans Pro"/>
                        </a:rPr>
                        <a:t>Prof.A.V</a:t>
                      </a:r>
                      <a:r>
                        <a:rPr lang="en-IN" sz="1300" dirty="0">
                          <a:latin typeface="Source Sans Pro"/>
                          <a:ea typeface="Source Sans Pro"/>
                          <a:cs typeface="Source Sans Pro"/>
                          <a:sym typeface="Source Sans Pro"/>
                        </a:rPr>
                        <a:t> </a:t>
                      </a:r>
                      <a:r>
                        <a:rPr lang="en-IN" sz="1300" dirty="0" err="1">
                          <a:latin typeface="Source Sans Pro"/>
                          <a:ea typeface="Source Sans Pro"/>
                          <a:cs typeface="Source Sans Pro"/>
                          <a:sym typeface="Source Sans Pro"/>
                        </a:rPr>
                        <a:t>Gundavade</a:t>
                      </a:r>
                      <a:r>
                        <a:rPr lang="en-IN" sz="1300" dirty="0">
                          <a:latin typeface="Source Sans Pro"/>
                          <a:ea typeface="Source Sans Pro"/>
                          <a:cs typeface="Source Sans Pro"/>
                          <a:sym typeface="Source Sans Pro"/>
                        </a:rPr>
                        <a:t> </a:t>
                      </a:r>
                      <a:endParaRPr sz="1300" dirty="0">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100"/>
                        <a:buFont typeface="Arial"/>
                        <a:buNone/>
                      </a:pPr>
                      <a:endParaRPr sz="1300" dirty="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Source Sans Pro"/>
                          <a:ea typeface="Source Sans Pro"/>
                          <a:cs typeface="Source Sans Pro"/>
                          <a:sym typeface="Source Sans Pro"/>
                        </a:rPr>
                        <a:t>In this Paper we have discussed uses, methodology as well as implementation details of the personal Desktop based voice assistant using Python which is built using open-source software PyCharm as an implementation tool. </a:t>
                      </a:r>
                      <a:endParaRPr sz="1300" dirty="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2d6ad9b9b5_0_18"/>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a:t>LITERATURE SURVEY</a:t>
            </a:r>
            <a:endParaRPr/>
          </a:p>
        </p:txBody>
      </p:sp>
      <p:sp>
        <p:nvSpPr>
          <p:cNvPr id="164" name="Google Shape;164;g22d6ad9b9b5_0_18"/>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5</a:t>
            </a:fld>
            <a:endParaRPr sz="1400" b="0" i="0" u="none" strike="noStrike" cap="none">
              <a:solidFill>
                <a:srgbClr val="404040"/>
              </a:solidFill>
              <a:latin typeface="EB Garamond"/>
              <a:ea typeface="EB Garamond"/>
              <a:cs typeface="EB Garamond"/>
              <a:sym typeface="EB Garamond"/>
            </a:endParaRPr>
          </a:p>
        </p:txBody>
      </p:sp>
      <p:graphicFrame>
        <p:nvGraphicFramePr>
          <p:cNvPr id="165" name="Google Shape;165;g22d6ad9b9b5_0_18"/>
          <p:cNvGraphicFramePr/>
          <p:nvPr/>
        </p:nvGraphicFramePr>
        <p:xfrm>
          <a:off x="457200" y="1374638"/>
          <a:ext cx="8229600" cy="3388325"/>
        </p:xfrm>
        <a:graphic>
          <a:graphicData uri="http://schemas.openxmlformats.org/drawingml/2006/table">
            <a:tbl>
              <a:tblPr>
                <a:noFill/>
                <a:tableStyleId>{4810A84D-C6BF-45B4-9338-F2708FF3FC14}</a:tableStyleId>
              </a:tblPr>
              <a:tblGrid>
                <a:gridCol w="830675">
                  <a:extLst>
                    <a:ext uri="{9D8B030D-6E8A-4147-A177-3AD203B41FA5}">
                      <a16:colId xmlns:a16="http://schemas.microsoft.com/office/drawing/2014/main" val="20000"/>
                    </a:ext>
                  </a:extLst>
                </a:gridCol>
                <a:gridCol w="1686675">
                  <a:extLst>
                    <a:ext uri="{9D8B030D-6E8A-4147-A177-3AD203B41FA5}">
                      <a16:colId xmlns:a16="http://schemas.microsoft.com/office/drawing/2014/main" val="20001"/>
                    </a:ext>
                  </a:extLst>
                </a:gridCol>
                <a:gridCol w="2856125">
                  <a:extLst>
                    <a:ext uri="{9D8B030D-6E8A-4147-A177-3AD203B41FA5}">
                      <a16:colId xmlns:a16="http://schemas.microsoft.com/office/drawing/2014/main" val="20002"/>
                    </a:ext>
                  </a:extLst>
                </a:gridCol>
                <a:gridCol w="2856125">
                  <a:extLst>
                    <a:ext uri="{9D8B030D-6E8A-4147-A177-3AD203B41FA5}">
                      <a16:colId xmlns:a16="http://schemas.microsoft.com/office/drawing/2014/main" val="20003"/>
                    </a:ext>
                  </a:extLst>
                </a:gridCol>
              </a:tblGrid>
              <a:tr h="485325">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Sr. No.</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Topic Name</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Author</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Source Sans Pro"/>
                          <a:ea typeface="Source Sans Pro"/>
                          <a:cs typeface="Source Sans Pro"/>
                          <a:sym typeface="Source Sans Pro"/>
                        </a:rPr>
                        <a:t>Description</a:t>
                      </a:r>
                      <a:endParaRPr sz="1300" b="1">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118800">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3</a:t>
                      </a: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Prediction of Indian Election Using Sentiment Analysis</a:t>
                      </a: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T.-S. M. Parul Sharma</a:t>
                      </a: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a:latin typeface="Source Sans Pro"/>
                          <a:ea typeface="Source Sans Pro"/>
                          <a:cs typeface="Source Sans Pro"/>
                          <a:sym typeface="Source Sans Pro"/>
                        </a:rPr>
                        <a:t>They performed text mining on 42,235 tweets collected over a month. They applied three ML algorithms. The accuracy of the Naïve Bayes’ algorithm was 62.1% and the accuracy of Support. Vector Machine was 78.4%. Final prediction was done by utilizing SVM, since the accuracy was higher. </a:t>
                      </a: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300">
                        <a:latin typeface="Source Sans Pro"/>
                        <a:ea typeface="Source Sans Pro"/>
                        <a:cs typeface="Source Sans Pro"/>
                        <a:sym typeface="Source Sans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586f2c28c3_4_0"/>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PROBLEM STATEMENT</a:t>
            </a:r>
            <a:endParaRPr/>
          </a:p>
        </p:txBody>
      </p:sp>
      <p:sp>
        <p:nvSpPr>
          <p:cNvPr id="171" name="Google Shape;171;g1586f2c28c3_4_0"/>
          <p:cNvSpPr txBox="1">
            <a:spLocks noGrp="1"/>
          </p:cNvSpPr>
          <p:nvPr>
            <p:ph type="body" idx="1"/>
          </p:nvPr>
        </p:nvSpPr>
        <p:spPr>
          <a:xfrm>
            <a:off x="468325" y="1307175"/>
            <a:ext cx="4103700" cy="4032300"/>
          </a:xfrm>
          <a:prstGeom prst="rect">
            <a:avLst/>
          </a:prstGeom>
          <a:noFill/>
          <a:ln>
            <a:noFill/>
          </a:ln>
        </p:spPr>
        <p:txBody>
          <a:bodyPr spcFirstLastPara="1" wrap="square" lIns="91425" tIns="45700" rIns="91425" bIns="45700" anchor="t" anchorCtr="0">
            <a:normAutofit/>
          </a:bodyPr>
          <a:lstStyle/>
          <a:p>
            <a:pPr marL="0" lvl="0" indent="0" algn="l" rtl="0">
              <a:spcBef>
                <a:spcPts val="320"/>
              </a:spcBef>
              <a:spcAft>
                <a:spcPts val="0"/>
              </a:spcAft>
              <a:buClr>
                <a:schemeClr val="dk1"/>
              </a:buClr>
              <a:buSzPts val="1100"/>
              <a:buNone/>
            </a:pPr>
            <a:r>
              <a:rPr lang="en-US" sz="1800" dirty="0"/>
              <a:t>We are all well aware about Cortana, Siri, Google Assistant and many other virtual assistants which are designed to aid the tasks of users in Windows, Android and iOS platforms. But to our surprise, there’s no such complete virtual assistant available for Core Windows platform consisting of 70% of the users</a:t>
            </a:r>
          </a:p>
          <a:p>
            <a:pPr marL="0" lvl="0" indent="0" algn="l" rtl="0">
              <a:spcBef>
                <a:spcPts val="320"/>
              </a:spcBef>
              <a:spcAft>
                <a:spcPts val="0"/>
              </a:spcAft>
              <a:buClr>
                <a:schemeClr val="dk1"/>
              </a:buClr>
              <a:buSzPts val="1100"/>
              <a:buNone/>
            </a:pPr>
            <a:r>
              <a:rPr lang="en-US" sz="1800" dirty="0"/>
              <a:t> So, this is actually a major problem for users where there could be internet instability, server problems and places where internet is not accessible.</a:t>
            </a:r>
            <a:endParaRPr sz="1800" dirty="0"/>
          </a:p>
          <a:p>
            <a:pPr marL="0" lvl="0" indent="0" algn="l" rtl="0">
              <a:spcBef>
                <a:spcPts val="320"/>
              </a:spcBef>
              <a:spcAft>
                <a:spcPts val="0"/>
              </a:spcAft>
              <a:buClr>
                <a:schemeClr val="dk1"/>
              </a:buClr>
              <a:buSzPts val="1100"/>
              <a:buNone/>
            </a:pPr>
            <a:endParaRPr sz="1800" dirty="0"/>
          </a:p>
          <a:p>
            <a:pPr marL="0" lvl="0" indent="0" algn="l" rtl="0">
              <a:spcBef>
                <a:spcPts val="320"/>
              </a:spcBef>
              <a:spcAft>
                <a:spcPts val="0"/>
              </a:spcAft>
              <a:buClr>
                <a:schemeClr val="dk1"/>
              </a:buClr>
              <a:buSzPts val="1100"/>
              <a:buNone/>
            </a:pPr>
            <a:endParaRPr sz="1800" dirty="0"/>
          </a:p>
        </p:txBody>
      </p:sp>
      <p:sp>
        <p:nvSpPr>
          <p:cNvPr id="172" name="Google Shape;172;g1586f2c28c3_4_0"/>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6</a:t>
            </a:fld>
            <a:endParaRPr sz="1400" b="0" i="0" u="none" strike="noStrike" cap="none">
              <a:solidFill>
                <a:srgbClr val="404040"/>
              </a:solidFill>
              <a:latin typeface="EB Garamond"/>
              <a:ea typeface="EB Garamond"/>
              <a:cs typeface="EB Garamond"/>
              <a:sym typeface="EB Garamond"/>
            </a:endParaRPr>
          </a:p>
        </p:txBody>
      </p:sp>
      <p:pic>
        <p:nvPicPr>
          <p:cNvPr id="173" name="Google Shape;173;g1586f2c28c3_4_0"/>
          <p:cNvPicPr preferRelativeResize="0"/>
          <p:nvPr/>
        </p:nvPicPr>
        <p:blipFill rotWithShape="1">
          <a:blip r:embed="rId3">
            <a:alphaModFix/>
          </a:blip>
          <a:srcRect/>
          <a:stretch/>
        </p:blipFill>
        <p:spPr>
          <a:xfrm>
            <a:off x="5067325" y="1513588"/>
            <a:ext cx="3619476" cy="3619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5812c376ad_3_1"/>
          <p:cNvSpPr txBox="1">
            <a:spLocks noGrp="1"/>
          </p:cNvSpPr>
          <p:nvPr>
            <p:ph type="title"/>
          </p:nvPr>
        </p:nvSpPr>
        <p:spPr>
          <a:xfrm>
            <a:off x="457200" y="274638"/>
            <a:ext cx="8229600" cy="85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
        <p:nvSpPr>
          <p:cNvPr id="179" name="Google Shape;179;g15812c376ad_3_1"/>
          <p:cNvSpPr txBox="1">
            <a:spLocks noGrp="1"/>
          </p:cNvSpPr>
          <p:nvPr>
            <p:ph type="body" idx="1"/>
          </p:nvPr>
        </p:nvSpPr>
        <p:spPr>
          <a:xfrm>
            <a:off x="539700" y="1357577"/>
            <a:ext cx="8064600" cy="4613700"/>
          </a:xfrm>
          <a:prstGeom prst="rect">
            <a:avLst/>
          </a:prstGeom>
          <a:noFill/>
          <a:ln>
            <a:noFill/>
          </a:ln>
        </p:spPr>
        <p:txBody>
          <a:bodyPr spcFirstLastPara="1" wrap="square" lIns="91425" tIns="45700" rIns="91425" bIns="45700" anchor="t" anchorCtr="0">
            <a:normAutofit/>
          </a:bodyPr>
          <a:lstStyle/>
          <a:p>
            <a:pPr algn="l"/>
            <a:r>
              <a:rPr lang="en-US" sz="2400" b="0" i="0" dirty="0">
                <a:solidFill>
                  <a:srgbClr val="272727"/>
                </a:solidFill>
                <a:effectLst/>
                <a:latin typeface="Noto Serif" panose="020B0604020202020204" pitchFamily="18" charset="0"/>
              </a:rPr>
              <a:t>Voice assistant applications work based on Automatic Speech Recognition (ASR) system. ASR systems record the speech and then break it down into phonemes, which are later get processed into text. A phoneme (not words of syllables) is a basic unit of measurement for human speech recognition</a:t>
            </a:r>
            <a:r>
              <a:rPr lang="en-US" sz="2000" b="1" i="0" dirty="0">
                <a:solidFill>
                  <a:srgbClr val="272727"/>
                </a:solidFill>
                <a:effectLst/>
                <a:latin typeface="Noto Serif" panose="020B0604020202020204" pitchFamily="18" charset="0"/>
              </a:rPr>
              <a:t>.</a:t>
            </a:r>
          </a:p>
          <a:p>
            <a:pPr algn="l"/>
            <a:r>
              <a:rPr lang="en-US" sz="2400" b="0" i="0" dirty="0">
                <a:solidFill>
                  <a:srgbClr val="272727"/>
                </a:solidFill>
                <a:effectLst/>
                <a:latin typeface="Noto Serif" panose="02020600060500020200" pitchFamily="18" charset="0"/>
              </a:rPr>
              <a:t>Phoneme recognition delivers better results than the process of word decoding, as the last one tends to analyze word as a standalone unit ignoring the context</a:t>
            </a:r>
            <a:endParaRPr sz="2000" b="1" dirty="0"/>
          </a:p>
        </p:txBody>
      </p:sp>
      <p:sp>
        <p:nvSpPr>
          <p:cNvPr id="180" name="Google Shape;180;g15812c376ad_3_1"/>
          <p:cNvSpPr txBox="1">
            <a:spLocks noGrp="1"/>
          </p:cNvSpPr>
          <p:nvPr>
            <p:ph type="ftr" idx="11"/>
          </p:nvPr>
        </p:nvSpPr>
        <p:spPr>
          <a:xfrm>
            <a:off x="1028700" y="6356350"/>
            <a:ext cx="2895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TE Mini Project Mock 1 Presentation</a:t>
            </a:r>
            <a:endParaRPr/>
          </a:p>
        </p:txBody>
      </p:sp>
      <p:sp>
        <p:nvSpPr>
          <p:cNvPr id="181" name="Google Shape;181;g15812c376ad_3_1"/>
          <p:cNvSpPr txBox="1">
            <a:spLocks noGrp="1"/>
          </p:cNvSpPr>
          <p:nvPr>
            <p:ph type="sldNum" idx="12"/>
          </p:nvPr>
        </p:nvSpPr>
        <p:spPr>
          <a:xfrm>
            <a:off x="468313"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400"/>
              <a:buFont typeface="Arial"/>
              <a:buNone/>
            </a:pPr>
            <a:fld id="{00000000-1234-1234-1234-123412341234}" type="slidenum">
              <a:rPr lang="en-US" sz="1400" b="0" i="0" u="none" strike="noStrike" cap="none">
                <a:solidFill>
                  <a:srgbClr val="404040"/>
                </a:solidFill>
                <a:latin typeface="EB Garamond"/>
                <a:ea typeface="EB Garamond"/>
                <a:cs typeface="EB Garamond"/>
                <a:sym typeface="EB Garamond"/>
              </a:rPr>
              <a:t>7</a:t>
            </a:fld>
            <a:endParaRPr sz="1400" b="0" i="0" u="none" strike="noStrike" cap="none">
              <a:solidFill>
                <a:srgbClr val="404040"/>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58a5f497ce_0_3"/>
          <p:cNvSpPr txBox="1">
            <a:spLocks noGrp="1"/>
          </p:cNvSpPr>
          <p:nvPr>
            <p:ph type="title"/>
          </p:nvPr>
        </p:nvSpPr>
        <p:spPr>
          <a:xfrm>
            <a:off x="457200" y="274638"/>
            <a:ext cx="8229600" cy="85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a:t>METHODOLOGY</a:t>
            </a:r>
            <a:endParaRPr/>
          </a:p>
        </p:txBody>
      </p:sp>
      <p:sp>
        <p:nvSpPr>
          <p:cNvPr id="188" name="Google Shape;188;g158a5f497ce_0_3"/>
          <p:cNvSpPr txBox="1">
            <a:spLocks noGrp="1"/>
          </p:cNvSpPr>
          <p:nvPr>
            <p:ph type="body" idx="1"/>
          </p:nvPr>
        </p:nvSpPr>
        <p:spPr>
          <a:xfrm>
            <a:off x="539700" y="1412838"/>
            <a:ext cx="8064600" cy="4032300"/>
          </a:xfrm>
          <a:prstGeom prst="rect">
            <a:avLst/>
          </a:prstGeom>
        </p:spPr>
        <p:txBody>
          <a:bodyPr spcFirstLastPara="1" wrap="square" lIns="91425" tIns="45700" rIns="91425" bIns="45700" anchor="t" anchorCtr="0">
            <a:normAutofit/>
          </a:bodyPr>
          <a:lstStyle/>
          <a:p>
            <a:pPr algn="l">
              <a:buFont typeface="Arial" panose="020B0604020202020204" pitchFamily="34" charset="0"/>
              <a:buChar char="•"/>
            </a:pPr>
            <a:r>
              <a:rPr lang="en-US" sz="2000" dirty="0">
                <a:solidFill>
                  <a:srgbClr val="272727"/>
                </a:solidFill>
                <a:latin typeface="Noto Serif" panose="02020600060500020200" pitchFamily="18" charset="0"/>
              </a:rPr>
              <a:t>A</a:t>
            </a:r>
            <a:r>
              <a:rPr lang="en-US" sz="2000" b="0" i="0" dirty="0">
                <a:solidFill>
                  <a:srgbClr val="272727"/>
                </a:solidFill>
                <a:effectLst/>
                <a:latin typeface="Noto Serif" panose="02020600060500020200" pitchFamily="18" charset="0"/>
              </a:rPr>
              <a:t>coustic modeling, which represents the which phonemes were pronounced and what are the words these phonemes complete;</a:t>
            </a:r>
          </a:p>
          <a:p>
            <a:pPr algn="l">
              <a:buFont typeface="Arial" panose="020B0604020202020204" pitchFamily="34" charset="0"/>
              <a:buChar char="•"/>
            </a:pPr>
            <a:endParaRPr lang="en-US" sz="2000" b="0" i="0" dirty="0">
              <a:solidFill>
                <a:srgbClr val="272727"/>
              </a:solidFill>
              <a:effectLst/>
              <a:latin typeface="Noto Serif" panose="02020600060500020200" pitchFamily="18" charset="0"/>
            </a:endParaRPr>
          </a:p>
          <a:p>
            <a:pPr algn="l">
              <a:buFont typeface="Arial" panose="020B0604020202020204" pitchFamily="34" charset="0"/>
              <a:buChar char="•"/>
            </a:pPr>
            <a:r>
              <a:rPr lang="en-US" sz="2000" dirty="0">
                <a:solidFill>
                  <a:srgbClr val="272727"/>
                </a:solidFill>
                <a:latin typeface="Noto Serif" panose="02020600060500020200" pitchFamily="18" charset="0"/>
              </a:rPr>
              <a:t>P</a:t>
            </a:r>
            <a:r>
              <a:rPr lang="en-US" sz="2000" b="0" i="0" dirty="0">
                <a:solidFill>
                  <a:srgbClr val="272727"/>
                </a:solidFill>
                <a:effectLst/>
                <a:latin typeface="Noto Serif" panose="02020600060500020200" pitchFamily="18" charset="0"/>
              </a:rPr>
              <a:t>ronunciation modeling, that analyzes the way phonemes are pronounced, is there any accent or other peculiarities of the vocal apparatus to capture the phonetic variability of speech;</a:t>
            </a:r>
          </a:p>
          <a:p>
            <a:pPr algn="l">
              <a:buFont typeface="Arial" panose="020B0604020202020204" pitchFamily="34" charset="0"/>
              <a:buChar char="•"/>
            </a:pPr>
            <a:endParaRPr lang="en-US" sz="2000" b="0" i="0" dirty="0">
              <a:solidFill>
                <a:srgbClr val="272727"/>
              </a:solidFill>
              <a:effectLst/>
              <a:latin typeface="Noto Serif" panose="02020600060500020200" pitchFamily="18" charset="0"/>
            </a:endParaRPr>
          </a:p>
          <a:p>
            <a:pPr algn="l">
              <a:buFont typeface="Arial" panose="020B0604020202020204" pitchFamily="34" charset="0"/>
              <a:buChar char="•"/>
            </a:pPr>
            <a:r>
              <a:rPr lang="en-US" sz="2000" dirty="0">
                <a:solidFill>
                  <a:srgbClr val="272727"/>
                </a:solidFill>
                <a:latin typeface="Noto Serif" panose="02020600060500020200" pitchFamily="18" charset="0"/>
              </a:rPr>
              <a:t>L</a:t>
            </a:r>
            <a:r>
              <a:rPr lang="en-US" sz="2000" b="0" i="0" dirty="0">
                <a:solidFill>
                  <a:srgbClr val="272727"/>
                </a:solidFill>
                <a:effectLst/>
                <a:latin typeface="Noto Serif" panose="02020600060500020200" pitchFamily="18" charset="0"/>
              </a:rPr>
              <a:t>anguage modeling, which is aimed at finding contextual probabilities depending on what phonemes were captured.</a:t>
            </a:r>
          </a:p>
          <a:p>
            <a:pPr marL="0" lvl="0" indent="0" algn="l" rtl="0">
              <a:spcBef>
                <a:spcPts val="320"/>
              </a:spcBef>
              <a:spcAft>
                <a:spcPts val="0"/>
              </a:spcAft>
              <a:buClr>
                <a:schemeClr val="dk1"/>
              </a:buClr>
              <a:buSzPts val="1100"/>
              <a:buFont typeface="Arial"/>
              <a:buNone/>
            </a:pPr>
            <a:endParaRPr sz="1800" b="1" dirty="0"/>
          </a:p>
          <a:p>
            <a:pPr marL="0" lvl="0" indent="0" algn="l" rtl="0">
              <a:spcBef>
                <a:spcPts val="320"/>
              </a:spcBef>
              <a:spcAft>
                <a:spcPts val="0"/>
              </a:spcAft>
              <a:buNone/>
            </a:pPr>
            <a:endParaRPr b="1" dirty="0"/>
          </a:p>
        </p:txBody>
      </p:sp>
      <p:sp>
        <p:nvSpPr>
          <p:cNvPr id="189" name="Google Shape;189;g158a5f497ce_0_3"/>
          <p:cNvSpPr txBox="1">
            <a:spLocks noGrp="1"/>
          </p:cNvSpPr>
          <p:nvPr>
            <p:ph type="sldNum" idx="12"/>
          </p:nvPr>
        </p:nvSpPr>
        <p:spPr>
          <a:xfrm>
            <a:off x="468313" y="6356350"/>
            <a:ext cx="4764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d6ad9b9b5_1_22"/>
          <p:cNvSpPr txBox="1">
            <a:spLocks noGrp="1"/>
          </p:cNvSpPr>
          <p:nvPr>
            <p:ph type="title"/>
          </p:nvPr>
        </p:nvSpPr>
        <p:spPr>
          <a:xfrm>
            <a:off x="457200" y="274638"/>
            <a:ext cx="8229600" cy="85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a:t>ADVANTAGES OF ELECTION PREDICTION</a:t>
            </a:r>
            <a:endParaRPr/>
          </a:p>
        </p:txBody>
      </p:sp>
      <p:sp>
        <p:nvSpPr>
          <p:cNvPr id="196" name="Google Shape;196;g22d6ad9b9b5_1_22"/>
          <p:cNvSpPr txBox="1">
            <a:spLocks noGrp="1"/>
          </p:cNvSpPr>
          <p:nvPr>
            <p:ph type="body" idx="1"/>
          </p:nvPr>
        </p:nvSpPr>
        <p:spPr>
          <a:xfrm>
            <a:off x="539700" y="1412851"/>
            <a:ext cx="8229600" cy="4380300"/>
          </a:xfrm>
          <a:prstGeom prst="rect">
            <a:avLst/>
          </a:prstGeom>
        </p:spPr>
        <p:txBody>
          <a:bodyPr spcFirstLastPara="1" wrap="square" lIns="91425" tIns="45700" rIns="91425" bIns="45700" anchor="t" anchorCtr="0">
            <a:normAutofit fontScale="92500" lnSpcReduction="10000"/>
          </a:bodyPr>
          <a:lstStyle/>
          <a:p>
            <a:pPr algn="l" fontAlgn="base"/>
            <a:r>
              <a:rPr lang="en-US" b="1" i="0" dirty="0">
                <a:solidFill>
                  <a:srgbClr val="333333"/>
                </a:solidFill>
                <a:effectLst/>
                <a:latin typeface="Noto Sans" panose="020B0502040204020203" pitchFamily="34" charset="0"/>
              </a:rPr>
              <a:t>1) They Can Speak Multiple Languages</a:t>
            </a:r>
          </a:p>
          <a:p>
            <a:pPr algn="l" fontAlgn="base"/>
            <a:r>
              <a:rPr lang="en-US" b="0" i="0" dirty="0">
                <a:solidFill>
                  <a:srgbClr val="5E6373"/>
                </a:solidFill>
                <a:effectLst/>
                <a:latin typeface="Noto Sans" panose="020B0502040204020203" pitchFamily="34" charset="0"/>
              </a:rPr>
              <a:t>You don’t have to worry about what language you’re speaking. Voice assistants understand a variety of languages and make communicating much easier for workers and make them much more productive than ever before.</a:t>
            </a:r>
          </a:p>
          <a:p>
            <a:pPr algn="l" fontAlgn="base"/>
            <a:r>
              <a:rPr lang="en-US" b="1" i="0" dirty="0">
                <a:solidFill>
                  <a:srgbClr val="333333"/>
                </a:solidFill>
                <a:effectLst/>
                <a:latin typeface="Noto Sans" panose="020B0502040504020204" pitchFamily="34" charset="0"/>
              </a:rPr>
              <a:t>2) They are Easy to Use with GPS Tracker Software</a:t>
            </a:r>
          </a:p>
          <a:p>
            <a:pPr algn="l" fontAlgn="base"/>
            <a:r>
              <a:rPr lang="en-US" b="1" i="0" u="none" strike="noStrike" dirty="0">
                <a:solidFill>
                  <a:srgbClr val="000000"/>
                </a:solidFill>
                <a:effectLst/>
                <a:latin typeface="Noto Sans" panose="020B0502040504020204" pitchFamily="34" charset="0"/>
                <a:hlinkClick r:id="rId3"/>
              </a:rPr>
              <a:t>GPS tracking software</a:t>
            </a:r>
            <a:r>
              <a:rPr lang="en-US" b="0" i="0" dirty="0">
                <a:solidFill>
                  <a:srgbClr val="5E6373"/>
                </a:solidFill>
                <a:effectLst/>
                <a:latin typeface="Noto Sans" panose="020B0502040504020204" pitchFamily="34" charset="0"/>
              </a:rPr>
              <a:t> is great for keeping employees accountable by knowing where they are at all times. These GPS time tracker programs work seamlessly with voice assistant tools, making it even easier to </a:t>
            </a:r>
            <a:r>
              <a:rPr lang="en-US" b="0" i="0" u="none" strike="noStrike" dirty="0">
                <a:solidFill>
                  <a:srgbClr val="5E6373"/>
                </a:solidFill>
                <a:effectLst/>
                <a:latin typeface="Noto Sans" panose="020B0502040504020204" pitchFamily="34" charset="0"/>
                <a:hlinkClick r:id="rId4"/>
              </a:rPr>
              <a:t>monitor your team</a:t>
            </a:r>
            <a:r>
              <a:rPr lang="en-US" b="0" i="0" dirty="0">
                <a:solidFill>
                  <a:srgbClr val="5E6373"/>
                </a:solidFill>
                <a:effectLst/>
                <a:latin typeface="Noto Sans" panose="020B0502040504020204" pitchFamily="34" charset="0"/>
              </a:rPr>
              <a:t> members.</a:t>
            </a:r>
          </a:p>
          <a:p>
            <a:pPr algn="l" fontAlgn="base"/>
            <a:r>
              <a:rPr lang="en-US" b="1" i="0" dirty="0">
                <a:solidFill>
                  <a:srgbClr val="333333"/>
                </a:solidFill>
                <a:effectLst/>
                <a:latin typeface="Noto Sans" panose="020B0502040504020204" pitchFamily="34" charset="0"/>
              </a:rPr>
              <a:t>3) They Provide Instant Access to Information</a:t>
            </a:r>
          </a:p>
          <a:p>
            <a:pPr algn="l" fontAlgn="base"/>
            <a:r>
              <a:rPr lang="en-US" b="0" i="0" dirty="0">
                <a:solidFill>
                  <a:srgbClr val="5E6373"/>
                </a:solidFill>
                <a:effectLst/>
                <a:latin typeface="Noto Sans" panose="020B0502040504020204" pitchFamily="34" charset="0"/>
              </a:rPr>
              <a:t>By using a voice assistant, you can get access to information without having to search through your phone. This saves time and allows for more engagement with colleagues as opposed to being on your phone all day.</a:t>
            </a:r>
          </a:p>
          <a:p>
            <a:pPr algn="l" fontAlgn="base"/>
            <a:br>
              <a:rPr lang="en-US" dirty="0"/>
            </a:br>
            <a:r>
              <a:rPr lang="en-US" b="1" i="0" dirty="0">
                <a:solidFill>
                  <a:srgbClr val="333333"/>
                </a:solidFill>
                <a:effectLst/>
                <a:latin typeface="Noto Sans" panose="020B0502040504020204" pitchFamily="34" charset="0"/>
              </a:rPr>
              <a:t>4) Easy to Manage Timesheet with Voice Assistant</a:t>
            </a:r>
          </a:p>
          <a:p>
            <a:pPr algn="l" fontAlgn="base"/>
            <a:r>
              <a:rPr lang="en-US" b="0" i="0" dirty="0">
                <a:solidFill>
                  <a:srgbClr val="5E6373"/>
                </a:solidFill>
                <a:effectLst/>
                <a:latin typeface="Noto Sans" panose="020B0502040504020204" pitchFamily="34" charset="0"/>
              </a:rPr>
              <a:t>We often hear that our customers love how easy their employees find their paperless time tracker to</a:t>
            </a:r>
            <a:r>
              <a:rPr lang="en-US" b="0" i="0" u="none" strike="noStrike" dirty="0">
                <a:solidFill>
                  <a:srgbClr val="5E6373"/>
                </a:solidFill>
                <a:effectLst/>
                <a:latin typeface="Noto Sans" panose="020B0502040504020204" pitchFamily="34" charset="0"/>
                <a:hlinkClick r:id="rId5"/>
              </a:rPr>
              <a:t> manage their timesheets</a:t>
            </a:r>
            <a:r>
              <a:rPr lang="en-US" b="0" i="0" dirty="0">
                <a:solidFill>
                  <a:srgbClr val="5E6373"/>
                </a:solidFill>
                <a:effectLst/>
                <a:latin typeface="Noto Sans" panose="020B0502040504020204" pitchFamily="34" charset="0"/>
              </a:rPr>
              <a:t> with voice assistants and that they would never go back to the manual method again!</a:t>
            </a:r>
          </a:p>
          <a:p>
            <a:br>
              <a:rPr lang="en-US" dirty="0"/>
            </a:br>
            <a:endParaRPr dirty="0"/>
          </a:p>
        </p:txBody>
      </p:sp>
      <p:sp>
        <p:nvSpPr>
          <p:cNvPr id="197" name="Google Shape;197;g22d6ad9b9b5_1_22"/>
          <p:cNvSpPr txBox="1">
            <a:spLocks noGrp="1"/>
          </p:cNvSpPr>
          <p:nvPr>
            <p:ph type="sldNum" idx="12"/>
          </p:nvPr>
        </p:nvSpPr>
        <p:spPr>
          <a:xfrm>
            <a:off x="468313" y="6356350"/>
            <a:ext cx="4764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1243</Words>
  <Application>Microsoft Office PowerPoint</Application>
  <PresentationFormat>On-screen Show (4:3)</PresentationFormat>
  <Paragraphs>131</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Source Sans Pro</vt:lpstr>
      <vt:lpstr>EB Garamond</vt:lpstr>
      <vt:lpstr>Noto Sans</vt:lpstr>
      <vt:lpstr>Century Gothic</vt:lpstr>
      <vt:lpstr>Noto Serif</vt:lpstr>
      <vt:lpstr>canada-type-gibson</vt:lpstr>
      <vt:lpstr>Calibri</vt:lpstr>
      <vt:lpstr>Noto Sans Symbols</vt:lpstr>
      <vt:lpstr>Raleway</vt:lpstr>
      <vt:lpstr>Office Theme</vt:lpstr>
      <vt:lpstr>PowerPoint Presentation</vt:lpstr>
      <vt:lpstr>INTRODUCTION</vt:lpstr>
      <vt:lpstr>INTRODUCTION</vt:lpstr>
      <vt:lpstr>LITERATURE SURVEY</vt:lpstr>
      <vt:lpstr>LITERATURE SURVEY</vt:lpstr>
      <vt:lpstr>PROBLEM STATEMENT</vt:lpstr>
      <vt:lpstr>METHODOLOGY</vt:lpstr>
      <vt:lpstr>METHODOLOGY</vt:lpstr>
      <vt:lpstr>ADVANTAGES OF ELECTION PREDICTION</vt:lpstr>
      <vt:lpstr>IMPLEMENTATION</vt:lpstr>
      <vt:lpstr>IMPLEMENTATION</vt:lpstr>
      <vt:lpstr>IMPLEMENTATION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Ajinkya Wani</cp:lastModifiedBy>
  <cp:revision>6</cp:revision>
  <dcterms:created xsi:type="dcterms:W3CDTF">2014-09-01T09:33:59Z</dcterms:created>
  <dcterms:modified xsi:type="dcterms:W3CDTF">2023-04-13T11:09:57Z</dcterms:modified>
</cp:coreProperties>
</file>