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72" r:id="rId2"/>
    <p:sldId id="271" r:id="rId3"/>
    <p:sldId id="258" r:id="rId4"/>
    <p:sldId id="259" r:id="rId5"/>
    <p:sldId id="270" r:id="rId6"/>
    <p:sldId id="260" r:id="rId7"/>
    <p:sldId id="273" r:id="rId8"/>
    <p:sldId id="281" r:id="rId9"/>
    <p:sldId id="278" r:id="rId10"/>
    <p:sldId id="280" r:id="rId11"/>
    <p:sldId id="279" r:id="rId12"/>
    <p:sldId id="261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4" autoAdjust="0"/>
    <p:restoredTop sz="94624" autoAdjust="0"/>
  </p:normalViewPr>
  <p:slideViewPr>
    <p:cSldViewPr>
      <p:cViewPr varScale="1">
        <p:scale>
          <a:sx n="73" d="100"/>
          <a:sy n="73" d="100"/>
        </p:scale>
        <p:origin x="-106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89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E5C392-2A5A-4602-B45D-8549D3FBB100}" type="datetimeFigureOut">
              <a:rPr lang="en-US" smtClean="0"/>
              <a:pPr/>
              <a:t>03/12/2018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BCCC65-9ADA-4F86-B4CA-40C2B921E782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9FCE59-85C4-4931-B36B-8145A3D068A6}" type="datetimeFigureOut">
              <a:rPr lang="en-US" smtClean="0"/>
              <a:pPr/>
              <a:t>03/12/2018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43B9A-B29B-49C8-92EE-3C29DC5B571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943B9A-B29B-49C8-92EE-3C29DC5B5713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43B9A-B29B-49C8-92EE-3C29DC5B5713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43B9A-B29B-49C8-92EE-3C29DC5B5713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783EC-8353-4AB2-A0DF-62AD90018B1B}" type="datetime1">
              <a:rPr lang="en-US" smtClean="0"/>
              <a:pPr/>
              <a:t>03/12/2018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KLETECH/CSE/2016-20/5th Sem/DMA_COURSE_PROJECT/5ADMACP09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69F2-2994-4CB5-8D4F-BF19A82C9C8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FEC03-6CEA-4C5C-A2D0-63AF60BF77CE}" type="datetime1">
              <a:rPr lang="en-US" smtClean="0"/>
              <a:pPr/>
              <a:t>03/12/2018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KLETECH/CSE/2016-20/5th Sem/DMA_COURSE_PROJECT/5ADMACP09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69F2-2994-4CB5-8D4F-BF19A82C9C8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13313-FD58-4DF4-ACD9-E194E9DDF1B0}" type="datetime1">
              <a:rPr lang="en-US" smtClean="0"/>
              <a:pPr/>
              <a:t>03/12/2018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KLETECH/CSE/2016-20/5th Sem/DMA_COURSE_PROJECT/5ADMACP09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69F2-2994-4CB5-8D4F-BF19A82C9C8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D54BC-ADC4-40F6-B404-0B4238670BE5}" type="datetime1">
              <a:rPr lang="en-US" smtClean="0"/>
              <a:pPr/>
              <a:t>03/12/2018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KLETECH/CSE/2016-20/5th Sem/DMA_COURSE_PROJECT/5ADMACP09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69F2-2994-4CB5-8D4F-BF19A82C9C8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44AE-6436-4F54-8F78-D386E22B7450}" type="datetime1">
              <a:rPr lang="en-US" smtClean="0"/>
              <a:pPr/>
              <a:t>03/12/2018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KLETECH/CSE/2016-20/5th Sem/DMA_COURSE_PROJECT/5ADMACP09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69F2-2994-4CB5-8D4F-BF19A82C9C8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2BC9D-E2AB-4267-B129-4240637DD322}" type="datetime1">
              <a:rPr lang="en-US" smtClean="0"/>
              <a:pPr/>
              <a:t>03/12/2018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KLETECH/CSE/2016-20/5th Sem/DMA_COURSE_PROJECT/5ADMACP09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69F2-2994-4CB5-8D4F-BF19A82C9C8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73C8-C6D0-437D-9A3C-9939089BEF00}" type="datetime1">
              <a:rPr lang="en-US" smtClean="0"/>
              <a:pPr/>
              <a:t>03/12/2018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KLETECH/CSE/2016-20/5th Sem/DMA_COURSE_PROJECT/5ADMACP09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69F2-2994-4CB5-8D4F-BF19A82C9C8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A138-F703-40FC-ACA0-18E63EC22C41}" type="datetime1">
              <a:rPr lang="en-US" smtClean="0"/>
              <a:pPr/>
              <a:t>03/12/2018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KLETECH/CSE/2016-20/5th Sem/DMA_COURSE_PROJECT/5ADMACP09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69F2-2994-4CB5-8D4F-BF19A82C9C8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F69C1-C373-4F1B-98E5-AAD699695DE7}" type="datetime1">
              <a:rPr lang="en-US" smtClean="0"/>
              <a:pPr/>
              <a:t>03/12/2018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KLETECH/CSE/2016-20/5th Sem/DMA_COURSE_PROJECT/5ADMACP09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69F2-2994-4CB5-8D4F-BF19A82C9C8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FC700-2A58-42AC-87F3-4220A1BC419C}" type="datetime1">
              <a:rPr lang="en-US" smtClean="0"/>
              <a:pPr/>
              <a:t>03/12/2018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KLETECH/CSE/2016-20/5th Sem/DMA_COURSE_PROJECT/5ADMACP09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69F2-2994-4CB5-8D4F-BF19A82C9C8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52752-5612-4AD9-B3F6-835D3A46658D}" type="datetime1">
              <a:rPr lang="en-US" smtClean="0"/>
              <a:pPr/>
              <a:t>03/12/2018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KLETECH/CSE/2016-20/5th Sem/DMA_COURSE_PROJECT/5ADMACP09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69F2-2994-4CB5-8D4F-BF19A82C9C8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05C96-FEBE-4662-88D6-3764744AE9CB}" type="datetime1">
              <a:rPr lang="en-US" smtClean="0"/>
              <a:pPr/>
              <a:t>03/12/2018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KLETECH/CSE/2016-20/5th Sem/DMA_COURSE_PROJECT/5ADMACP09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869F2-2994-4CB5-8D4F-BF19A82C9C8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142852"/>
            <a:ext cx="9144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KLE Society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’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 descr="C:\Users\USER\Desktop\download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14612" y="571480"/>
            <a:ext cx="3590925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1428736"/>
            <a:ext cx="9144000" cy="6463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  Course  Project  On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DATA MINING AND </a:t>
            </a:r>
            <a:r>
              <a:rPr lang="en-US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ANALYSIS</a:t>
            </a:r>
            <a:endParaRPr lang="en-US" dirty="0" smtClean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PREDICT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THE EXPECTED 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ANSWER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b="1" baseline="0" dirty="0" smtClean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Submitted by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baseline="0" dirty="0" err="1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Ajinkya</a:t>
            </a:r>
            <a:r>
              <a:rPr lang="en-US" sz="2000" b="1" baseline="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000" b="1" baseline="0" dirty="0" err="1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Thorawat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 smtClean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69F2-2994-4CB5-8D4F-BF19A82C9C8E}" type="slidenum">
              <a:rPr lang="en-IN" smtClean="0"/>
              <a:pPr/>
              <a:t>1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 flipV="1">
            <a:off x="3124200" y="6812280"/>
            <a:ext cx="2895600" cy="45719"/>
          </a:xfrm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MODEL BUILDING</a:t>
            </a:r>
            <a:endParaRPr lang="en-IN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571536" y="6356350"/>
            <a:ext cx="6591336" cy="365125"/>
          </a:xfrm>
        </p:spPr>
        <p:txBody>
          <a:bodyPr/>
          <a:lstStyle/>
          <a:p>
            <a:r>
              <a:rPr lang="en-IN" dirty="0" smtClean="0"/>
              <a:t>KLETECH/CSE/2016-20/5th </a:t>
            </a:r>
            <a:r>
              <a:rPr lang="en-IN" dirty="0" err="1" smtClean="0"/>
              <a:t>Sem</a:t>
            </a:r>
            <a:r>
              <a:rPr lang="en-IN" dirty="0" smtClean="0"/>
              <a:t>/DMA_COURSE_PROJECT/5ADMACP09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69F2-2994-4CB5-8D4F-BF19A82C9C8E}" type="slidenum">
              <a:rPr lang="en-IN" smtClean="0"/>
              <a:pPr/>
              <a:t>10</a:t>
            </a:fld>
            <a:endParaRPr lang="en-IN"/>
          </a:p>
        </p:txBody>
      </p:sp>
      <p:pic>
        <p:nvPicPr>
          <p:cNvPr id="6146" name="Picture 2" descr="H:\AJINKYA\lsv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71670" y="3143248"/>
            <a:ext cx="4877911" cy="3161512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357158" y="1428737"/>
            <a:ext cx="8429684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3. LINEAR SVC:</a:t>
            </a:r>
            <a:endParaRPr lang="en-IN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          The objective of a 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Linear SVC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 (Support Vector Classifier) is to fit to the data you provide, returning a "best fit" hyper plane that divides, or categorizes, your data.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Accuracy is : 0.6058</a:t>
            </a:r>
            <a:endParaRPr lang="en-IN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IN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 descr="C:\Users\USER\Desktop\download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86710" y="214290"/>
            <a:ext cx="1357290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MODEL BUILDING</a:t>
            </a:r>
            <a:endParaRPr lang="en-IN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1000164" y="6356350"/>
            <a:ext cx="7019964" cy="365125"/>
          </a:xfrm>
        </p:spPr>
        <p:txBody>
          <a:bodyPr/>
          <a:lstStyle/>
          <a:p>
            <a:r>
              <a:rPr lang="en-IN" dirty="0" smtClean="0"/>
              <a:t>KLETECH/CSE/2016-20/5th </a:t>
            </a:r>
            <a:r>
              <a:rPr lang="en-IN" dirty="0" err="1" smtClean="0"/>
              <a:t>Sem</a:t>
            </a:r>
            <a:r>
              <a:rPr lang="en-IN" dirty="0" smtClean="0"/>
              <a:t>/DMA_COURSE_PROJECT/5ADMACP09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69F2-2994-4CB5-8D4F-BF19A82C9C8E}" type="slidenum">
              <a:rPr lang="en-IN" smtClean="0"/>
              <a:pPr/>
              <a:t>11</a:t>
            </a:fld>
            <a:endParaRPr lang="en-IN"/>
          </a:p>
        </p:txBody>
      </p:sp>
      <p:pic>
        <p:nvPicPr>
          <p:cNvPr id="5122" name="Picture 2" descr="H:\AJINKYA\sgd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00232" y="3429000"/>
            <a:ext cx="4877911" cy="2804322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214282" y="1428737"/>
            <a:ext cx="864399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4. STOCHASTIC GRADIENT DESCENT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- SGD is indeed a technique that is used to find the minima of a function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SGD Classifier is a linear classifier (by default in sklearn it is a linear SVM) 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Accuracy is : 0.6083</a:t>
            </a:r>
          </a:p>
          <a:p>
            <a:pPr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 descr="C:\Users\USER\Desktop\download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86710" y="214290"/>
            <a:ext cx="1357290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PERFORMANCE EVALUATION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00034" y="1928802"/>
          <a:ext cx="8229600" cy="19696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14800"/>
                <a:gridCol w="4114800"/>
              </a:tblGrid>
              <a:tr h="393928">
                <a:tc>
                  <a:txBody>
                    <a:bodyPr/>
                    <a:lstStyle/>
                    <a:p>
                      <a:r>
                        <a:rPr lang="en-IN" dirty="0" smtClean="0"/>
                        <a:t>MODEL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ACCURACY</a:t>
                      </a:r>
                      <a:endParaRPr lang="en-IN" dirty="0"/>
                    </a:p>
                  </a:txBody>
                  <a:tcPr/>
                </a:tc>
              </a:tr>
              <a:tr h="393928">
                <a:tc>
                  <a:txBody>
                    <a:bodyPr/>
                    <a:lstStyle/>
                    <a:p>
                      <a:r>
                        <a:rPr lang="en-IN" dirty="0" smtClean="0"/>
                        <a:t>Sophisticated</a:t>
                      </a:r>
                      <a:r>
                        <a:rPr lang="en-IN" baseline="0" dirty="0" smtClean="0"/>
                        <a:t> Gradient Descent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0.6083</a:t>
                      </a:r>
                      <a:endParaRPr lang="en-IN" dirty="0"/>
                    </a:p>
                  </a:txBody>
                  <a:tcPr/>
                </a:tc>
              </a:tr>
              <a:tr h="393928">
                <a:tc>
                  <a:txBody>
                    <a:bodyPr/>
                    <a:lstStyle/>
                    <a:p>
                      <a:r>
                        <a:rPr lang="en-IN" dirty="0" smtClean="0"/>
                        <a:t>Linear SVC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0.6058</a:t>
                      </a:r>
                      <a:endParaRPr lang="en-IN" dirty="0"/>
                    </a:p>
                  </a:txBody>
                  <a:tcPr/>
                </a:tc>
              </a:tr>
              <a:tr h="393928">
                <a:tc>
                  <a:txBody>
                    <a:bodyPr/>
                    <a:lstStyle/>
                    <a:p>
                      <a:r>
                        <a:rPr lang="en-IN" dirty="0" smtClean="0"/>
                        <a:t>Random</a:t>
                      </a:r>
                      <a:r>
                        <a:rPr lang="en-IN" baseline="0" dirty="0" smtClean="0"/>
                        <a:t> Forest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0.5778</a:t>
                      </a:r>
                      <a:endParaRPr lang="en-IN" dirty="0"/>
                    </a:p>
                  </a:txBody>
                  <a:tcPr/>
                </a:tc>
              </a:tr>
              <a:tr h="393928">
                <a:tc>
                  <a:txBody>
                    <a:bodyPr/>
                    <a:lstStyle/>
                    <a:p>
                      <a:r>
                        <a:rPr lang="en-IN" dirty="0" smtClean="0"/>
                        <a:t>Decision</a:t>
                      </a:r>
                      <a:r>
                        <a:rPr lang="en-IN" baseline="0" dirty="0" smtClean="0"/>
                        <a:t> Tree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0.5933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69F2-2994-4CB5-8D4F-BF19A82C9C8E}" type="slidenum">
              <a:rPr lang="en-IN" smtClean="0"/>
              <a:pPr/>
              <a:t>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-714412" y="6286520"/>
            <a:ext cx="6591336" cy="365125"/>
          </a:xfrm>
        </p:spPr>
        <p:txBody>
          <a:bodyPr/>
          <a:lstStyle/>
          <a:p>
            <a:r>
              <a:rPr lang="en-IN" dirty="0" smtClean="0"/>
              <a:t>KLETECH/CSE/2016-20/5th </a:t>
            </a:r>
            <a:r>
              <a:rPr lang="en-IN" dirty="0" err="1" smtClean="0"/>
              <a:t>Sem</a:t>
            </a:r>
            <a:r>
              <a:rPr lang="en-IN" dirty="0" smtClean="0"/>
              <a:t>/DMA_COURSE_PROJECT/5ADMACP09</a:t>
            </a:r>
            <a:endParaRPr lang="en-IN" dirty="0"/>
          </a:p>
        </p:txBody>
      </p:sp>
      <p:pic>
        <p:nvPicPr>
          <p:cNvPr id="7" name="Picture 6" descr="C:\Users\USER\Desktop\download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48" y="214290"/>
            <a:ext cx="1285852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LEADER-BOARD RANKING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785926"/>
            <a:ext cx="8229600" cy="4525963"/>
          </a:xfrm>
        </p:spPr>
        <p:txBody>
          <a:bodyPr>
            <a:normAutofit/>
          </a:bodyPr>
          <a:lstStyle/>
          <a:p>
            <a:r>
              <a:rPr lang="en-IN" sz="2000" dirty="0" smtClean="0"/>
              <a:t>According to leader board scores, we stand in 26</a:t>
            </a:r>
            <a:r>
              <a:rPr lang="en-IN" sz="2000" baseline="30000" dirty="0" smtClean="0"/>
              <a:t>th</a:t>
            </a:r>
            <a:r>
              <a:rPr lang="en-IN" sz="2000" dirty="0" smtClean="0"/>
              <a:t> position among 37 participants. Our accuracy is 0.6064</a:t>
            </a:r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69F2-2994-4CB5-8D4F-BF19A82C9C8E}" type="slidenum">
              <a:rPr lang="en-IN" smtClean="0"/>
              <a:pPr/>
              <a:t>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857288" y="6286520"/>
            <a:ext cx="6662774" cy="365125"/>
          </a:xfrm>
        </p:spPr>
        <p:txBody>
          <a:bodyPr/>
          <a:lstStyle/>
          <a:p>
            <a:r>
              <a:rPr lang="en-IN" dirty="0" smtClean="0"/>
              <a:t>KLETECH/CSE/2016-20/5th </a:t>
            </a:r>
            <a:r>
              <a:rPr lang="en-IN" dirty="0" err="1" smtClean="0"/>
              <a:t>Sem</a:t>
            </a:r>
            <a:r>
              <a:rPr lang="en-IN" dirty="0" smtClean="0"/>
              <a:t>/DMA_COURSE_PROJECT/5ADMACP09</a:t>
            </a:r>
            <a:endParaRPr lang="en-IN" dirty="0"/>
          </a:p>
        </p:txBody>
      </p:sp>
      <p:pic>
        <p:nvPicPr>
          <p:cNvPr id="6" name="Picture 5" descr="C:\Users\USER\Desktop\download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29586" y="214290"/>
            <a:ext cx="1214414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problem that we addressed is POSOS challenge in which we have to find the appropriate intent number of the questions given, to which they belong to.</a:t>
            </a:r>
          </a:p>
          <a:p>
            <a:pPr>
              <a:lnSpc>
                <a:spcPct val="150000"/>
              </a:lnSpc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Among all the models used, the accuracy of Sophisticated Gradient Descent is more i.e., 0.6083. So, we preferred to use this model. </a:t>
            </a:r>
          </a:p>
          <a:p>
            <a:pPr>
              <a:lnSpc>
                <a:spcPct val="150000"/>
              </a:lnSpc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As the model’s accuracy is not more than 90%, we are again going with KDD process to get better result.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69F2-2994-4CB5-8D4F-BF19A82C9C8E}" type="slidenum">
              <a:rPr lang="en-IN" smtClean="0"/>
              <a:pPr/>
              <a:t>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714412" y="6286520"/>
            <a:ext cx="6519898" cy="365125"/>
          </a:xfrm>
        </p:spPr>
        <p:txBody>
          <a:bodyPr/>
          <a:lstStyle/>
          <a:p>
            <a:r>
              <a:rPr lang="en-IN" dirty="0" smtClean="0"/>
              <a:t>KLETECH/CSE/2016-20/5th </a:t>
            </a:r>
            <a:r>
              <a:rPr lang="en-IN" dirty="0" err="1" smtClean="0"/>
              <a:t>Sem</a:t>
            </a:r>
            <a:r>
              <a:rPr lang="en-IN" dirty="0" smtClean="0"/>
              <a:t>/DMA_COURSE_PROJECT/5ADMACP09</a:t>
            </a:r>
            <a:endParaRPr lang="en-IN" dirty="0"/>
          </a:p>
        </p:txBody>
      </p:sp>
      <p:pic>
        <p:nvPicPr>
          <p:cNvPr id="6" name="Picture 5" descr="C:\Users\USER\Desktop\download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29586" y="214290"/>
            <a:ext cx="1214414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PROBLEM STATEMENT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929718" cy="4525963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To predict associated intent for each questions related to drugs.</a:t>
            </a: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/>
              <a:t>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questions about drugs</a:t>
            </a:r>
            <a:r>
              <a:rPr lang="en-US" sz="2400" dirty="0" smtClean="0"/>
              <a:t>                                                    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correct intent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400" dirty="0" smtClean="0">
                <a:latin typeface="Times New Roman" pitchFamily="18" charset="0"/>
                <a:cs typeface="Times New Roman" pitchFamily="18" charset="0"/>
              </a:rPr>
            </a:b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69F2-2994-4CB5-8D4F-BF19A82C9C8E}" type="slidenum">
              <a:rPr lang="en-IN" smtClean="0"/>
              <a:pPr/>
              <a:t>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571536" y="6286520"/>
            <a:ext cx="6357950" cy="365125"/>
          </a:xfrm>
        </p:spPr>
        <p:txBody>
          <a:bodyPr/>
          <a:lstStyle/>
          <a:p>
            <a:r>
              <a:rPr lang="en-IN" sz="1250" dirty="0" smtClean="0"/>
              <a:t>KLETECH/CSE/2016-20/5</a:t>
            </a:r>
            <a:r>
              <a:rPr lang="en-IN" sz="1250" baseline="30000" dirty="0" smtClean="0"/>
              <a:t>th</a:t>
            </a:r>
            <a:r>
              <a:rPr lang="en-IN" sz="1250" dirty="0" smtClean="0"/>
              <a:t> </a:t>
            </a:r>
            <a:r>
              <a:rPr lang="en-IN" sz="1250" dirty="0" err="1" smtClean="0"/>
              <a:t>Sem</a:t>
            </a:r>
            <a:r>
              <a:rPr lang="en-IN" sz="1250" dirty="0" smtClean="0"/>
              <a:t>/DMA_COURSE_PROJECT/5ADMACP09</a:t>
            </a:r>
            <a:endParaRPr lang="en-IN" sz="1250" dirty="0"/>
          </a:p>
        </p:txBody>
      </p:sp>
      <p:sp>
        <p:nvSpPr>
          <p:cNvPr id="7" name="Rounded Rectangle 6"/>
          <p:cNvSpPr/>
          <p:nvPr/>
        </p:nvSpPr>
        <p:spPr>
          <a:xfrm>
            <a:off x="3643306" y="3214686"/>
            <a:ext cx="25908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identification of  correct classification of questions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143240" y="34290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6286512" y="34290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C:\Users\USER\Desktop\download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48" y="214290"/>
            <a:ext cx="1285852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500174"/>
            <a:ext cx="8229600" cy="4857784"/>
          </a:xfrm>
        </p:spPr>
        <p:txBody>
          <a:bodyPr>
            <a:normAutofit/>
          </a:bodyPr>
          <a:lstStyle/>
          <a:p>
            <a:pPr lvl="0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POSOS challenge</a:t>
            </a:r>
          </a:p>
          <a:p>
            <a:pPr lvl="0"/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Millions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of questions are asked every year about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drugs . There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is a limited number of query types but the same question could be asked in many ways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Understanding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what information people expect when asking a question is a great challenge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200" dirty="0" smtClean="0">
                <a:latin typeface="Times New Roman" pitchFamily="18" charset="0"/>
                <a:cs typeface="Times New Roman" pitchFamily="18" charset="0"/>
              </a:rPr>
            </a:br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69F2-2994-4CB5-8D4F-BF19A82C9C8E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-500098" y="6286520"/>
            <a:ext cx="5876956" cy="365125"/>
          </a:xfrm>
        </p:spPr>
        <p:txBody>
          <a:bodyPr/>
          <a:lstStyle/>
          <a:p>
            <a:r>
              <a:rPr lang="en-IN" dirty="0" smtClean="0"/>
              <a:t>KLETECH/CSE/2016-20/5th </a:t>
            </a:r>
            <a:r>
              <a:rPr lang="en-IN" dirty="0" err="1" smtClean="0"/>
              <a:t>Sem</a:t>
            </a:r>
            <a:r>
              <a:rPr lang="en-IN" dirty="0" smtClean="0"/>
              <a:t>/DMA_COURSE_PROJECT/5ADMACP09</a:t>
            </a:r>
            <a:endParaRPr lang="en-IN" dirty="0"/>
          </a:p>
        </p:txBody>
      </p:sp>
      <p:pic>
        <p:nvPicPr>
          <p:cNvPr id="6" name="Picture 5" descr="C:\Users\USER\Desktop\download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48" y="214290"/>
            <a:ext cx="1285852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2984"/>
          </a:xfrm>
        </p:spPr>
        <p:txBody>
          <a:bodyPr>
            <a:normAutofit/>
          </a:bodyPr>
          <a:lstStyle/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DATA DESCRIPTION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643602"/>
          </a:xfrm>
        </p:spPr>
        <p:txBody>
          <a:bodyPr>
            <a:normAutofit/>
          </a:bodyPr>
          <a:lstStyle/>
          <a:p>
            <a:pPr lvl="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/>
            </a:pPr>
            <a:r>
              <a:rPr lang="en-US" sz="2000" dirty="0" smtClean="0"/>
              <a:t>input_train.csv  : </a:t>
            </a:r>
            <a:r>
              <a:rPr lang="en-IN" sz="2000" dirty="0" smtClean="0"/>
              <a:t>Columns: 2   Rows: 8028</a:t>
            </a:r>
          </a:p>
          <a:p>
            <a:pPr lvl="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/>
            </a:pPr>
            <a:r>
              <a:rPr lang="en-US" sz="2000" dirty="0" smtClean="0"/>
              <a:t>input_test.csv  : Columns: 2    Rows: 2035</a:t>
            </a:r>
            <a:endParaRPr lang="en-IN" sz="2000" dirty="0" smtClean="0"/>
          </a:p>
          <a:p>
            <a:pPr lvl="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/>
            </a:pPr>
            <a:r>
              <a:rPr lang="en-IN" sz="2000" dirty="0" smtClean="0"/>
              <a:t>Attributes: ID, question</a:t>
            </a:r>
          </a:p>
          <a:p>
            <a:pPr lvl="0" defTabSz="457200">
              <a:spcBef>
                <a:spcPts val="10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IN" sz="2000" dirty="0" smtClean="0"/>
              <a:t>    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85720" y="3214686"/>
          <a:ext cx="3714776" cy="2643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066"/>
                <a:gridCol w="3214710"/>
              </a:tblGrid>
              <a:tr h="528641">
                <a:tc>
                  <a:txBody>
                    <a:bodyPr/>
                    <a:lstStyle/>
                    <a:p>
                      <a:r>
                        <a:rPr lang="en-IN" dirty="0" smtClean="0"/>
                        <a:t>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question</a:t>
                      </a:r>
                      <a:endParaRPr lang="en-IN" dirty="0"/>
                    </a:p>
                  </a:txBody>
                  <a:tcPr/>
                </a:tc>
              </a:tr>
              <a:tr h="528641"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Atenolol, what is it?</a:t>
                      </a:r>
                      <a:endParaRPr lang="en-IN" dirty="0"/>
                    </a:p>
                  </a:txBody>
                  <a:tcPr/>
                </a:tc>
              </a:tr>
              <a:tr h="528641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 just learned that I am enceinte</a:t>
                      </a:r>
                      <a:endParaRPr lang="en-IN" dirty="0"/>
                    </a:p>
                  </a:txBody>
                  <a:tcPr/>
                </a:tc>
              </a:tr>
              <a:tr h="528641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Is there a form adapted to child</a:t>
                      </a:r>
                      <a:endParaRPr lang="en-IN" dirty="0"/>
                    </a:p>
                  </a:txBody>
                  <a:tcPr/>
                </a:tc>
              </a:tr>
              <a:tr h="528641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 take Trinordiol and</a:t>
                      </a:r>
                      <a:r>
                        <a:rPr lang="en-IN" baseline="0" dirty="0" smtClean="0"/>
                        <a:t> at the end 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786314" y="3214686"/>
          <a:ext cx="3857652" cy="2643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380"/>
                <a:gridCol w="3143272"/>
              </a:tblGrid>
              <a:tr h="528641">
                <a:tc>
                  <a:txBody>
                    <a:bodyPr/>
                    <a:lstStyle/>
                    <a:p>
                      <a:r>
                        <a:rPr lang="en-IN" dirty="0" smtClean="0"/>
                        <a:t>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question</a:t>
                      </a:r>
                      <a:endParaRPr lang="en-IN" dirty="0"/>
                    </a:p>
                  </a:txBody>
                  <a:tcPr/>
                </a:tc>
              </a:tr>
              <a:tr h="528641">
                <a:tc>
                  <a:txBody>
                    <a:bodyPr/>
                    <a:lstStyle/>
                    <a:p>
                      <a:r>
                        <a:rPr lang="en-IN" dirty="0" smtClean="0"/>
                        <a:t>8028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Homeopathy autism-vaccine-</a:t>
                      </a:r>
                      <a:endParaRPr lang="en-IN" dirty="0"/>
                    </a:p>
                  </a:txBody>
                  <a:tcPr/>
                </a:tc>
              </a:tr>
              <a:tr h="528641">
                <a:tc>
                  <a:txBody>
                    <a:bodyPr/>
                    <a:lstStyle/>
                    <a:p>
                      <a:r>
                        <a:rPr lang="en-IN" dirty="0" smtClean="0"/>
                        <a:t>8021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What topically applied</a:t>
                      </a:r>
                      <a:r>
                        <a:rPr lang="en-IN" baseline="0" dirty="0" smtClean="0"/>
                        <a:t> to atopic</a:t>
                      </a:r>
                      <a:endParaRPr lang="en-IN" dirty="0"/>
                    </a:p>
                  </a:txBody>
                  <a:tcPr/>
                </a:tc>
              </a:tr>
              <a:tr h="528641">
                <a:tc>
                  <a:txBody>
                    <a:bodyPr/>
                    <a:lstStyle/>
                    <a:p>
                      <a:r>
                        <a:rPr lang="en-IN" dirty="0" smtClean="0"/>
                        <a:t>8022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Cyst</a:t>
                      </a:r>
                      <a:r>
                        <a:rPr lang="en-IN" baseline="0" dirty="0" smtClean="0"/>
                        <a:t> treatment with Diane 35?</a:t>
                      </a:r>
                      <a:endParaRPr lang="en-IN" dirty="0"/>
                    </a:p>
                  </a:txBody>
                  <a:tcPr/>
                </a:tc>
              </a:tr>
              <a:tr h="528641">
                <a:tc>
                  <a:txBody>
                    <a:bodyPr/>
                    <a:lstStyle/>
                    <a:p>
                      <a:r>
                        <a:rPr lang="en-IN" dirty="0" smtClean="0"/>
                        <a:t>8023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 suffer from venous </a:t>
                      </a:r>
                      <a:r>
                        <a:rPr lang="en-IN" dirty="0" err="1" smtClean="0"/>
                        <a:t>insufficien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69F2-2994-4CB5-8D4F-BF19A82C9C8E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-642974" y="6286520"/>
            <a:ext cx="6234146" cy="365125"/>
          </a:xfrm>
        </p:spPr>
        <p:txBody>
          <a:bodyPr/>
          <a:lstStyle/>
          <a:p>
            <a:r>
              <a:rPr lang="en-IN" dirty="0" smtClean="0"/>
              <a:t>KLETECH/CSE/2016-20/5th </a:t>
            </a:r>
            <a:r>
              <a:rPr lang="en-IN" dirty="0" err="1" smtClean="0"/>
              <a:t>Sem</a:t>
            </a:r>
            <a:r>
              <a:rPr lang="en-IN" dirty="0" smtClean="0"/>
              <a:t>/DMA_COURSE_PROJECT/5ADMACP09</a:t>
            </a:r>
            <a:endParaRPr lang="en-IN" dirty="0"/>
          </a:p>
        </p:txBody>
      </p:sp>
      <p:pic>
        <p:nvPicPr>
          <p:cNvPr id="10" name="Picture 9" descr="C:\Users\USER\Desktop\download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48" y="214290"/>
            <a:ext cx="1285852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DATA  DESCRIPTION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928670"/>
            <a:ext cx="8715436" cy="5786478"/>
          </a:xfrm>
        </p:spPr>
        <p:txBody>
          <a:bodyPr>
            <a:normAutofit/>
          </a:bodyPr>
          <a:lstStyle/>
          <a:p>
            <a:endParaRPr lang="en-US" sz="2200" dirty="0" smtClean="0"/>
          </a:p>
          <a:p>
            <a:r>
              <a:rPr lang="en-US" sz="2200" dirty="0" smtClean="0"/>
              <a:t>challenge_output_data_training_file_predict_the_expected_answer.csv</a:t>
            </a:r>
          </a:p>
          <a:p>
            <a:r>
              <a:rPr lang="en-US" sz="2200" dirty="0" smtClean="0"/>
              <a:t>Rows: 8028    Columns: 2</a:t>
            </a:r>
          </a:p>
          <a:p>
            <a:r>
              <a:rPr lang="en-US" sz="2200" dirty="0" smtClean="0"/>
              <a:t>Attributes: ID, Intention</a:t>
            </a:r>
          </a:p>
          <a:p>
            <a:pPr>
              <a:buNone/>
            </a:pPr>
            <a:r>
              <a:rPr lang="en-US" sz="2200" dirty="0" smtClean="0"/>
              <a:t>      </a:t>
            </a:r>
          </a:p>
          <a:p>
            <a:endParaRPr lang="en-IN" sz="22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357422" y="3571876"/>
          <a:ext cx="3548066" cy="2571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174"/>
                <a:gridCol w="2428892"/>
              </a:tblGrid>
              <a:tr h="51435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ID;intention</a:t>
                      </a:r>
                      <a:endParaRPr lang="en-IN" dirty="0"/>
                    </a:p>
                  </a:txBody>
                  <a:tcPr/>
                </a:tc>
              </a:tr>
              <a:tr h="514353"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0;28</a:t>
                      </a:r>
                      <a:endParaRPr lang="en-IN" dirty="0"/>
                    </a:p>
                  </a:txBody>
                  <a:tcPr/>
                </a:tc>
              </a:tr>
              <a:tr h="514353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1;31</a:t>
                      </a:r>
                      <a:endParaRPr lang="en-IN" dirty="0"/>
                    </a:p>
                  </a:txBody>
                  <a:tcPr/>
                </a:tc>
              </a:tr>
              <a:tr h="514353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2;28</a:t>
                      </a:r>
                      <a:endParaRPr lang="en-IN" dirty="0"/>
                    </a:p>
                  </a:txBody>
                  <a:tcPr/>
                </a:tc>
              </a:tr>
              <a:tr h="514353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3;44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69F2-2994-4CB5-8D4F-BF19A82C9C8E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-785850" y="6286520"/>
            <a:ext cx="6519898" cy="365125"/>
          </a:xfrm>
        </p:spPr>
        <p:txBody>
          <a:bodyPr/>
          <a:lstStyle/>
          <a:p>
            <a:r>
              <a:rPr lang="en-IN" dirty="0" smtClean="0"/>
              <a:t>KLETECH/CSE/2016-20/5th </a:t>
            </a:r>
            <a:r>
              <a:rPr lang="en-IN" dirty="0" err="1" smtClean="0"/>
              <a:t>Sem</a:t>
            </a:r>
            <a:r>
              <a:rPr lang="en-IN" dirty="0" smtClean="0"/>
              <a:t>/DMA_COURSE_PROJECT/5ADMACP09</a:t>
            </a:r>
            <a:endParaRPr lang="en-IN" dirty="0"/>
          </a:p>
        </p:txBody>
      </p:sp>
      <p:pic>
        <p:nvPicPr>
          <p:cNvPr id="8" name="Picture 7" descr="C:\Users\USER\Desktop\download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86710" y="214290"/>
            <a:ext cx="1357290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DATA PRE-PROCESSING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Lower casing</a:t>
            </a:r>
          </a:p>
          <a:p>
            <a:pPr lvl="0">
              <a:lnSpc>
                <a:spcPct val="15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Removal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punctuations</a:t>
            </a:r>
          </a:p>
          <a:p>
            <a:pPr lvl="0">
              <a:lnSpc>
                <a:spcPct val="15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Removal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of stop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words</a:t>
            </a:r>
          </a:p>
          <a:p>
            <a:pPr lvl="0">
              <a:lnSpc>
                <a:spcPct val="15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Lemmatization</a:t>
            </a:r>
          </a:p>
          <a:p>
            <a:pPr lvl="0">
              <a:lnSpc>
                <a:spcPct val="150000"/>
              </a:lnSpc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Vectorization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69F2-2994-4CB5-8D4F-BF19A82C9C8E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714412" y="6286520"/>
            <a:ext cx="6519898" cy="365125"/>
          </a:xfrm>
        </p:spPr>
        <p:txBody>
          <a:bodyPr/>
          <a:lstStyle/>
          <a:p>
            <a:r>
              <a:rPr lang="en-IN" dirty="0" smtClean="0"/>
              <a:t>KLETECH/CSE/2016-20/5th </a:t>
            </a:r>
            <a:r>
              <a:rPr lang="en-IN" dirty="0" err="1" smtClean="0"/>
              <a:t>Sem</a:t>
            </a:r>
            <a:r>
              <a:rPr lang="en-IN" dirty="0" smtClean="0"/>
              <a:t>/DMA_COURSE_PROJECT/5ADMACP09</a:t>
            </a:r>
            <a:endParaRPr lang="en-IN" dirty="0"/>
          </a:p>
        </p:txBody>
      </p:sp>
      <p:pic>
        <p:nvPicPr>
          <p:cNvPr id="6" name="Picture 5" descr="C:\Users\USER\Desktop\download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48" y="214290"/>
            <a:ext cx="1285852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MODEL BUILDING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DECISION TREE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RANDOM FOREST</a:t>
            </a:r>
          </a:p>
          <a:p>
            <a:pPr>
              <a:lnSpc>
                <a:spcPct val="150000"/>
              </a:lnSpc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3.    LINEAR SVC</a:t>
            </a:r>
          </a:p>
          <a:p>
            <a:pPr>
              <a:lnSpc>
                <a:spcPct val="150000"/>
              </a:lnSpc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4.    STOCHASTIC GRADIENT DESCENT</a:t>
            </a:r>
          </a:p>
          <a:p>
            <a:pPr>
              <a:lnSpc>
                <a:spcPct val="150000"/>
              </a:lnSpc>
              <a:buNone/>
            </a:pPr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785850" y="6286520"/>
            <a:ext cx="6734212" cy="365125"/>
          </a:xfrm>
        </p:spPr>
        <p:txBody>
          <a:bodyPr/>
          <a:lstStyle/>
          <a:p>
            <a:r>
              <a:rPr lang="en-IN" dirty="0" smtClean="0"/>
              <a:t>KLETECH/CSE/2016-20/5th </a:t>
            </a:r>
            <a:r>
              <a:rPr lang="en-IN" dirty="0" err="1" smtClean="0"/>
              <a:t>Sem</a:t>
            </a:r>
            <a:r>
              <a:rPr lang="en-IN" dirty="0" smtClean="0"/>
              <a:t>/DMA_COURSE_PROJECT/5ADMACP09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69F2-2994-4CB5-8D4F-BF19A82C9C8E}" type="slidenum">
              <a:rPr lang="en-IN" smtClean="0"/>
              <a:pPr/>
              <a:t>7</a:t>
            </a:fld>
            <a:endParaRPr lang="en-IN"/>
          </a:p>
        </p:txBody>
      </p:sp>
      <p:pic>
        <p:nvPicPr>
          <p:cNvPr id="6" name="Picture 5" descr="C:\Users\USER\Desktop\download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29586" y="214290"/>
            <a:ext cx="1214414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MODEL BUILDING</a:t>
            </a:r>
            <a:endParaRPr lang="en-IN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642974" y="6356350"/>
            <a:ext cx="6662774" cy="365125"/>
          </a:xfrm>
        </p:spPr>
        <p:txBody>
          <a:bodyPr/>
          <a:lstStyle/>
          <a:p>
            <a:r>
              <a:rPr lang="en-IN" dirty="0" smtClean="0"/>
              <a:t>KLETECH/CSE/2016-20/5th </a:t>
            </a:r>
            <a:r>
              <a:rPr lang="en-IN" dirty="0" err="1" smtClean="0"/>
              <a:t>Sem</a:t>
            </a:r>
            <a:r>
              <a:rPr lang="en-IN" dirty="0" smtClean="0"/>
              <a:t>/DMA_COURSE_PROJECT/5ADMACP09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69F2-2994-4CB5-8D4F-BF19A82C9C8E}" type="slidenum">
              <a:rPr lang="en-IN" smtClean="0"/>
              <a:pPr/>
              <a:t>8</a:t>
            </a:fld>
            <a:endParaRPr lang="en-IN"/>
          </a:p>
        </p:txBody>
      </p:sp>
      <p:pic>
        <p:nvPicPr>
          <p:cNvPr id="7170" name="Picture 2" descr="H:\AJINKYA\dt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28794" y="3339298"/>
            <a:ext cx="4992237" cy="2947222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285720" y="1500174"/>
            <a:ext cx="850112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1. DECISION TREE: </a:t>
            </a:r>
            <a:endParaRPr lang="en-IN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- Decision tree is a popular classifier which is simple and easy to implement.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- High dimensional data can be handled. It produces results which are easier to read and interpret.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Accuracy is : 0.5933</a:t>
            </a:r>
            <a:endParaRPr lang="en-IN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200" dirty="0"/>
          </a:p>
        </p:txBody>
      </p:sp>
      <p:pic>
        <p:nvPicPr>
          <p:cNvPr id="8" name="Picture 7" descr="C:\Users\USER\Desktop\download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86710" y="214290"/>
            <a:ext cx="1357290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>
            <a:normAutofit/>
          </a:bodyPr>
          <a:lstStyle/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MODEL BUILDING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642974" y="6356350"/>
            <a:ext cx="6662774" cy="365125"/>
          </a:xfrm>
        </p:spPr>
        <p:txBody>
          <a:bodyPr/>
          <a:lstStyle/>
          <a:p>
            <a:r>
              <a:rPr lang="en-IN" dirty="0" smtClean="0"/>
              <a:t>KLETECH/CSE/2016-20/5th </a:t>
            </a:r>
            <a:r>
              <a:rPr lang="en-IN" dirty="0" err="1" smtClean="0"/>
              <a:t>Sem</a:t>
            </a:r>
            <a:r>
              <a:rPr lang="en-IN" dirty="0" smtClean="0"/>
              <a:t>/DMA_COURSE_PROJECT/5ADMACP09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69F2-2994-4CB5-8D4F-BF19A82C9C8E}" type="slidenum">
              <a:rPr lang="en-IN" smtClean="0"/>
              <a:pPr/>
              <a:t>9</a:t>
            </a:fld>
            <a:endParaRPr lang="en-IN"/>
          </a:p>
        </p:txBody>
      </p:sp>
      <p:pic>
        <p:nvPicPr>
          <p:cNvPr id="2050" name="Picture 2" descr="H:\AJINKYA\rf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71670" y="3571876"/>
            <a:ext cx="4992237" cy="2786082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214282" y="1071546"/>
            <a:ext cx="8715436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2.RANDOM FOREST:</a:t>
            </a:r>
            <a:endParaRPr lang="en-IN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     - </a:t>
            </a:r>
            <a:r>
              <a:rPr lang="en-IN" sz="2200" b="1" dirty="0" smtClean="0">
                <a:latin typeface="Times New Roman" pitchFamily="18" charset="0"/>
                <a:cs typeface="Times New Roman" pitchFamily="18" charset="0"/>
              </a:rPr>
              <a:t>Random forests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 or </a:t>
            </a:r>
            <a:r>
              <a:rPr lang="en-IN" sz="2200" b="1" dirty="0" smtClean="0">
                <a:latin typeface="Times New Roman" pitchFamily="18" charset="0"/>
                <a:cs typeface="Times New Roman" pitchFamily="18" charset="0"/>
              </a:rPr>
              <a:t>random decision forests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 are an ensemble learning method for classification, regression and other tasks, that operate by constructing a multitude of decision trees at training time and outputting the class that is the mode of the classes (classification) or mean prediction (regression) of the individual trees.  </a:t>
            </a:r>
          </a:p>
          <a:p>
            <a:pPr>
              <a:buNone/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      Accuracy is : 0.5778</a:t>
            </a:r>
          </a:p>
        </p:txBody>
      </p:sp>
      <p:pic>
        <p:nvPicPr>
          <p:cNvPr id="8" name="Picture 7" descr="C:\Users\USER\Desktop\download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9586" y="142852"/>
            <a:ext cx="1214414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463</Words>
  <Application>Microsoft Office PowerPoint</Application>
  <PresentationFormat>On-screen Show (4:3)</PresentationFormat>
  <Paragraphs>155</Paragraphs>
  <Slides>14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PROBLEM STATEMENT</vt:lpstr>
      <vt:lpstr>INTRODUCTION</vt:lpstr>
      <vt:lpstr>DATA DESCRIPTION</vt:lpstr>
      <vt:lpstr>DATA  DESCRIPTION</vt:lpstr>
      <vt:lpstr>DATA PRE-PROCESSING</vt:lpstr>
      <vt:lpstr>MODEL BUILDING</vt:lpstr>
      <vt:lpstr>MODEL BUILDING</vt:lpstr>
      <vt:lpstr>MODEL BUILDING</vt:lpstr>
      <vt:lpstr>MODEL BUILDING</vt:lpstr>
      <vt:lpstr>MODEL BUILDING</vt:lpstr>
      <vt:lpstr>PERFORMANCE EVALUATION</vt:lpstr>
      <vt:lpstr>LEADER-BOARD RANKING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</dc:title>
  <dc:creator>LENOVO</dc:creator>
  <cp:lastModifiedBy>ajinkya</cp:lastModifiedBy>
  <cp:revision>78</cp:revision>
  <dcterms:created xsi:type="dcterms:W3CDTF">2018-11-29T07:47:51Z</dcterms:created>
  <dcterms:modified xsi:type="dcterms:W3CDTF">2018-12-04T04:26:38Z</dcterms:modified>
</cp:coreProperties>
</file>