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460950" y="421700"/>
            <a:ext cx="8222100" cy="125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 Deep Learning Model for Long-Term Declarative Episodic Memory Storage</a:t>
            </a:r>
            <a:endParaRPr sz="3600"/>
          </a:p>
        </p:txBody>
      </p:sp>
      <p:sp>
        <p:nvSpPr>
          <p:cNvPr id="68" name="Shape 68"/>
          <p:cNvSpPr txBox="1"/>
          <p:nvPr>
            <p:ph idx="1" type="subTitle"/>
          </p:nvPr>
        </p:nvSpPr>
        <p:spPr>
          <a:xfrm>
            <a:off x="390525" y="2789108"/>
            <a:ext cx="8222100" cy="1863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Prof. Charles Tappert, Abu Kamruzzaman, Yousef Alhwaiti,</a:t>
            </a:r>
            <a:endParaRPr/>
          </a:p>
          <a:p>
            <a:pPr indent="0" lvl="0" marL="0">
              <a:spcBef>
                <a:spcPts val="0"/>
              </a:spcBef>
              <a:spcAft>
                <a:spcPts val="0"/>
              </a:spcAft>
              <a:buNone/>
            </a:pPr>
            <a:r>
              <a:t/>
            </a:r>
            <a:endParaRPr/>
          </a:p>
          <a:p>
            <a:pPr indent="0" lvl="0" marL="0">
              <a:spcBef>
                <a:spcPts val="0"/>
              </a:spcBef>
              <a:spcAft>
                <a:spcPts val="0"/>
              </a:spcAft>
              <a:buNone/>
            </a:pPr>
            <a:r>
              <a:rPr lang="en"/>
              <a:t>Atik Khatri, Ajinkya Parkar,  Damiano Mastrandrea,</a:t>
            </a:r>
            <a:endParaRPr/>
          </a:p>
          <a:p>
            <a:pPr indent="0" lvl="0" marL="0" rtl="0">
              <a:spcBef>
                <a:spcPts val="0"/>
              </a:spcBef>
              <a:spcAft>
                <a:spcPts val="0"/>
              </a:spcAft>
              <a:buNone/>
            </a:pPr>
            <a:r>
              <a:rPr lang="en"/>
              <a:t>Karan Thakkar, Mi</a:t>
            </a:r>
            <a:r>
              <a:rPr lang="en"/>
              <a:t>lind Ikke, Poorva Shelke </a:t>
            </a:r>
            <a:r>
              <a:rPr lang="en"/>
              <a:t> </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Random Input</a:t>
            </a:r>
            <a:endParaRPr/>
          </a:p>
          <a:p>
            <a:pPr indent="0" lvl="0" marL="0">
              <a:spcBef>
                <a:spcPts val="0"/>
              </a:spcBef>
              <a:spcAft>
                <a:spcPts val="0"/>
              </a:spcAft>
              <a:buNone/>
            </a:pPr>
            <a:r>
              <a:rPr lang="en"/>
              <a:t>Expected Output</a:t>
            </a:r>
            <a:endParaRPr/>
          </a:p>
        </p:txBody>
      </p:sp>
      <p:sp>
        <p:nvSpPr>
          <p:cNvPr id="125" name="Shape 1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Output Generated</a:t>
            </a:r>
            <a:endParaRPr sz="2400"/>
          </a:p>
          <a:p>
            <a:pPr indent="0" lvl="0" marL="0">
              <a:spcBef>
                <a:spcPts val="1600"/>
              </a:spcBef>
              <a:spcAft>
                <a:spcPts val="0"/>
              </a:spcAft>
              <a:buNone/>
            </a:pPr>
            <a:r>
              <a:t/>
            </a:r>
            <a:endParaRPr sz="2400"/>
          </a:p>
          <a:p>
            <a:pPr indent="0" lvl="0" marL="0">
              <a:spcBef>
                <a:spcPts val="1600"/>
              </a:spcBef>
              <a:spcAft>
                <a:spcPts val="1600"/>
              </a:spcAft>
              <a:buNone/>
            </a:pPr>
            <a:r>
              <a:rPr lang="en" sz="2400"/>
              <a:t>Epoch 1</a:t>
            </a:r>
            <a:endParaRPr sz="2400"/>
          </a:p>
        </p:txBody>
      </p:sp>
      <p:pic>
        <p:nvPicPr>
          <p:cNvPr id="126" name="Shape 126"/>
          <p:cNvPicPr preferRelativeResize="0"/>
          <p:nvPr/>
        </p:nvPicPr>
        <p:blipFill>
          <a:blip r:embed="rId3">
            <a:alphaModFix/>
          </a:blip>
          <a:stretch>
            <a:fillRect/>
          </a:stretch>
        </p:blipFill>
        <p:spPr>
          <a:xfrm>
            <a:off x="3499001" y="187151"/>
            <a:ext cx="5457825" cy="1400175"/>
          </a:xfrm>
          <a:prstGeom prst="rect">
            <a:avLst/>
          </a:prstGeom>
          <a:noFill/>
          <a:ln>
            <a:noFill/>
          </a:ln>
        </p:spPr>
      </p:pic>
      <p:pic>
        <p:nvPicPr>
          <p:cNvPr id="127" name="Shape 127"/>
          <p:cNvPicPr preferRelativeResize="0"/>
          <p:nvPr/>
        </p:nvPicPr>
        <p:blipFill>
          <a:blip r:embed="rId4">
            <a:alphaModFix/>
          </a:blip>
          <a:stretch>
            <a:fillRect/>
          </a:stretch>
        </p:blipFill>
        <p:spPr>
          <a:xfrm>
            <a:off x="3325350" y="1892126"/>
            <a:ext cx="5805124" cy="3074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Random Input</a:t>
            </a:r>
            <a:endParaRPr/>
          </a:p>
          <a:p>
            <a:pPr indent="0" lvl="0" marL="0" rtl="0">
              <a:spcBef>
                <a:spcPts val="0"/>
              </a:spcBef>
              <a:spcAft>
                <a:spcPts val="0"/>
              </a:spcAft>
              <a:buNone/>
            </a:pPr>
            <a:r>
              <a:rPr lang="en"/>
              <a:t>Expected Output</a:t>
            </a:r>
            <a:endParaRPr/>
          </a:p>
        </p:txBody>
      </p:sp>
      <p:sp>
        <p:nvSpPr>
          <p:cNvPr id="133" name="Shape 13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Output Generated</a:t>
            </a:r>
            <a:endParaRPr sz="2400"/>
          </a:p>
          <a:p>
            <a:pPr indent="0" lvl="0" marL="0">
              <a:spcBef>
                <a:spcPts val="1600"/>
              </a:spcBef>
              <a:spcAft>
                <a:spcPts val="0"/>
              </a:spcAft>
              <a:buNone/>
            </a:pPr>
            <a:r>
              <a:t/>
            </a:r>
            <a:endParaRPr sz="2400"/>
          </a:p>
          <a:p>
            <a:pPr indent="0" lvl="0" marL="0" rtl="0">
              <a:spcBef>
                <a:spcPts val="1600"/>
              </a:spcBef>
              <a:spcAft>
                <a:spcPts val="1600"/>
              </a:spcAft>
              <a:buNone/>
            </a:pPr>
            <a:r>
              <a:rPr lang="en" sz="2400"/>
              <a:t>Epoch 100</a:t>
            </a:r>
            <a:endParaRPr sz="2400"/>
          </a:p>
        </p:txBody>
      </p:sp>
      <p:pic>
        <p:nvPicPr>
          <p:cNvPr id="134" name="Shape 134"/>
          <p:cNvPicPr preferRelativeResize="0"/>
          <p:nvPr/>
        </p:nvPicPr>
        <p:blipFill>
          <a:blip r:embed="rId3">
            <a:alphaModFix/>
          </a:blip>
          <a:stretch>
            <a:fillRect/>
          </a:stretch>
        </p:blipFill>
        <p:spPr>
          <a:xfrm>
            <a:off x="3499001" y="187151"/>
            <a:ext cx="5457825" cy="1400175"/>
          </a:xfrm>
          <a:prstGeom prst="rect">
            <a:avLst/>
          </a:prstGeom>
          <a:noFill/>
          <a:ln>
            <a:noFill/>
          </a:ln>
        </p:spPr>
      </p:pic>
      <p:pic>
        <p:nvPicPr>
          <p:cNvPr id="135" name="Shape 135"/>
          <p:cNvPicPr preferRelativeResize="0"/>
          <p:nvPr/>
        </p:nvPicPr>
        <p:blipFill>
          <a:blip r:embed="rId4">
            <a:alphaModFix/>
          </a:blip>
          <a:stretch>
            <a:fillRect/>
          </a:stretch>
        </p:blipFill>
        <p:spPr>
          <a:xfrm>
            <a:off x="3325350" y="1858401"/>
            <a:ext cx="5805124" cy="30428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Setbacks And Difficulties</a:t>
            </a:r>
            <a:endParaRPr/>
          </a:p>
        </p:txBody>
      </p:sp>
      <p:sp>
        <p:nvSpPr>
          <p:cNvPr id="141" name="Shape 1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Finding patterns in the data which the model can learn</a:t>
            </a:r>
            <a:endParaRPr/>
          </a:p>
          <a:p>
            <a:pPr indent="-342900" lvl="0" marL="457200" rtl="0">
              <a:spcBef>
                <a:spcPts val="0"/>
              </a:spcBef>
              <a:spcAft>
                <a:spcPts val="0"/>
              </a:spcAft>
              <a:buSzPts val="1800"/>
              <a:buChar char="●"/>
            </a:pPr>
            <a:r>
              <a:rPr lang="en"/>
              <a:t>A dataset containing random data cannot be generated by any model.</a:t>
            </a:r>
            <a:endParaRPr/>
          </a:p>
          <a:p>
            <a:pPr indent="-342900" lvl="0" marL="457200">
              <a:spcBef>
                <a:spcPts val="0"/>
              </a:spcBef>
              <a:spcAft>
                <a:spcPts val="0"/>
              </a:spcAft>
              <a:buSzPts val="1800"/>
              <a:buChar char="●"/>
            </a:pPr>
            <a:r>
              <a:rPr lang="en"/>
              <a:t>(It can be </a:t>
            </a:r>
            <a:r>
              <a:rPr lang="en"/>
              <a:t>learned</a:t>
            </a:r>
            <a:r>
              <a:rPr lang="en"/>
              <a:t> by any model but cannot be reproduced as it 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Approach 2</a:t>
            </a:r>
            <a:endParaRPr/>
          </a:p>
        </p:txBody>
      </p:sp>
      <p:sp>
        <p:nvSpPr>
          <p:cNvPr id="147" name="Shape 14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trained the model on a text dataset as we could find patterns in it.</a:t>
            </a:r>
            <a:endParaRPr/>
          </a:p>
          <a:p>
            <a:pPr indent="-342900" lvl="0" marL="457200" rtl="0">
              <a:spcBef>
                <a:spcPts val="0"/>
              </a:spcBef>
              <a:spcAft>
                <a:spcPts val="0"/>
              </a:spcAft>
              <a:buSzPts val="1800"/>
              <a:buChar char="●"/>
            </a:pPr>
            <a:r>
              <a:rPr lang="en"/>
              <a:t>We gave random sentence to start from (aka a random memory).</a:t>
            </a:r>
            <a:endParaRPr/>
          </a:p>
          <a:p>
            <a:pPr indent="-342900" lvl="0" marL="457200">
              <a:spcBef>
                <a:spcPts val="0"/>
              </a:spcBef>
              <a:spcAft>
                <a:spcPts val="0"/>
              </a:spcAft>
              <a:buSzPts val="1800"/>
              <a:buChar char="●"/>
            </a:pPr>
            <a:r>
              <a:rPr lang="en"/>
              <a:t>Model </a:t>
            </a:r>
            <a:r>
              <a:rPr lang="en"/>
              <a:t>recalled and generated </a:t>
            </a:r>
            <a:r>
              <a:rPr lang="en"/>
              <a:t>some very interesting outputs.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Text Dataset</a:t>
            </a:r>
            <a:endParaRPr/>
          </a:p>
        </p:txBody>
      </p:sp>
      <p:pic>
        <p:nvPicPr>
          <p:cNvPr id="153" name="Shape 153"/>
          <p:cNvPicPr preferRelativeResize="0"/>
          <p:nvPr/>
        </p:nvPicPr>
        <p:blipFill>
          <a:blip r:embed="rId3">
            <a:alphaModFix/>
          </a:blip>
          <a:stretch>
            <a:fillRect/>
          </a:stretch>
        </p:blipFill>
        <p:spPr>
          <a:xfrm>
            <a:off x="0" y="1680850"/>
            <a:ext cx="6299934" cy="3462650"/>
          </a:xfrm>
          <a:prstGeom prst="rect">
            <a:avLst/>
          </a:prstGeom>
          <a:noFill/>
          <a:ln>
            <a:noFill/>
          </a:ln>
        </p:spPr>
      </p:pic>
      <p:pic>
        <p:nvPicPr>
          <p:cNvPr id="154" name="Shape 154"/>
          <p:cNvPicPr preferRelativeResize="0"/>
          <p:nvPr/>
        </p:nvPicPr>
        <p:blipFill>
          <a:blip r:embed="rId4">
            <a:alphaModFix/>
          </a:blip>
          <a:stretch>
            <a:fillRect/>
          </a:stretch>
        </p:blipFill>
        <p:spPr>
          <a:xfrm>
            <a:off x="6367564" y="1658825"/>
            <a:ext cx="2624036" cy="3067713"/>
          </a:xfrm>
          <a:prstGeom prst="rect">
            <a:avLst/>
          </a:prstGeom>
          <a:noFill/>
          <a:ln>
            <a:noFill/>
          </a:ln>
        </p:spPr>
      </p:pic>
      <p:pic>
        <p:nvPicPr>
          <p:cNvPr id="155" name="Shape 155"/>
          <p:cNvPicPr preferRelativeResize="0"/>
          <p:nvPr/>
        </p:nvPicPr>
        <p:blipFill>
          <a:blip r:embed="rId5">
            <a:alphaModFix/>
          </a:blip>
          <a:stretch>
            <a:fillRect/>
          </a:stretch>
        </p:blipFill>
        <p:spPr>
          <a:xfrm>
            <a:off x="6215175" y="1680850"/>
            <a:ext cx="2928826" cy="346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226075" y="357800"/>
            <a:ext cx="2808000" cy="444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on text dataset</a:t>
            </a:r>
            <a:endParaRPr/>
          </a:p>
          <a:p>
            <a:pPr indent="0" lvl="0" marL="0">
              <a:spcBef>
                <a:spcPts val="0"/>
              </a:spcBef>
              <a:spcAft>
                <a:spcPts val="0"/>
              </a:spcAft>
              <a:buNone/>
            </a:pPr>
            <a:r>
              <a:rPr lang="en"/>
              <a:t>Epochs 0 - 4</a:t>
            </a:r>
            <a:endParaRPr/>
          </a:p>
          <a:p>
            <a:pPr indent="0" lvl="0" marL="0">
              <a:spcBef>
                <a:spcPts val="0"/>
              </a:spcBef>
              <a:spcAft>
                <a:spcPts val="0"/>
              </a:spcAft>
              <a:buNone/>
            </a:pPr>
            <a:r>
              <a:t/>
            </a:r>
            <a:endParaRPr/>
          </a:p>
          <a:p>
            <a:pPr indent="0" lvl="0" marL="0" rtl="0">
              <a:spcBef>
                <a:spcPts val="0"/>
              </a:spcBef>
              <a:spcAft>
                <a:spcPts val="0"/>
              </a:spcAft>
              <a:buNone/>
            </a:pPr>
            <a:r>
              <a:rPr lang="en"/>
              <a:t>When started initially there was output which did not make any sense.</a:t>
            </a:r>
            <a:endParaRPr/>
          </a:p>
        </p:txBody>
      </p:sp>
      <p:sp>
        <p:nvSpPr>
          <p:cNvPr id="161" name="Shape 161"/>
          <p:cNvSpPr txBox="1"/>
          <p:nvPr>
            <p:ph idx="1" type="body"/>
          </p:nvPr>
        </p:nvSpPr>
        <p:spPr>
          <a:xfrm>
            <a:off x="3287675" y="0"/>
            <a:ext cx="5856300" cy="514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latin typeface="Arial"/>
                <a:ea typeface="Arial"/>
                <a:cs typeface="Arial"/>
                <a:sym typeface="Arial"/>
              </a:rPr>
              <a:t>Epoch: 0</a:t>
            </a:r>
            <a:br>
              <a:rPr lang="en" sz="1000">
                <a:solidFill>
                  <a:srgbClr val="000000"/>
                </a:solidFill>
                <a:latin typeface="Arial"/>
                <a:ea typeface="Arial"/>
                <a:cs typeface="Arial"/>
                <a:sym typeface="Arial"/>
              </a:rPr>
            </a:br>
            <a:r>
              <a:rPr lang="en" sz="1000">
                <a:solidFill>
                  <a:srgbClr val="000000"/>
                </a:solidFill>
                <a:latin typeface="Arial"/>
                <a:ea typeface="Arial"/>
                <a:cs typeface="Arial"/>
                <a:sym typeface="Arial"/>
              </a:rPr>
              <a:t>Epoch 1/1</a:t>
            </a:r>
            <a:br>
              <a:rPr lang="en" sz="1000">
                <a:solidFill>
                  <a:srgbClr val="000000"/>
                </a:solidFill>
                <a:latin typeface="Arial"/>
                <a:ea typeface="Arial"/>
                <a:cs typeface="Arial"/>
                <a:sym typeface="Arial"/>
              </a:rPr>
            </a:br>
            <a:r>
              <a:rPr lang="en" sz="1000">
                <a:solidFill>
                  <a:srgbClr val="000000"/>
                </a:solidFill>
                <a:latin typeface="Arial"/>
                <a:ea typeface="Arial"/>
                <a:cs typeface="Arial"/>
                <a:sym typeface="Arial"/>
              </a:rPr>
              <a:t>2886/2886 [==============================] - 16s 5ms/step - loss: 3.3547</a:t>
            </a:r>
            <a:br>
              <a:rPr lang="en"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a:t>
            </a:r>
            <a:br>
              <a:rPr lang="en" sz="1000">
                <a:solidFill>
                  <a:srgbClr val="000000"/>
                </a:solidFill>
                <a:latin typeface="Arial"/>
                <a:ea typeface="Arial"/>
                <a:cs typeface="Arial"/>
                <a:sym typeface="Arial"/>
              </a:rPr>
            </a:br>
            <a:r>
              <a:rPr lang="en" sz="1000">
                <a:solidFill>
                  <a:srgbClr val="000000"/>
                </a:solidFill>
                <a:latin typeface="Arial"/>
                <a:ea typeface="Arial"/>
                <a:cs typeface="Arial"/>
                <a:sym typeface="Arial"/>
              </a:rPr>
              <a:t>Epoch 1/1</a:t>
            </a:r>
            <a:br>
              <a:rPr lang="en" sz="1000">
                <a:solidFill>
                  <a:srgbClr val="000000"/>
                </a:solidFill>
                <a:latin typeface="Arial"/>
                <a:ea typeface="Arial"/>
                <a:cs typeface="Arial"/>
                <a:sym typeface="Arial"/>
              </a:rPr>
            </a:br>
            <a:r>
              <a:rPr lang="en" sz="1000">
                <a:solidFill>
                  <a:srgbClr val="000000"/>
                </a:solidFill>
                <a:latin typeface="Arial"/>
                <a:ea typeface="Arial"/>
                <a:cs typeface="Arial"/>
                <a:sym typeface="Arial"/>
              </a:rPr>
              <a:t>2886/2886 [==============================] - 14s 5ms/step - loss: 3.1088</a:t>
            </a:r>
            <a:br>
              <a:rPr lang="en" sz="1000">
                <a:solidFill>
                  <a:srgbClr val="000000"/>
                </a:solidFill>
                <a:latin typeface="Arial"/>
                <a:ea typeface="Arial"/>
                <a:cs typeface="Arial"/>
                <a:sym typeface="Arial"/>
              </a:rPr>
            </a:br>
            <a:r>
              <a:rPr lang="en" sz="1000">
                <a:solidFill>
                  <a:srgbClr val="000000"/>
                </a:solidFill>
                <a:latin typeface="Arial"/>
                <a:ea typeface="Arial"/>
                <a:cs typeface="Arial"/>
                <a:sym typeface="Arial"/>
              </a:rPr>
              <a:t>e the the the the the the the the the the the the the the the the the the the the the the the the the the the the the the the the the the the the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2</a:t>
            </a:r>
            <a:br>
              <a:rPr lang="en" sz="1000">
                <a:solidFill>
                  <a:srgbClr val="000000"/>
                </a:solidFill>
                <a:latin typeface="Arial"/>
                <a:ea typeface="Arial"/>
                <a:cs typeface="Arial"/>
                <a:sym typeface="Arial"/>
              </a:rPr>
            </a:br>
            <a:r>
              <a:rPr lang="en" sz="1000">
                <a:solidFill>
                  <a:srgbClr val="000000"/>
                </a:solidFill>
                <a:latin typeface="Arial"/>
                <a:ea typeface="Arial"/>
                <a:cs typeface="Arial"/>
                <a:sym typeface="Arial"/>
              </a:rPr>
              <a:t>Epoch 1/1</a:t>
            </a:r>
            <a:br>
              <a:rPr lang="en" sz="1000">
                <a:solidFill>
                  <a:srgbClr val="000000"/>
                </a:solidFill>
                <a:latin typeface="Arial"/>
                <a:ea typeface="Arial"/>
                <a:cs typeface="Arial"/>
                <a:sym typeface="Arial"/>
              </a:rPr>
            </a:br>
            <a:r>
              <a:rPr lang="en" sz="1000">
                <a:solidFill>
                  <a:srgbClr val="000000"/>
                </a:solidFill>
                <a:latin typeface="Arial"/>
                <a:ea typeface="Arial"/>
                <a:cs typeface="Arial"/>
                <a:sym typeface="Arial"/>
              </a:rPr>
              <a:t>2886/2886 [==============================] - 14s 5ms/step - loss: 2.6722</a:t>
            </a:r>
            <a:br>
              <a:rPr lang="en" sz="1000">
                <a:solidFill>
                  <a:srgbClr val="000000"/>
                </a:solidFill>
                <a:latin typeface="Arial"/>
                <a:ea typeface="Arial"/>
                <a:cs typeface="Arial"/>
                <a:sym typeface="Arial"/>
              </a:rPr>
            </a:br>
            <a:r>
              <a:rPr lang="en" sz="1000">
                <a:solidFill>
                  <a:srgbClr val="000000"/>
                </a:solidFill>
                <a:latin typeface="Arial"/>
                <a:ea typeface="Arial"/>
                <a:cs typeface="Arial"/>
                <a:sym typeface="Arial"/>
              </a:rPr>
              <a:t>] an the sore and and and and and and and and and and and and and and and and and and and and and and and and and and and and</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a:spcBef>
                <a:spcPts val="0"/>
              </a:spcBef>
              <a:spcAft>
                <a:spcPts val="0"/>
              </a:spcAft>
              <a:buNone/>
            </a:pPr>
            <a:r>
              <a:rPr lang="en" sz="1000">
                <a:solidFill>
                  <a:srgbClr val="000000"/>
                </a:solidFill>
                <a:latin typeface="Arial"/>
                <a:ea typeface="Arial"/>
                <a:cs typeface="Arial"/>
                <a:sym typeface="Arial"/>
              </a:rPr>
              <a:t>2886/2886 [==============================] - 14s 5ms/step - loss: 2.3931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(the the sare the sare the sare the sare the sare the sare the sare the sare the sare the sare the sare the sare the sare the sare the sare the sare the sare the sare the sare the sare the sare the sare the sare the sare the sare the sare the sare th</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4</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2.2178</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 the she she she she she she she she she she she she she she she she she she she she she she she she she she she she she she she she she she she she she she she she she she she she she she she she she she she she she she she she she she she she she </a:t>
            </a:r>
            <a:endParaRPr sz="1000">
              <a:solidFill>
                <a:srgbClr val="000000"/>
              </a:solidFill>
              <a:latin typeface="Arial"/>
              <a:ea typeface="Arial"/>
              <a:cs typeface="Arial"/>
              <a:sym typeface="Arial"/>
            </a:endParaRPr>
          </a:p>
          <a:p>
            <a:pPr indent="0" lvl="0" marL="0">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226075" y="357800"/>
            <a:ext cx="2808000" cy="4563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on text dataset</a:t>
            </a:r>
            <a:endParaRPr/>
          </a:p>
          <a:p>
            <a:pPr indent="0" lvl="0" marL="0">
              <a:spcBef>
                <a:spcPts val="0"/>
              </a:spcBef>
              <a:spcAft>
                <a:spcPts val="0"/>
              </a:spcAft>
              <a:buNone/>
            </a:pPr>
            <a:r>
              <a:rPr lang="en"/>
              <a:t>Epochs 11 - 14</a:t>
            </a:r>
            <a:endParaRPr/>
          </a:p>
          <a:p>
            <a:pPr indent="0" lvl="0" marL="0">
              <a:spcBef>
                <a:spcPts val="0"/>
              </a:spcBef>
              <a:spcAft>
                <a:spcPts val="0"/>
              </a:spcAft>
              <a:buNone/>
            </a:pPr>
            <a:r>
              <a:t/>
            </a:r>
            <a:endParaRPr/>
          </a:p>
          <a:p>
            <a:pPr indent="0" lvl="0" marL="0" rtl="0">
              <a:spcBef>
                <a:spcPts val="0"/>
              </a:spcBef>
              <a:spcAft>
                <a:spcPts val="0"/>
              </a:spcAft>
              <a:buNone/>
            </a:pPr>
            <a:r>
              <a:rPr lang="en"/>
              <a:t>Then it started to complete some words.</a:t>
            </a:r>
            <a:endParaRPr/>
          </a:p>
        </p:txBody>
      </p:sp>
      <p:sp>
        <p:nvSpPr>
          <p:cNvPr id="167" name="Shape 167"/>
          <p:cNvSpPr txBox="1"/>
          <p:nvPr>
            <p:ph idx="1" type="body"/>
          </p:nvPr>
        </p:nvSpPr>
        <p:spPr>
          <a:xfrm>
            <a:off x="3273775" y="0"/>
            <a:ext cx="5870100" cy="514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1.5560</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_ the same a little grown and the she was she was she was she was she was she was she was she was she was she was she was she was she was she was she was she was she was she was she was she was she was she was she was she was she was she was she was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1.4952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just of the same as she could have to be a little say on the same to do she was a little say on the same as she could have to be a little say on the same to do she was a little say on the same as she could have to be a little say on the same to do sh</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1.4353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The Queen she had not in a low the thing it was the could be the could not the court, and the Dormouse was some of the court, and the Dormouse of the way of the court in the court, and the Queen said the Queen was the was a look at the way of the way</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14</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1.3794</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ver the same thing as she was noting to say in a low very curious to herself, ‘I don’t know what was going to see in the same thing she had not in the same to do you know what was to do see it was going to see in a low last as she was not came to do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226075" y="357800"/>
            <a:ext cx="2808000" cy="454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on text dataset</a:t>
            </a:r>
            <a:endParaRPr/>
          </a:p>
          <a:p>
            <a:pPr indent="0" lvl="0" marL="0">
              <a:spcBef>
                <a:spcPts val="0"/>
              </a:spcBef>
              <a:spcAft>
                <a:spcPts val="0"/>
              </a:spcAft>
              <a:buNone/>
            </a:pPr>
            <a:r>
              <a:rPr lang="en"/>
              <a:t>Epochs 21 - 24</a:t>
            </a:r>
            <a:endParaRPr/>
          </a:p>
          <a:p>
            <a:pPr indent="0" lvl="0" marL="0">
              <a:spcBef>
                <a:spcPts val="0"/>
              </a:spcBef>
              <a:spcAft>
                <a:spcPts val="0"/>
              </a:spcAft>
              <a:buNone/>
            </a:pPr>
            <a:r>
              <a:t/>
            </a:r>
            <a:endParaRPr/>
          </a:p>
          <a:p>
            <a:pPr indent="0" lvl="0" marL="0" rtl="0">
              <a:spcBef>
                <a:spcPts val="0"/>
              </a:spcBef>
              <a:spcAft>
                <a:spcPts val="0"/>
              </a:spcAft>
              <a:buNone/>
            </a:pPr>
            <a:r>
              <a:rPr lang="en"/>
              <a:t>Then we observed some properly formed sentences.</a:t>
            </a:r>
            <a:endParaRPr/>
          </a:p>
        </p:txBody>
      </p:sp>
      <p:sp>
        <p:nvSpPr>
          <p:cNvPr id="173" name="Shape 173"/>
          <p:cNvSpPr txBox="1"/>
          <p:nvPr>
            <p:ph idx="1" type="body"/>
          </p:nvPr>
        </p:nvSpPr>
        <p:spPr>
          <a:xfrm>
            <a:off x="3266825" y="0"/>
            <a:ext cx="5877300" cy="514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latin typeface="Arial"/>
                <a:ea typeface="Arial"/>
                <a:cs typeface="Arial"/>
                <a:sym typeface="Arial"/>
              </a:rPr>
              <a:t>Epoch: 21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0.9732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ure to say the Duchess said to the court, and was down into the other, and the time the Queen was so much at the book, and the Dodo and down in an offended tone, ‘and then the pool a little was only a should of brokn on the sea, and which seemed to b</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22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0.9171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F into the sea, who was going to the chimney, and she stood with itself as and offer her and another head it say, ‘Why was a long surpressed at her head in her hands, who was she like to tell her eyes any on the sea, still in the same with an in her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23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0.8559</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ked the wited, all she was such a the words was she speaked to the poor a little shake was so that her head it something was not a mimule or two the thing about it allose and she tried her</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seemed to be no sort of the hatter was a very difficult game</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24</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0.8027</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Alice too hoped to as it went, ‘Of sure as I had not does what was beginning to grow what they looked at the playes of the Mouse of this time to say when I wonder what I should be so puch as while she could remember some of that was a timy to go and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226075" y="357800"/>
            <a:ext cx="2808000" cy="45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on text dataset</a:t>
            </a:r>
            <a:endParaRPr/>
          </a:p>
          <a:p>
            <a:pPr indent="0" lvl="0" marL="0">
              <a:spcBef>
                <a:spcPts val="0"/>
              </a:spcBef>
              <a:spcAft>
                <a:spcPts val="0"/>
              </a:spcAft>
              <a:buNone/>
            </a:pPr>
            <a:r>
              <a:rPr lang="en"/>
              <a:t>Epochs 51 - 53</a:t>
            </a:r>
            <a:endParaRPr/>
          </a:p>
          <a:p>
            <a:pPr indent="0" lvl="0" marL="0">
              <a:spcBef>
                <a:spcPts val="0"/>
              </a:spcBef>
              <a:spcAft>
                <a:spcPts val="0"/>
              </a:spcAft>
              <a:buNone/>
            </a:pPr>
            <a:r>
              <a:t/>
            </a:r>
            <a:endParaRPr/>
          </a:p>
          <a:p>
            <a:pPr indent="0" lvl="0" marL="0" rtl="0">
              <a:spcBef>
                <a:spcPts val="0"/>
              </a:spcBef>
              <a:spcAft>
                <a:spcPts val="0"/>
              </a:spcAft>
              <a:buNone/>
            </a:pPr>
            <a:r>
              <a:rPr lang="en"/>
              <a:t>It still did mistakes in spellings many times and sentences didn’t make sense always.</a:t>
            </a:r>
            <a:endParaRPr/>
          </a:p>
        </p:txBody>
      </p:sp>
      <p:sp>
        <p:nvSpPr>
          <p:cNvPr id="179" name="Shape 179"/>
          <p:cNvSpPr txBox="1"/>
          <p:nvPr>
            <p:ph idx="1" type="body"/>
          </p:nvPr>
        </p:nvSpPr>
        <p:spPr>
          <a:xfrm>
            <a:off x="3263525" y="0"/>
            <a:ext cx="5880600" cy="514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latin typeface="Arial"/>
                <a:ea typeface="Arial"/>
                <a:cs typeface="Arial"/>
                <a:sym typeface="Arial"/>
              </a:rPr>
              <a:t>Epoch: 51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1300/2886 [============&gt;.................] - ETA: 7s - loss: 0.22962886/2886 [==============================] - 14s 5ms/step - loss: 0.2385</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ze got to the door of the court, and a large far it out of the words as the Dodo hown that Dice wish I mayter tram-bubr the time her dringing from bein the winkle with the bin, and timidlooss she had just to dear the little door, said the Mock Turtle</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52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0.2323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(she had</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plenty of time in siments of her house of the court.</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‘What do you know abbat, you reacen’t peeper about it in</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like the conversemory the name of nearly and one</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if I’ll ken more than ear.</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Alice could not do not an ood day in the dictance, an</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53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0.2279</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little garden by shook, and was the first replied.</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‘Cole un!’ crotted the Gryphon. ‘Well, I never heard of Yourself,’ said the King.</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The jury all wrote down on theigh, nowh, and looked to hing it as it spolder,</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bying very glad that a little</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before,</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Results on text dataset</a:t>
            </a:r>
            <a:endParaRPr/>
          </a:p>
          <a:p>
            <a:pPr indent="0" lvl="0" marL="0" rtl="0">
              <a:spcBef>
                <a:spcPts val="0"/>
              </a:spcBef>
              <a:spcAft>
                <a:spcPts val="0"/>
              </a:spcAft>
              <a:buNone/>
            </a:pPr>
            <a:r>
              <a:rPr lang="en"/>
              <a:t>Epochs 101 - 103</a:t>
            </a:r>
            <a:endParaRPr/>
          </a:p>
        </p:txBody>
      </p:sp>
      <p:sp>
        <p:nvSpPr>
          <p:cNvPr id="185" name="Shape 185"/>
          <p:cNvSpPr txBox="1"/>
          <p:nvPr>
            <p:ph idx="1" type="body"/>
          </p:nvPr>
        </p:nvSpPr>
        <p:spPr>
          <a:xfrm>
            <a:off x="3263525" y="0"/>
            <a:ext cx="5880600" cy="514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latin typeface="Arial"/>
                <a:ea typeface="Arial"/>
                <a:cs typeface="Arial"/>
                <a:sym typeface="Arial"/>
              </a:rPr>
              <a:t>Epoch: 101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0.1610</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When they take us up and throw us, with the lobsters, that her heard off all tho a mide of the look at the bust,</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and she trought to herself, ‘I won’t it migh perper at lessons I’m alonger!’</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‘Sespersat open here me be and came of mearing much a dris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102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2450/2886 [========================&gt;.....] - ETA: 2s - loss: 0.16202886/2886 [==============================] - 14s 5ms/step - loss: 0.1625</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 but to get through was more</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hopeless than ever: so many to get to say the Mock Turtle a little nire, and she was quite silent af in a moment so VERY upon a little shaking am ont as and way so mack to the other--in their faces, we leart all mover a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103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0.1594</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Perhaps it hasn’t one,’ Alice ventured to remark.</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‘That is the mistone said the Duchess; and the moral of that</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is--“Be wish I must of my all as any of I can’t</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thought of course,’ he said ‘volided. ‘I mole that more the answer!’ But she had not the s</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Agenda</a:t>
            </a:r>
            <a:endParaRPr/>
          </a:p>
        </p:txBody>
      </p:sp>
      <p:sp>
        <p:nvSpPr>
          <p:cNvPr id="74" name="Shape 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Introduction</a:t>
            </a:r>
            <a:endParaRPr/>
          </a:p>
          <a:p>
            <a:pPr indent="-342900" lvl="0" marL="457200" rtl="0">
              <a:spcBef>
                <a:spcPts val="0"/>
              </a:spcBef>
              <a:spcAft>
                <a:spcPts val="0"/>
              </a:spcAft>
              <a:buSzPts val="1800"/>
              <a:buAutoNum type="arabicPeriod"/>
            </a:pPr>
            <a:r>
              <a:rPr lang="en"/>
              <a:t>Goal</a:t>
            </a:r>
            <a:endParaRPr/>
          </a:p>
          <a:p>
            <a:pPr indent="-342900" lvl="0" marL="457200" rtl="0">
              <a:spcBef>
                <a:spcPts val="0"/>
              </a:spcBef>
              <a:spcAft>
                <a:spcPts val="0"/>
              </a:spcAft>
              <a:buSzPts val="1800"/>
              <a:buAutoNum type="arabicPeriod"/>
            </a:pPr>
            <a:r>
              <a:rPr lang="en"/>
              <a:t>User Stories</a:t>
            </a:r>
            <a:endParaRPr/>
          </a:p>
          <a:p>
            <a:pPr indent="-342900" lvl="0" marL="457200" rtl="0">
              <a:spcBef>
                <a:spcPts val="0"/>
              </a:spcBef>
              <a:spcAft>
                <a:spcPts val="0"/>
              </a:spcAft>
              <a:buSzPts val="1800"/>
              <a:buAutoNum type="arabicPeriod"/>
            </a:pPr>
            <a:r>
              <a:rPr lang="en"/>
              <a:t>Project Requirements</a:t>
            </a:r>
            <a:endParaRPr/>
          </a:p>
          <a:p>
            <a:pPr indent="-342900" lvl="0" marL="457200" rtl="0">
              <a:spcBef>
                <a:spcPts val="0"/>
              </a:spcBef>
              <a:spcAft>
                <a:spcPts val="0"/>
              </a:spcAft>
              <a:buSzPts val="1800"/>
              <a:buAutoNum type="arabicPeriod"/>
            </a:pPr>
            <a:r>
              <a:rPr lang="en"/>
              <a:t>Approach</a:t>
            </a:r>
            <a:endParaRPr/>
          </a:p>
          <a:p>
            <a:pPr indent="-342900" lvl="0" marL="457200" rtl="0">
              <a:spcBef>
                <a:spcPts val="0"/>
              </a:spcBef>
              <a:spcAft>
                <a:spcPts val="0"/>
              </a:spcAft>
              <a:buSzPts val="1800"/>
              <a:buAutoNum type="arabicPeriod"/>
            </a:pPr>
            <a:r>
              <a:rPr lang="en"/>
              <a:t>Results</a:t>
            </a:r>
            <a:endParaRPr/>
          </a:p>
          <a:p>
            <a:pPr indent="-342900" lvl="0" marL="457200" rtl="0">
              <a:spcBef>
                <a:spcPts val="0"/>
              </a:spcBef>
              <a:spcAft>
                <a:spcPts val="0"/>
              </a:spcAft>
              <a:buSzPts val="1800"/>
              <a:buAutoNum type="arabicPeriod"/>
            </a:pPr>
            <a:r>
              <a:rPr lang="en"/>
              <a:t>Setbacks &amp; Difficulties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Results on text dataset</a:t>
            </a:r>
            <a:endParaRPr/>
          </a:p>
          <a:p>
            <a:pPr indent="0" lvl="0" marL="0" rtl="0">
              <a:spcBef>
                <a:spcPts val="0"/>
              </a:spcBef>
              <a:spcAft>
                <a:spcPts val="0"/>
              </a:spcAft>
              <a:buNone/>
            </a:pPr>
            <a:r>
              <a:rPr lang="en"/>
              <a:t>Epochs 201 - 203</a:t>
            </a:r>
            <a:endParaRPr/>
          </a:p>
        </p:txBody>
      </p:sp>
      <p:sp>
        <p:nvSpPr>
          <p:cNvPr id="191" name="Shape 191"/>
          <p:cNvSpPr txBox="1"/>
          <p:nvPr>
            <p:ph idx="1" type="body"/>
          </p:nvPr>
        </p:nvSpPr>
        <p:spPr>
          <a:xfrm>
            <a:off x="3263525" y="0"/>
            <a:ext cx="5880600" cy="514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latin typeface="Arial"/>
                <a:ea typeface="Arial"/>
                <a:cs typeface="Arial"/>
                <a:sym typeface="Arial"/>
              </a:rPr>
              <a:t>Epoch: 201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0.1368</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Zead them,’ said the King.</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The White Rabbit put on the hought of the would as she could, for the accident of</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the goldfish</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oted would be quite absurd for her and tures. ‘What for off With the next</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come trial’s for her aye are don’t talk up por oit mu</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202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2400/2886 [=======================&gt;......] - ETA: 2s - loss: 0.13492886/2886 [==============================] - 14s 5ms/step - loss: 0.1362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But she must have a prize herself, you know,’ said Alice, ‘a great girrs so a player were seemed to be fell of soup.</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‘That’s no time to get out all it appeared.</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‘I won’t in eers mone clame, but all her forthecthise, but she felt very glead courh a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203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0.1362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little cakes as they lay on the floor, and a bright was a little bottle on it, [‘which certainly would not went on</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sort mance it had a longers, and chmeared list ussancely to Alice, she remarked, ‘what was the other but to try that she dad not anmm t</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226075" y="357800"/>
            <a:ext cx="2808000" cy="4486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on text dataset</a:t>
            </a:r>
            <a:endParaRPr/>
          </a:p>
          <a:p>
            <a:pPr indent="0" lvl="0" marL="0">
              <a:spcBef>
                <a:spcPts val="0"/>
              </a:spcBef>
              <a:spcAft>
                <a:spcPts val="0"/>
              </a:spcAft>
              <a:buNone/>
            </a:pPr>
            <a:r>
              <a:rPr lang="en"/>
              <a:t>Epochs 301 - 303</a:t>
            </a:r>
            <a:endParaRPr/>
          </a:p>
          <a:p>
            <a:pPr indent="0" lvl="0" marL="0">
              <a:spcBef>
                <a:spcPts val="0"/>
              </a:spcBef>
              <a:spcAft>
                <a:spcPts val="0"/>
              </a:spcAft>
              <a:buNone/>
            </a:pPr>
            <a:r>
              <a:t/>
            </a:r>
            <a:endParaRPr/>
          </a:p>
          <a:p>
            <a:pPr indent="0" lvl="0" marL="0" rtl="0">
              <a:spcBef>
                <a:spcPts val="0"/>
              </a:spcBef>
              <a:spcAft>
                <a:spcPts val="0"/>
              </a:spcAft>
              <a:buNone/>
            </a:pPr>
            <a:r>
              <a:rPr lang="en"/>
              <a:t>It started learning punctuations.</a:t>
            </a:r>
            <a:endParaRPr/>
          </a:p>
        </p:txBody>
      </p:sp>
      <p:sp>
        <p:nvSpPr>
          <p:cNvPr id="197" name="Shape 197"/>
          <p:cNvSpPr txBox="1"/>
          <p:nvPr>
            <p:ph idx="1" type="body"/>
          </p:nvPr>
        </p:nvSpPr>
        <p:spPr>
          <a:xfrm>
            <a:off x="3263525" y="0"/>
            <a:ext cx="5880600" cy="514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latin typeface="Arial"/>
                <a:ea typeface="Arial"/>
                <a:cs typeface="Arial"/>
                <a:sym typeface="Arial"/>
              </a:rPr>
              <a:t>Epoch: 301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0.1277</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 you doing</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out here? Run home this moment, and fetting about it, you know.’</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Alice dad sold embling about in a tweathand been compitied in a</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minutes.</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he chosee of she could as the March Hare was said to live. ‘I’ve seen hatter what I</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eat: it had he</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302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2250/2886 [======================&gt;.......] - ETA: 3s - loss: 0.12572886/2886 [==============================] - 14s 5ms/step - loss: 0.1276</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and the sound of a good many voices</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all talking together.</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Alice laughed the Queen as he spoke.</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‘Now you can’t help that,’ said the Caterpillar sternly, ‘and meared at it make oNe or the leaves: I should late think of nothing besines, and the sat in</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303</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- 14s 5ms/step - loss: 0.1276</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xected to be a</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most came upon</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 Gryphon ispopedoting up and dances af it had gotes.</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‘No, the any were all made off the began.</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Peep come beck and reme traag,’ said the Caterpillar at last, and was out of sight: then it chuld not be to disted the hous</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226075" y="357800"/>
            <a:ext cx="2808000" cy="4598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on text dataset</a:t>
            </a:r>
            <a:endParaRPr/>
          </a:p>
          <a:p>
            <a:pPr indent="0" lvl="0" marL="0">
              <a:spcBef>
                <a:spcPts val="0"/>
              </a:spcBef>
              <a:spcAft>
                <a:spcPts val="0"/>
              </a:spcAft>
              <a:buNone/>
            </a:pPr>
            <a:r>
              <a:rPr lang="en"/>
              <a:t>Epochs 498 - 499</a:t>
            </a:r>
            <a:endParaRPr/>
          </a:p>
          <a:p>
            <a:pPr indent="0" lvl="0" marL="0">
              <a:spcBef>
                <a:spcPts val="0"/>
              </a:spcBef>
              <a:spcAft>
                <a:spcPts val="0"/>
              </a:spcAft>
              <a:buNone/>
            </a:pPr>
            <a:r>
              <a:t/>
            </a:r>
            <a:endParaRPr/>
          </a:p>
          <a:p>
            <a:pPr indent="0" lvl="0" marL="0" rtl="0">
              <a:spcBef>
                <a:spcPts val="0"/>
              </a:spcBef>
              <a:spcAft>
                <a:spcPts val="0"/>
              </a:spcAft>
              <a:buNone/>
            </a:pPr>
            <a:r>
              <a:rPr lang="en"/>
              <a:t>It could write some pretty good dialogues and conversations between characters.</a:t>
            </a:r>
            <a:endParaRPr/>
          </a:p>
        </p:txBody>
      </p:sp>
      <p:sp>
        <p:nvSpPr>
          <p:cNvPr id="203" name="Shape 203"/>
          <p:cNvSpPr txBox="1"/>
          <p:nvPr>
            <p:ph idx="1" type="body"/>
          </p:nvPr>
        </p:nvSpPr>
        <p:spPr>
          <a:xfrm>
            <a:off x="3263525" y="0"/>
            <a:ext cx="5880600" cy="514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latin typeface="Arial"/>
                <a:ea typeface="Arial"/>
                <a:cs typeface="Arial"/>
                <a:sym typeface="Arial"/>
              </a:rPr>
              <a:t>Epoch: 498</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- 15s 5ms/step - loss: 0.1201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little cakes as they lay on the floor, and a bright of there</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feeling for any of them.</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‘I’m sure I’m not Ada, you know.’</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‘I DON’T know,’ said the Caterpillar.</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Here was another conf</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up and began round it, and forte little cake of a way, and then</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the</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499</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Epoch 1/1</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2886/2886 [==============================] - 15s 5ms/step - loss: 0.1202</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ut what am I to do?’ said Alice.</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‘Anything you like the Duchess?’</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‘If and what doesn’t mate began downing to simn’t ather.’</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‘I can’t inle feet again, the Duchess was sitting on a thing,’ said Alice, ‘and pook like they’re looked all the rat</a:t>
            </a:r>
            <a:endParaRPr sz="1000">
              <a:solidFill>
                <a:srgbClr val="000000"/>
              </a:solidFill>
              <a:latin typeface="Arial"/>
              <a:ea typeface="Arial"/>
              <a:cs typeface="Arial"/>
              <a:sym typeface="Arial"/>
            </a:endParaRPr>
          </a:p>
          <a:p>
            <a:pPr indent="0" lvl="0" marL="0" rtl="0">
              <a:spcBef>
                <a:spcPts val="0"/>
              </a:spcBef>
              <a:spcAft>
                <a:spcPts val="0"/>
              </a:spcAft>
              <a:buNone/>
            </a:pPr>
            <a:r>
              <a:rPr lang="en" sz="1000">
                <a:solidFill>
                  <a:srgbClr val="000000"/>
                </a:solidFill>
                <a:latin typeface="Arial"/>
                <a:ea typeface="Arial"/>
                <a:cs typeface="Arial"/>
                <a:sym typeface="Arial"/>
              </a:rPr>
              <a:t>ow she</a:t>
            </a:r>
            <a:endParaRPr sz="1000">
              <a:solidFill>
                <a:srgbClr val="000000"/>
              </a:solidFill>
              <a:latin typeface="Arial"/>
              <a:ea typeface="Arial"/>
              <a:cs typeface="Arial"/>
              <a:sym typeface="Aria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Setbacks And Difficulties</a:t>
            </a:r>
            <a:endParaRPr/>
          </a:p>
        </p:txBody>
      </p:sp>
      <p:sp>
        <p:nvSpPr>
          <p:cNvPr id="209" name="Shape 20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Compute power and time.</a:t>
            </a:r>
            <a:endParaRPr/>
          </a:p>
          <a:p>
            <a:pPr indent="-342900" lvl="0" marL="457200" rtl="0">
              <a:spcBef>
                <a:spcPts val="0"/>
              </a:spcBef>
              <a:spcAft>
                <a:spcPts val="0"/>
              </a:spcAft>
              <a:buSzPts val="1800"/>
              <a:buChar char="●"/>
            </a:pPr>
            <a:r>
              <a:rPr lang="en"/>
              <a:t>Data cleaning, a</a:t>
            </a:r>
            <a:r>
              <a:rPr lang="en"/>
              <a:t>s you could see the book contained</a:t>
            </a:r>
            <a:endParaRPr/>
          </a:p>
          <a:p>
            <a:pPr indent="-317500" lvl="1" marL="914400" rtl="0">
              <a:spcBef>
                <a:spcPts val="0"/>
              </a:spcBef>
              <a:spcAft>
                <a:spcPts val="0"/>
              </a:spcAft>
              <a:buSzPts val="1400"/>
              <a:buChar char="○"/>
            </a:pPr>
            <a:r>
              <a:rPr lang="en"/>
              <a:t>Disclaimer</a:t>
            </a:r>
            <a:endParaRPr/>
          </a:p>
          <a:p>
            <a:pPr indent="-317500" lvl="1" marL="914400" rtl="0">
              <a:spcBef>
                <a:spcPts val="0"/>
              </a:spcBef>
              <a:spcAft>
                <a:spcPts val="0"/>
              </a:spcAft>
              <a:buSzPts val="1400"/>
              <a:buChar char="○"/>
            </a:pPr>
            <a:r>
              <a:rPr lang="en"/>
              <a:t>Preface</a:t>
            </a:r>
            <a:endParaRPr/>
          </a:p>
          <a:p>
            <a:pPr indent="-317500" lvl="1" marL="914400" rtl="0">
              <a:spcBef>
                <a:spcPts val="0"/>
              </a:spcBef>
              <a:spcAft>
                <a:spcPts val="0"/>
              </a:spcAft>
              <a:buSzPts val="1400"/>
              <a:buChar char="○"/>
            </a:pPr>
            <a:r>
              <a:rPr lang="en"/>
              <a:t>Ending Credits</a:t>
            </a:r>
            <a:endParaRPr/>
          </a:p>
          <a:p>
            <a:pPr indent="-342900" lvl="0" marL="457200" rtl="0">
              <a:spcBef>
                <a:spcPts val="0"/>
              </a:spcBef>
              <a:spcAft>
                <a:spcPts val="0"/>
              </a:spcAft>
              <a:buSzPts val="1800"/>
              <a:buChar char="●"/>
            </a:pPr>
            <a:r>
              <a:rPr lang="en"/>
              <a:t>Those things are to be considered noise and should be removed or else the model tries to learn that as well.</a:t>
            </a:r>
            <a:endParaRPr/>
          </a:p>
          <a:p>
            <a:pPr indent="-342900" lvl="0" marL="457200" rtl="0">
              <a:spcBef>
                <a:spcPts val="0"/>
              </a:spcBef>
              <a:spcAft>
                <a:spcPts val="0"/>
              </a:spcAft>
              <a:buSzPts val="1800"/>
              <a:buChar char="●"/>
            </a:pPr>
            <a:r>
              <a:rPr lang="en"/>
              <a:t>Generating text again from the saved trained model. We were stuck on this for a very long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b="1" lang="en"/>
              <a:t>Thank You</a:t>
            </a:r>
            <a:endParaRPr b="1"/>
          </a:p>
        </p:txBody>
      </p:sp>
      <p:sp>
        <p:nvSpPr>
          <p:cNvPr id="215" name="Shape 215"/>
          <p:cNvSpPr txBox="1"/>
          <p:nvPr/>
        </p:nvSpPr>
        <p:spPr>
          <a:xfrm>
            <a:off x="1598650" y="2926225"/>
            <a:ext cx="6658800" cy="6603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4800">
                <a:latin typeface="Roboto Mono"/>
                <a:ea typeface="Roboto Mono"/>
                <a:cs typeface="Roboto Mono"/>
                <a:sym typeface="Roboto Mono"/>
              </a:rPr>
              <a:t>Any Questions?</a:t>
            </a:r>
            <a:endParaRPr b="1" sz="4800">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80" name="Shape 80"/>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the buzz about?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132075"/>
            <a:ext cx="8222100" cy="1374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Have you ever wondered about...</a:t>
            </a:r>
            <a:endParaRPr sz="3600"/>
          </a:p>
        </p:txBody>
      </p:sp>
      <p:sp>
        <p:nvSpPr>
          <p:cNvPr id="86" name="Shape 8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a:t>
            </a:r>
            <a:r>
              <a:rPr lang="en"/>
              <a:t>ow you remember the </a:t>
            </a:r>
            <a:r>
              <a:rPr lang="en"/>
              <a:t>times, places, associated emotions and other contextual knowledge</a:t>
            </a:r>
            <a:r>
              <a:rPr lang="en"/>
              <a:t> at</a:t>
            </a:r>
            <a:endParaRPr/>
          </a:p>
          <a:p>
            <a:pPr indent="-317500" lvl="1" marL="914400" rtl="0">
              <a:spcBef>
                <a:spcPts val="0"/>
              </a:spcBef>
              <a:spcAft>
                <a:spcPts val="0"/>
              </a:spcAft>
              <a:buSzPts val="1400"/>
              <a:buChar char="○"/>
            </a:pPr>
            <a:r>
              <a:rPr lang="en"/>
              <a:t>Your first day at work/college/school.</a:t>
            </a:r>
            <a:endParaRPr/>
          </a:p>
          <a:p>
            <a:pPr indent="-317500" lvl="1" marL="914400" rtl="0">
              <a:spcBef>
                <a:spcPts val="0"/>
              </a:spcBef>
              <a:spcAft>
                <a:spcPts val="0"/>
              </a:spcAft>
              <a:buSzPts val="1400"/>
              <a:buChar char="○"/>
            </a:pPr>
            <a:r>
              <a:rPr lang="en"/>
              <a:t>The day when you experienced something new (your best/worst day in life?).</a:t>
            </a:r>
            <a:endParaRPr/>
          </a:p>
          <a:p>
            <a:pPr indent="-317500" lvl="1" marL="914400" rtl="0">
              <a:spcBef>
                <a:spcPts val="0"/>
              </a:spcBef>
              <a:spcAft>
                <a:spcPts val="0"/>
              </a:spcAft>
              <a:buSzPts val="1400"/>
              <a:buChar char="○"/>
            </a:pPr>
            <a:r>
              <a:rPr lang="en"/>
              <a:t>The day when you achieved something.</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You can recall almost everything (When, where, how, who, why).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does that happen?</a:t>
            </a:r>
            <a:endParaRPr/>
          </a:p>
        </p:txBody>
      </p:sp>
      <p:sp>
        <p:nvSpPr>
          <p:cNvPr id="92" name="Shape 9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Human memory consists of different types of memories.</a:t>
            </a:r>
            <a:endParaRPr/>
          </a:p>
          <a:p>
            <a:pPr indent="-304800" lvl="0" marL="457200" rtl="0">
              <a:spcBef>
                <a:spcPts val="0"/>
              </a:spcBef>
              <a:spcAft>
                <a:spcPts val="0"/>
              </a:spcAft>
              <a:buSzPts val="1200"/>
              <a:buChar char="●"/>
            </a:pPr>
            <a:r>
              <a:rPr lang="en"/>
              <a:t>It happens because of the capability of human brain to store episodic memory.</a:t>
            </a:r>
            <a:endParaRPr/>
          </a:p>
          <a:p>
            <a:pPr indent="-304800" lvl="0" marL="457200" rtl="0">
              <a:spcBef>
                <a:spcPts val="0"/>
              </a:spcBef>
              <a:spcAft>
                <a:spcPts val="0"/>
              </a:spcAft>
              <a:buSzPts val="1200"/>
              <a:buChar char="●"/>
            </a:pPr>
            <a:r>
              <a:rPr lang="en"/>
              <a:t>Episodic memory represents our memory of experiences and specific events in time in a serial form, from which we can reconstruct the actual events that took place at any given point in our lives. </a:t>
            </a:r>
            <a:endParaRPr/>
          </a:p>
          <a:p>
            <a:pPr indent="-304800" lvl="0" marL="457200" rtl="0">
              <a:spcBef>
                <a:spcPts val="0"/>
              </a:spcBef>
              <a:spcAft>
                <a:spcPts val="0"/>
              </a:spcAft>
              <a:buSzPts val="1200"/>
              <a:buChar char="●"/>
            </a:pPr>
            <a:r>
              <a:rPr lang="en"/>
              <a:t>It is the memory of autobiographical events.</a:t>
            </a:r>
            <a:endParaRPr/>
          </a:p>
        </p:txBody>
      </p:sp>
      <p:pic>
        <p:nvPicPr>
          <p:cNvPr id="93" name="Shape 93"/>
          <p:cNvPicPr preferRelativeResize="0"/>
          <p:nvPr/>
        </p:nvPicPr>
        <p:blipFill>
          <a:blip r:embed="rId3">
            <a:alphaModFix/>
          </a:blip>
          <a:stretch>
            <a:fillRect/>
          </a:stretch>
        </p:blipFill>
        <p:spPr>
          <a:xfrm>
            <a:off x="4369648" y="809625"/>
            <a:ext cx="3810000" cy="352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GOAL</a:t>
            </a:r>
            <a:endParaRPr/>
          </a:p>
        </p:txBody>
      </p:sp>
      <p:sp>
        <p:nvSpPr>
          <p:cNvPr id="99" name="Shape 9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create a deep learning model which can replicate this episodic memory behaviour of the human brain.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User Stories</a:t>
            </a:r>
            <a:endParaRPr/>
          </a:p>
        </p:txBody>
      </p:sp>
      <p:sp>
        <p:nvSpPr>
          <p:cNvPr id="105" name="Shape 10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Data - Feed huge dataset to the model.</a:t>
            </a:r>
            <a:endParaRPr/>
          </a:p>
          <a:p>
            <a:pPr indent="-342900" lvl="0" marL="457200" rtl="0">
              <a:spcBef>
                <a:spcPts val="1000"/>
              </a:spcBef>
              <a:spcAft>
                <a:spcPts val="0"/>
              </a:spcAft>
              <a:buSzPts val="1800"/>
              <a:buChar char="●"/>
            </a:pPr>
            <a:r>
              <a:rPr lang="en"/>
              <a:t>I/P - Send randomly selected </a:t>
            </a:r>
            <a:r>
              <a:rPr lang="en"/>
              <a:t>continuous</a:t>
            </a:r>
            <a:r>
              <a:rPr lang="en"/>
              <a:t> data from the dataset to model.</a:t>
            </a:r>
            <a:endParaRPr/>
          </a:p>
          <a:p>
            <a:pPr indent="-342900" lvl="0" marL="457200" rtl="0">
              <a:spcBef>
                <a:spcPts val="1000"/>
              </a:spcBef>
              <a:spcAft>
                <a:spcPts val="0"/>
              </a:spcAft>
              <a:buSzPts val="1800"/>
              <a:buChar char="●"/>
            </a:pPr>
            <a:r>
              <a:rPr lang="en"/>
              <a:t>O/P - Let the model generate some specific data based on the I/P data.</a:t>
            </a:r>
            <a:endParaRPr/>
          </a:p>
          <a:p>
            <a:pPr indent="-342900" lvl="0" marL="457200" rtl="0">
              <a:spcBef>
                <a:spcPts val="1000"/>
              </a:spcBef>
              <a:spcAft>
                <a:spcPts val="0"/>
              </a:spcAft>
              <a:buSzPts val="1800"/>
              <a:buChar char="●"/>
            </a:pPr>
            <a:r>
              <a:rPr lang="en"/>
              <a:t>Results - Check the generated data and compare it with the original data.</a:t>
            </a:r>
            <a:endParaRPr/>
          </a:p>
          <a:p>
            <a:pPr indent="-342900" lvl="0" marL="457200" rtl="0">
              <a:spcBef>
                <a:spcPts val="1000"/>
              </a:spcBef>
              <a:spcAft>
                <a:spcPts val="0"/>
              </a:spcAft>
              <a:buSzPts val="1800"/>
              <a:buChar char="●"/>
            </a:pPr>
            <a:r>
              <a:rPr lang="en"/>
              <a:t>Tuning model - Train for more epochs on the data.</a:t>
            </a:r>
            <a:endParaRPr/>
          </a:p>
          <a:p>
            <a:pPr indent="-342900" lvl="0" marL="457200" rtl="0">
              <a:spcBef>
                <a:spcPts val="1000"/>
              </a:spcBef>
              <a:spcAft>
                <a:spcPts val="0"/>
              </a:spcAft>
              <a:buSzPts val="1800"/>
              <a:buChar char="●"/>
            </a:pPr>
            <a:r>
              <a:rPr lang="en"/>
              <a:t>Comparision - Check results and compare with previous 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Project Requirements</a:t>
            </a:r>
            <a:endParaRPr/>
          </a:p>
        </p:txBody>
      </p:sp>
      <p:sp>
        <p:nvSpPr>
          <p:cNvPr id="111" name="Shape 11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Deep Learning programming languages &amp; Techniques:</a:t>
            </a:r>
            <a:endParaRPr sz="1800"/>
          </a:p>
          <a:p>
            <a:pPr indent="-342900" lvl="1" marL="914400" rtl="0">
              <a:spcBef>
                <a:spcPts val="0"/>
              </a:spcBef>
              <a:spcAft>
                <a:spcPts val="0"/>
              </a:spcAft>
              <a:buSzPts val="1800"/>
              <a:buChar char="○"/>
            </a:pPr>
            <a:r>
              <a:rPr lang="en" sz="1800"/>
              <a:t>Keras</a:t>
            </a:r>
            <a:endParaRPr sz="1800"/>
          </a:p>
          <a:p>
            <a:pPr indent="-342900" lvl="1" marL="914400" rtl="0">
              <a:spcBef>
                <a:spcPts val="0"/>
              </a:spcBef>
              <a:spcAft>
                <a:spcPts val="0"/>
              </a:spcAft>
              <a:buSzPts val="1800"/>
              <a:buChar char="○"/>
            </a:pPr>
            <a:r>
              <a:rPr lang="en" sz="1800"/>
              <a:t>Tensorflow</a:t>
            </a:r>
            <a:endParaRPr sz="1800"/>
          </a:p>
          <a:p>
            <a:pPr indent="-342900" lvl="1" marL="914400" rtl="0">
              <a:spcBef>
                <a:spcPts val="0"/>
              </a:spcBef>
              <a:spcAft>
                <a:spcPts val="0"/>
              </a:spcAft>
              <a:buSzPts val="1800"/>
              <a:buChar char="○"/>
            </a:pPr>
            <a:r>
              <a:rPr lang="en" sz="1800"/>
              <a:t>LSTM Model (Long Short Term Memory)</a:t>
            </a:r>
            <a:endParaRPr sz="1800"/>
          </a:p>
        </p:txBody>
      </p:sp>
      <p:sp>
        <p:nvSpPr>
          <p:cNvPr id="112" name="Shape 112"/>
          <p:cNvSpPr txBox="1"/>
          <p:nvPr>
            <p:ph type="title"/>
          </p:nvPr>
        </p:nvSpPr>
        <p:spPr>
          <a:xfrm>
            <a:off x="3414575" y="564950"/>
            <a:ext cx="5572200" cy="539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000000"/>
                </a:solidFill>
              </a:rPr>
              <a:t>MNIST - Handwritten Numbers Dataset</a:t>
            </a:r>
            <a:endParaRPr>
              <a:solidFill>
                <a:srgbClr val="000000"/>
              </a:solidFill>
            </a:endParaRPr>
          </a:p>
        </p:txBody>
      </p:sp>
      <p:pic>
        <p:nvPicPr>
          <p:cNvPr id="113" name="Shape 113"/>
          <p:cNvPicPr preferRelativeResize="0"/>
          <p:nvPr/>
        </p:nvPicPr>
        <p:blipFill>
          <a:blip r:embed="rId3">
            <a:alphaModFix/>
          </a:blip>
          <a:stretch>
            <a:fillRect/>
          </a:stretch>
        </p:blipFill>
        <p:spPr>
          <a:xfrm>
            <a:off x="3371756" y="1329250"/>
            <a:ext cx="5657850" cy="34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Approach</a:t>
            </a:r>
            <a:endParaRPr/>
          </a:p>
        </p:txBody>
      </p:sp>
      <p:sp>
        <p:nvSpPr>
          <p:cNvPr id="119" name="Shape 1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Training a LSTM model on the MNIST dataset.</a:t>
            </a:r>
            <a:endParaRPr/>
          </a:p>
          <a:p>
            <a:pPr indent="-342900" lvl="0" marL="457200" rtl="0">
              <a:spcBef>
                <a:spcPts val="0"/>
              </a:spcBef>
              <a:spcAft>
                <a:spcPts val="0"/>
              </a:spcAft>
              <a:buSzPts val="1800"/>
              <a:buChar char="●"/>
            </a:pPr>
            <a:r>
              <a:rPr lang="en"/>
              <a:t>Create samples of sequential data. (I/P + O/P)</a:t>
            </a:r>
            <a:endParaRPr/>
          </a:p>
          <a:p>
            <a:pPr indent="-342900" lvl="0" marL="457200" rtl="0">
              <a:spcBef>
                <a:spcPts val="0"/>
              </a:spcBef>
              <a:spcAft>
                <a:spcPts val="0"/>
              </a:spcAft>
              <a:buSzPts val="1800"/>
              <a:buChar char="●"/>
            </a:pPr>
            <a:r>
              <a:rPr lang="en"/>
              <a:t>Send only half of the data (I/P) to the model.</a:t>
            </a:r>
            <a:endParaRPr/>
          </a:p>
          <a:p>
            <a:pPr indent="-342900" lvl="0" marL="457200" rtl="0">
              <a:spcBef>
                <a:spcPts val="0"/>
              </a:spcBef>
              <a:spcAft>
                <a:spcPts val="0"/>
              </a:spcAft>
              <a:buSzPts val="1800"/>
              <a:buChar char="●"/>
            </a:pPr>
            <a:r>
              <a:rPr lang="en"/>
              <a:t>Let the model generate the other half (O/P).</a:t>
            </a:r>
            <a:endParaRPr/>
          </a:p>
          <a:p>
            <a:pPr indent="-342900" lvl="0" marL="457200" rtl="0">
              <a:spcBef>
                <a:spcPts val="0"/>
              </a:spcBef>
              <a:spcAft>
                <a:spcPts val="0"/>
              </a:spcAft>
              <a:buSzPts val="1800"/>
              <a:buChar char="●"/>
            </a:pPr>
            <a:r>
              <a:rPr lang="en"/>
              <a:t>Compare the results.</a:t>
            </a:r>
            <a:endParaRPr/>
          </a:p>
          <a:p>
            <a:pPr indent="-342900" lvl="0" marL="457200" rtl="0">
              <a:spcBef>
                <a:spcPts val="0"/>
              </a:spcBef>
              <a:spcAft>
                <a:spcPts val="0"/>
              </a:spcAft>
              <a:buSzPts val="1800"/>
              <a:buChar char="●"/>
            </a:pPr>
            <a:r>
              <a:rPr lang="en"/>
              <a:t>Get the accuracy.</a:t>
            </a:r>
            <a:endParaRPr/>
          </a:p>
          <a:p>
            <a:pPr indent="-342900" lvl="0" marL="457200" rtl="0">
              <a:spcBef>
                <a:spcPts val="0"/>
              </a:spcBef>
              <a:spcAft>
                <a:spcPts val="0"/>
              </a:spcAft>
              <a:buSzPts val="1800"/>
              <a:buChar char="●"/>
            </a:pPr>
            <a:r>
              <a:rPr lang="en"/>
              <a:t>Train model even more.</a:t>
            </a:r>
            <a:endParaRPr/>
          </a:p>
          <a:p>
            <a:pPr indent="-342900" lvl="0" marL="457200" rtl="0">
              <a:spcBef>
                <a:spcPts val="0"/>
              </a:spcBef>
              <a:spcAft>
                <a:spcPts val="0"/>
              </a:spcAft>
              <a:buSzPts val="1800"/>
              <a:buChar char="●"/>
            </a:pPr>
            <a:r>
              <a:rPr lang="en"/>
              <a:t>Try and Test on different size of I/P, O/P pairs.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