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D2A3AD-C6C6-4224-ABE3-CB132C221FA5}">
  <a:tblStyle styleId="{02D2A3AD-C6C6-4224-ABE3-CB132C221FA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fc5b7f99b_0_8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fc5b7f99b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fc5b7f99b_0_8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fc5b7f99b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fc5b7f99b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fc5b7f99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fc5b7f99b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fc5b7f99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fc5b7f99b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fc5b7f99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fc5b7f99b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efc5b7f99b_0_8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fc5b7f99b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fc5b7f99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fc5b7f99b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fc5b7f99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eb.nlm.nih.gov/repositories/malaria-datasets/" TargetMode="External"/><Relationship Id="rId4" Type="http://schemas.openxmlformats.org/officeDocument/2006/relationships/hyperlink" Target="https://ceb.nlm.nih.gov/repositories/malaria-datasets/" TargetMode="External"/><Relationship Id="rId9" Type="http://schemas.openxmlformats.org/officeDocument/2006/relationships/hyperlink" Target="https://scikit-learn.org/stable/modules/sgd.html" TargetMode="External"/><Relationship Id="rId5" Type="http://schemas.openxmlformats.org/officeDocument/2006/relationships/hyperlink" Target="https://www.oreilly.com/library/view/hands-on-machinelearning/9781788992282/d9d74493-%20e4b0-4592-9515-12188ca60ee5.xhtml" TargetMode="External"/><Relationship Id="rId6" Type="http://schemas.openxmlformats.org/officeDocument/2006/relationships/hyperlink" Target="https://scikit-learn.org/stable/modules/svm.html" TargetMode="External"/><Relationship Id="rId7" Type="http://schemas.openxmlformats.org/officeDocument/2006/relationships/hyperlink" Target="https://machinelearningmastery.com/logistic-regression-for-machine-learning/" TargetMode="External"/><Relationship Id="rId8" Type="http://schemas.openxmlformats.org/officeDocument/2006/relationships/hyperlink" Target="https://www.analyticsvidhya.com/blog/2017/09/naive-bayes-explaine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630202"/>
            <a:ext cx="9144000" cy="23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IN">
                <a:latin typeface="Raleway"/>
                <a:ea typeface="Raleway"/>
                <a:cs typeface="Raleway"/>
                <a:sym typeface="Raleway"/>
              </a:rPr>
              <a:t>AML Mini Project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IN" sz="4000">
                <a:latin typeface="Raleway"/>
                <a:ea typeface="Raleway"/>
                <a:cs typeface="Raleway"/>
                <a:sym typeface="Raleway"/>
              </a:rPr>
              <a:t>Guide: Prof. Jayshree Aher</a:t>
            </a:r>
            <a:endParaRPr b="1" sz="4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794900" y="3786625"/>
            <a:ext cx="50823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500">
                <a:latin typeface="Lato"/>
                <a:ea typeface="Lato"/>
                <a:cs typeface="Lato"/>
                <a:sym typeface="Lato"/>
              </a:rPr>
              <a:t>Group MM_08: </a:t>
            </a:r>
            <a:endParaRPr b="1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1032180007 Sumedh Kamble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1032180268 Chirantan Joshi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1032180678 Ajinkya Karnik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1032180715 Dhwanit Kapur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15688" l="26233" r="22798" t="20976"/>
          <a:stretch/>
        </p:blipFill>
        <p:spPr>
          <a:xfrm>
            <a:off x="9776675" y="250675"/>
            <a:ext cx="2005475" cy="22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Visualization Screenshots</a:t>
            </a:r>
            <a:endParaRPr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Random Forest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2327650"/>
            <a:ext cx="72771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Visualization Screenshots</a:t>
            </a:r>
            <a:endParaRPr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Random Forest with Hyper Parameter Tuning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2327650"/>
            <a:ext cx="72771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Visualization Screenshots</a:t>
            </a:r>
            <a:endParaRPr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Naïve Bayes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88" y="2309675"/>
            <a:ext cx="75152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Visualization Screenshots</a:t>
            </a:r>
            <a:endParaRPr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Logistic Regression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25" y="2374800"/>
            <a:ext cx="75533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Support Vector Machine/Classifier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Visualization Screenshots</a:t>
            </a:r>
            <a:endParaRPr sz="4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2308475"/>
            <a:ext cx="75247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Ensemble Model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Visualization Screenshots</a:t>
            </a:r>
            <a:endParaRPr sz="4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00" y="2309675"/>
            <a:ext cx="772477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838200" y="365126"/>
            <a:ext cx="10515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500">
                <a:latin typeface="Lato"/>
                <a:ea typeface="Lato"/>
                <a:cs typeface="Lato"/>
                <a:sym typeface="Lato"/>
              </a:rPr>
              <a:t>Visualization Screenshots</a:t>
            </a:r>
            <a:endParaRPr sz="4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838200" y="1272746"/>
            <a:ext cx="10515600" cy="49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One of the Decision Tree from Random Forest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0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 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250" y="1737525"/>
            <a:ext cx="10065925" cy="498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838200" y="365126"/>
            <a:ext cx="10515600" cy="994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500">
                <a:latin typeface="Lato"/>
                <a:ea typeface="Lato"/>
                <a:cs typeface="Lato"/>
                <a:sym typeface="Lato"/>
              </a:rPr>
              <a:t>Visualization Screenshots</a:t>
            </a:r>
            <a:endParaRPr sz="4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838200" y="1272746"/>
            <a:ext cx="10515600" cy="490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One of the Decision Tree from Hyper Parameter </a:t>
            </a:r>
            <a:r>
              <a:rPr lang="en-IN" sz="2500">
                <a:latin typeface="Lato"/>
                <a:ea typeface="Lato"/>
                <a:cs typeface="Lato"/>
                <a:sym typeface="Lato"/>
              </a:rPr>
              <a:t>Tuning</a:t>
            </a:r>
            <a:r>
              <a:rPr lang="en-IN" sz="2500">
                <a:latin typeface="Lato"/>
                <a:ea typeface="Lato"/>
                <a:cs typeface="Lato"/>
                <a:sym typeface="Lato"/>
              </a:rPr>
              <a:t> Random Forest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325" y="1877925"/>
            <a:ext cx="8636001" cy="46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We have implemented 5 different machine learning algorithms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Naïve Bayes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SVM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Logistic Regression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Random Forest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Ensemble model </a:t>
            </a:r>
            <a:r>
              <a:rPr lang="en-IN" sz="2500">
                <a:latin typeface="Lato"/>
                <a:ea typeface="Lato"/>
                <a:cs typeface="Lato"/>
                <a:sym typeface="Lato"/>
              </a:rPr>
              <a:t>to classify malaria cells.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Out of all those algorithm Ensemble model has achieved best accuracy on train set and test set as 94% and 87.9% respectively.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838200" y="1825625"/>
            <a:ext cx="10281300" cy="476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Lato"/>
              <a:buChar char="•"/>
            </a:pPr>
            <a:r>
              <a:rPr lang="en-IN" sz="2500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https://ceb.nlm.nih.gov/repositories/malaria-datasets</a:t>
            </a:r>
            <a:r>
              <a:rPr lang="en-IN" sz="2500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Lato"/>
              <a:buChar char="•"/>
            </a:pPr>
            <a:r>
              <a:rPr lang="en-IN" sz="2500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https://www.oreilly.com/library/view/hands-on-machinelearning/9781788992282/d9d74493- e4b0-4592-9515-12188ca60ee5.xhtml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Lato"/>
              <a:buChar char="•"/>
            </a:pPr>
            <a:r>
              <a:rPr lang="en-IN" sz="2500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https://scikit-learn.org/stable/modules/svm.html</a:t>
            </a:r>
            <a:endParaRPr>
              <a:solidFill>
                <a:srgbClr val="000000"/>
              </a:solidFill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Lato"/>
              <a:buChar char="•"/>
            </a:pPr>
            <a:r>
              <a:rPr lang="en-IN" sz="2500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https://machinelearningmastery.com/logistic-regression-for-machine-learning/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Lato"/>
              <a:buChar char="•"/>
            </a:pPr>
            <a:r>
              <a:rPr lang="en-IN" sz="2500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https://www.analyticsvidhya.com/blog/2017/09/naive-bayes-explained/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Lato"/>
              <a:buChar char="•"/>
            </a:pPr>
            <a:r>
              <a:rPr lang="en-IN" sz="2500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https://scikit-learn.org/stable/modules/sgd.html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Lato"/>
              <a:buChar char="•"/>
            </a:pPr>
            <a:r>
              <a:rPr lang="en-IN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https://www.analyticsvidhya.com/blog/2018/06/comprehensive-guide-for-ensemble-models/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Problem Statement </a:t>
            </a:r>
            <a:endParaRPr b="1"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500">
                <a:latin typeface="Lato"/>
                <a:ea typeface="Lato"/>
                <a:cs typeface="Lato"/>
                <a:sym typeface="Lato"/>
              </a:rPr>
              <a:t>Malaria Cell Classification on Human Cell using Machine Learning.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2500">
                <a:latin typeface="Lato"/>
                <a:ea typeface="Lato"/>
                <a:cs typeface="Lato"/>
                <a:sym typeface="Lato"/>
              </a:rPr>
              <a:t>Dataset link: </a:t>
            </a:r>
            <a:r>
              <a:rPr lang="en-IN" sz="2500">
                <a:latin typeface="Lato"/>
                <a:ea typeface="Lato"/>
                <a:cs typeface="Lato"/>
                <a:sym typeface="Lato"/>
              </a:rPr>
              <a:t>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https://lhncbc.nlm.nih.gov/LHC-downloads/downloads.html#project-a225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838200" y="645000"/>
            <a:ext cx="10515600" cy="556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7000"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sz="7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Objectives</a:t>
            </a:r>
            <a:endParaRPr b="1"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Implement different Machine Learning algorithm to classify infected and uninfected cell such as :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Naïve Bayes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Logistic Regression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Random Forest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Support Vector Machine/Classifier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Ensemble model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Tools Used</a:t>
            </a:r>
            <a:endParaRPr b="1"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Jupyter Notebook for classification in Python.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Google Colab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matplotlib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cv2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scikit learn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○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RandomForestClassifier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○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GaussianNB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○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LogisticRegression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○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LinearSVC, SVC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Dataset Description</a:t>
            </a:r>
            <a:endParaRPr b="1"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Dataset has 27,558 images of cells.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Giemsa-stained thin blood smear slides from 150 infected and 50 healthy patients were collected and photographed at Chittagong Medical College Hospital, Bangladesh.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We have used 1200 images of cells for training and test the machine learning model.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Sample Images of Dataset</a:t>
            </a:r>
            <a:endParaRPr b="1"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Infected Cells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Uninfected Cells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449" y="2392834"/>
            <a:ext cx="10668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0877" y="2392835"/>
            <a:ext cx="1312777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5029" y="2392834"/>
            <a:ext cx="128433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2449" y="4679607"/>
            <a:ext cx="1095375" cy="111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18254" y="4679607"/>
            <a:ext cx="1295400" cy="111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92001" y="4679607"/>
            <a:ext cx="1152525" cy="111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Data Pre-processing</a:t>
            </a:r>
            <a:endParaRPr b="1"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Pre-processing in Python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3495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Resizing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3495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Normalization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3495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Standardization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3495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Extracting sub-images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Data mining tasks performed</a:t>
            </a:r>
            <a:endParaRPr b="1"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Selecting images from proper directory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Pre processing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Applying Machine Learning algorithm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"/>
              <a:buChar char="•"/>
            </a:pPr>
            <a:r>
              <a:rPr lang="en-IN" sz="2500">
                <a:latin typeface="Lato"/>
                <a:ea typeface="Lato"/>
                <a:cs typeface="Lato"/>
                <a:sym typeface="Lato"/>
              </a:rPr>
              <a:t>Interpretation and Evaluation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500">
                <a:latin typeface="Raleway"/>
                <a:ea typeface="Raleway"/>
                <a:cs typeface="Raleway"/>
                <a:sym typeface="Raleway"/>
              </a:rPr>
              <a:t>Output of ML algorithms</a:t>
            </a:r>
            <a:endParaRPr b="1" sz="450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976183" y="169070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{02D2A3AD-C6C6-4224-ABE3-CB132C221FA5}</a:tableStyleId>
              </a:tblPr>
              <a:tblGrid>
                <a:gridCol w="3294775"/>
                <a:gridCol w="3294775"/>
                <a:gridCol w="3295875"/>
              </a:tblGrid>
              <a:tr h="70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Algorithm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Accuracy on Train set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Accuracy on Test set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</a:tr>
              <a:tr h="6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Naïve Bayes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65.1</a:t>
                      </a: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</a:tr>
              <a:tr h="6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SVM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92.7</a:t>
                      </a: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85</a:t>
                      </a: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.8%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</a:tr>
              <a:tr h="6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.8%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</a:tr>
              <a:tr h="6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100</a:t>
                      </a: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7.9</a:t>
                      </a: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</a:tr>
              <a:tr h="6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Hyper Parameter Tuning </a:t>
                      </a: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 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88.5%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81.7%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</a:tr>
              <a:tr h="6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Ensemble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94%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87.9</a:t>
                      </a:r>
                      <a:r>
                        <a:rPr lang="en-IN" sz="2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sz="20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