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396276-341E-41EA-990B-42A3FC415AA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295695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96276-341E-41EA-990B-42A3FC415AA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315436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96276-341E-41EA-990B-42A3FC415AA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A19DC4-88A2-4DC5-9177-E641CD6C067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5632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396276-341E-41EA-990B-42A3FC415AA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4244199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396276-341E-41EA-990B-42A3FC415AA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A19DC4-88A2-4DC5-9177-E641CD6C067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550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396276-341E-41EA-990B-42A3FC415AA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1817229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96276-341E-41EA-990B-42A3FC415AA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2222662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96276-341E-41EA-990B-42A3FC415AA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46723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96276-341E-41EA-990B-42A3FC415AA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413397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96276-341E-41EA-990B-42A3FC415AA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34708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396276-341E-41EA-990B-42A3FC415AA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409542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396276-341E-41EA-990B-42A3FC415AA8}" type="datetimeFigureOut">
              <a:rPr lang="en-US" smtClean="0"/>
              <a:t>06-Jun-20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362748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396276-341E-41EA-990B-42A3FC415AA8}" type="datetimeFigureOut">
              <a:rPr lang="en-US" smtClean="0"/>
              <a:t>06-Jun-20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8171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96276-341E-41EA-990B-42A3FC415AA8}" type="datetimeFigureOut">
              <a:rPr lang="en-US" smtClean="0"/>
              <a:t>06-Jun-20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332336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396276-341E-41EA-990B-42A3FC415AA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352062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396276-341E-41EA-990B-42A3FC415AA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A19DC4-88A2-4DC5-9177-E641CD6C0675}" type="slidenum">
              <a:rPr lang="en-US" smtClean="0"/>
              <a:t>‹#›</a:t>
            </a:fld>
            <a:endParaRPr lang="en-US"/>
          </a:p>
        </p:txBody>
      </p:sp>
    </p:spTree>
    <p:extLst>
      <p:ext uri="{BB962C8B-B14F-4D97-AF65-F5344CB8AC3E}">
        <p14:creationId xmlns:p14="http://schemas.microsoft.com/office/powerpoint/2010/main" val="3452324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396276-341E-41EA-990B-42A3FC415AA8}" type="datetimeFigureOut">
              <a:rPr lang="en-US" smtClean="0"/>
              <a:t>06-Jun-20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BA19DC4-88A2-4DC5-9177-E641CD6C0675}" type="slidenum">
              <a:rPr lang="en-US" smtClean="0"/>
              <a:t>‹#›</a:t>
            </a:fld>
            <a:endParaRPr lang="en-US"/>
          </a:p>
        </p:txBody>
      </p:sp>
    </p:spTree>
    <p:extLst>
      <p:ext uri="{BB962C8B-B14F-4D97-AF65-F5344CB8AC3E}">
        <p14:creationId xmlns:p14="http://schemas.microsoft.com/office/powerpoint/2010/main" val="1059497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58EB-8D20-4EE9-AC38-E60EAC0EEC49}"/>
              </a:ext>
            </a:extLst>
          </p:cNvPr>
          <p:cNvSpPr>
            <a:spLocks noGrp="1"/>
          </p:cNvSpPr>
          <p:nvPr>
            <p:ph type="ctrTitle"/>
          </p:nvPr>
        </p:nvSpPr>
        <p:spPr/>
        <p:txBody>
          <a:bodyPr/>
          <a:lstStyle/>
          <a:p>
            <a:r>
              <a:rPr lang="en-US" dirty="0"/>
              <a:t>Airbnb Price Prediction.</a:t>
            </a:r>
          </a:p>
        </p:txBody>
      </p:sp>
      <p:sp>
        <p:nvSpPr>
          <p:cNvPr id="3" name="Subtitle 2">
            <a:extLst>
              <a:ext uri="{FF2B5EF4-FFF2-40B4-BE49-F238E27FC236}">
                <a16:creationId xmlns:a16="http://schemas.microsoft.com/office/drawing/2014/main" id="{FB6C2AE1-5E47-4EF1-85D0-B0BE929808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542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310A-6638-4CBE-814F-72AB3741D34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E4AA8C9-8AEF-42A0-B8A2-2A19C280A476}"/>
              </a:ext>
            </a:extLst>
          </p:cNvPr>
          <p:cNvSpPr>
            <a:spLocks noGrp="1"/>
          </p:cNvSpPr>
          <p:nvPr>
            <p:ph idx="1"/>
          </p:nvPr>
        </p:nvSpPr>
        <p:spPr/>
        <p:txBody>
          <a:bodyPr/>
          <a:lstStyle/>
          <a:p>
            <a:pPr marL="0" indent="0">
              <a:buNone/>
            </a:pPr>
            <a:r>
              <a:rPr lang="en-US" dirty="0"/>
              <a:t>To perform data analysis on Airbnb data and predict prices of each apartment using linear regression and Decision tree. The dataset is downloaded from Kaggle and it comprises of 48895 rows and 16 attributes.</a:t>
            </a:r>
          </a:p>
        </p:txBody>
      </p:sp>
      <p:sp>
        <p:nvSpPr>
          <p:cNvPr id="4" name="Rectangle 1">
            <a:extLst>
              <a:ext uri="{FF2B5EF4-FFF2-40B4-BE49-F238E27FC236}">
                <a16:creationId xmlns:a16="http://schemas.microsoft.com/office/drawing/2014/main" id="{08253FD4-1CF5-4743-9EF4-B1D6DD384F78}"/>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99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EF61-9C25-4233-B157-BF47A936BEF7}"/>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C7216CF1-8DDB-4F6B-9641-93756FD104C3}"/>
              </a:ext>
            </a:extLst>
          </p:cNvPr>
          <p:cNvSpPr>
            <a:spLocks noGrp="1"/>
          </p:cNvSpPr>
          <p:nvPr>
            <p:ph idx="1"/>
          </p:nvPr>
        </p:nvSpPr>
        <p:spPr/>
        <p:txBody>
          <a:bodyPr/>
          <a:lstStyle/>
          <a:p>
            <a:r>
              <a:rPr lang="en-US" dirty="0"/>
              <a:t>Performed Exploratory data analysis on the dataset. First I wanted to see ,which rooms are in maximum use. From the figure we come to know that maximum people prefer Entire home/apt room and the second priority or choice was of private rooms. Very few people choose shared rooms. </a:t>
            </a:r>
          </a:p>
          <a:p>
            <a:endParaRPr lang="en-US" dirty="0"/>
          </a:p>
        </p:txBody>
      </p:sp>
      <p:pic>
        <p:nvPicPr>
          <p:cNvPr id="4" name="Picture 3">
            <a:extLst>
              <a:ext uri="{FF2B5EF4-FFF2-40B4-BE49-F238E27FC236}">
                <a16:creationId xmlns:a16="http://schemas.microsoft.com/office/drawing/2014/main" id="{EF7CCE4C-90B8-471E-BF4F-CE29BDF2AA9F}"/>
              </a:ext>
            </a:extLst>
          </p:cNvPr>
          <p:cNvPicPr>
            <a:picLocks noChangeAspect="1"/>
          </p:cNvPicPr>
          <p:nvPr/>
        </p:nvPicPr>
        <p:blipFill>
          <a:blip r:embed="rId2"/>
          <a:stretch>
            <a:fillRect/>
          </a:stretch>
        </p:blipFill>
        <p:spPr>
          <a:xfrm>
            <a:off x="2784506" y="3429000"/>
            <a:ext cx="4943475" cy="2847975"/>
          </a:xfrm>
          <a:prstGeom prst="rect">
            <a:avLst/>
          </a:prstGeom>
        </p:spPr>
      </p:pic>
    </p:spTree>
    <p:extLst>
      <p:ext uri="{BB962C8B-B14F-4D97-AF65-F5344CB8AC3E}">
        <p14:creationId xmlns:p14="http://schemas.microsoft.com/office/powerpoint/2010/main" val="380429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Group 67">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0"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1"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2"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3"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4"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5"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6"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7"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8"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9"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0"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2" name="Group 81">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3"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4"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5"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6"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7"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8"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9"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0"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1"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2"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3"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4"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6" name="Rectangle 95">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8"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08" name="Rectangle 99">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2E6F8F21-BAF6-4D06-AE61-111C98449359}"/>
              </a:ext>
            </a:extLst>
          </p:cNvPr>
          <p:cNvPicPr>
            <a:picLocks noChangeAspect="1"/>
          </p:cNvPicPr>
          <p:nvPr/>
        </p:nvPicPr>
        <p:blipFill rotWithShape="1">
          <a:blip r:embed="rId2"/>
          <a:srcRect b="13793"/>
          <a:stretch/>
        </p:blipFill>
        <p:spPr>
          <a:xfrm>
            <a:off x="3582756" y="-9225"/>
            <a:ext cx="8633411" cy="4856295"/>
          </a:xfrm>
          <a:prstGeom prst="rect">
            <a:avLst/>
          </a:prstGeom>
        </p:spPr>
      </p:pic>
      <p:sp>
        <p:nvSpPr>
          <p:cNvPr id="109" name="Freeform: Shape 101">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527616" cy="2170389"/>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662458">
              <a:alpha val="87843"/>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E340D8A9-1641-4BAF-A512-BF24724BD31A}"/>
              </a:ext>
            </a:extLst>
          </p:cNvPr>
          <p:cNvSpPr>
            <a:spLocks noGrp="1"/>
          </p:cNvSpPr>
          <p:nvPr>
            <p:ph type="title"/>
          </p:nvPr>
        </p:nvSpPr>
        <p:spPr>
          <a:xfrm>
            <a:off x="1083733" y="3889218"/>
            <a:ext cx="5478432" cy="1032094"/>
          </a:xfrm>
        </p:spPr>
        <p:txBody>
          <a:bodyPr vert="horz" lIns="91440" tIns="45720" rIns="91440" bIns="45720" rtlCol="0" anchor="b">
            <a:normAutofit/>
          </a:bodyPr>
          <a:lstStyle/>
          <a:p>
            <a:pPr>
              <a:lnSpc>
                <a:spcPct val="90000"/>
              </a:lnSpc>
            </a:pPr>
            <a:r>
              <a:rPr lang="en-US" sz="3400" dirty="0">
                <a:solidFill>
                  <a:srgbClr val="FEFFFF"/>
                </a:solidFill>
              </a:rPr>
              <a:t>Correlation between Each variable.</a:t>
            </a:r>
          </a:p>
        </p:txBody>
      </p:sp>
      <p:sp>
        <p:nvSpPr>
          <p:cNvPr id="18" name="Content Placeholder 7">
            <a:extLst>
              <a:ext uri="{FF2B5EF4-FFF2-40B4-BE49-F238E27FC236}">
                <a16:creationId xmlns:a16="http://schemas.microsoft.com/office/drawing/2014/main" id="{00071D79-3285-461C-BD3E-263BC090FE0B}"/>
              </a:ext>
            </a:extLst>
          </p:cNvPr>
          <p:cNvSpPr>
            <a:spLocks noGrp="1"/>
          </p:cNvSpPr>
          <p:nvPr>
            <p:ph idx="1"/>
          </p:nvPr>
        </p:nvSpPr>
        <p:spPr>
          <a:xfrm>
            <a:off x="1083733" y="4944531"/>
            <a:ext cx="5454227" cy="524935"/>
          </a:xfrm>
        </p:spPr>
        <p:txBody>
          <a:bodyPr vert="horz" lIns="91440" tIns="45720" rIns="91440" bIns="45720" rtlCol="0" anchor="t">
            <a:normAutofit fontScale="85000" lnSpcReduction="20000"/>
          </a:bodyPr>
          <a:lstStyle/>
          <a:p>
            <a:pPr marL="0" indent="0">
              <a:lnSpc>
                <a:spcPct val="90000"/>
              </a:lnSpc>
              <a:buNone/>
            </a:pPr>
            <a:r>
              <a:rPr lang="en-US" sz="1500" dirty="0">
                <a:solidFill>
                  <a:srgbClr val="FEFFFF"/>
                </a:solidFill>
              </a:rPr>
              <a:t>From the correlation diagram we come to </a:t>
            </a:r>
            <a:r>
              <a:rPr lang="en-US" sz="1500" dirty="0" err="1">
                <a:solidFill>
                  <a:srgbClr val="FEFFFF"/>
                </a:solidFill>
              </a:rPr>
              <a:t>know,that</a:t>
            </a:r>
            <a:r>
              <a:rPr lang="en-US" sz="1500" dirty="0">
                <a:solidFill>
                  <a:srgbClr val="FEFFFF"/>
                </a:solidFill>
              </a:rPr>
              <a:t> there is a high correlation between availability_365 and </a:t>
            </a:r>
            <a:r>
              <a:rPr lang="en-US" sz="1500" dirty="0" err="1">
                <a:solidFill>
                  <a:srgbClr val="FEFFFF"/>
                </a:solidFill>
              </a:rPr>
              <a:t>calculated_host_listings_count</a:t>
            </a:r>
            <a:r>
              <a:rPr lang="en-US" sz="1500" dirty="0">
                <a:solidFill>
                  <a:srgbClr val="FEFFFF"/>
                </a:solidFill>
              </a:rPr>
              <a:t>. </a:t>
            </a:r>
          </a:p>
        </p:txBody>
      </p:sp>
    </p:spTree>
    <p:extLst>
      <p:ext uri="{BB962C8B-B14F-4D97-AF65-F5344CB8AC3E}">
        <p14:creationId xmlns:p14="http://schemas.microsoft.com/office/powerpoint/2010/main" val="36088957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C65A5-114D-4344-93F6-E988B523EBBA}"/>
              </a:ext>
            </a:extLst>
          </p:cNvPr>
          <p:cNvSpPr>
            <a:spLocks noGrp="1"/>
          </p:cNvSpPr>
          <p:nvPr>
            <p:ph type="title"/>
          </p:nvPr>
        </p:nvSpPr>
        <p:spPr>
          <a:xfrm>
            <a:off x="649224" y="645106"/>
            <a:ext cx="3650279" cy="1259894"/>
          </a:xfrm>
        </p:spPr>
        <p:txBody>
          <a:bodyPr>
            <a:normAutofit fontScale="90000"/>
          </a:bodyPr>
          <a:lstStyle/>
          <a:p>
            <a:r>
              <a:rPr lang="en-US" dirty="0"/>
              <a:t>In which region was there maximum room bookings?</a:t>
            </a:r>
          </a:p>
        </p:txBody>
      </p:sp>
      <p:sp>
        <p:nvSpPr>
          <p:cNvPr id="13" name="Rectangle 1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292514A8-96E9-4698-A8DF-EEAA232E32FE}"/>
              </a:ext>
            </a:extLst>
          </p:cNvPr>
          <p:cNvSpPr>
            <a:spLocks noGrp="1"/>
          </p:cNvSpPr>
          <p:nvPr>
            <p:ph idx="1"/>
          </p:nvPr>
        </p:nvSpPr>
        <p:spPr>
          <a:xfrm>
            <a:off x="649225" y="2771192"/>
            <a:ext cx="3650278" cy="3121661"/>
          </a:xfrm>
        </p:spPr>
        <p:txBody>
          <a:bodyPr>
            <a:normAutofit/>
          </a:bodyPr>
          <a:lstStyle/>
          <a:p>
            <a:pPr marL="0" indent="0">
              <a:buNone/>
            </a:pPr>
            <a:r>
              <a:rPr lang="en-US" dirty="0"/>
              <a:t>We find out that in </a:t>
            </a:r>
            <a:r>
              <a:rPr lang="en-US" dirty="0" err="1"/>
              <a:t>Manhattan,there</a:t>
            </a:r>
            <a:r>
              <a:rPr lang="en-US" dirty="0"/>
              <a:t> were maximum </a:t>
            </a:r>
            <a:r>
              <a:rPr lang="en-US" dirty="0" err="1"/>
              <a:t>appartments</a:t>
            </a:r>
            <a:r>
              <a:rPr lang="en-US" dirty="0"/>
              <a:t> which people </a:t>
            </a:r>
            <a:r>
              <a:rPr lang="en-US" dirty="0" err="1"/>
              <a:t>preferred.And</a:t>
            </a:r>
            <a:r>
              <a:rPr lang="en-US" dirty="0"/>
              <a:t> especially people preferred to have an Entire home for themselves.</a:t>
            </a:r>
          </a:p>
        </p:txBody>
      </p:sp>
      <p:pic>
        <p:nvPicPr>
          <p:cNvPr id="4" name="Content Placeholder 3">
            <a:extLst>
              <a:ext uri="{FF2B5EF4-FFF2-40B4-BE49-F238E27FC236}">
                <a16:creationId xmlns:a16="http://schemas.microsoft.com/office/drawing/2014/main" id="{12E30A0D-4762-44D2-BD13-F6AEFE2E71BC}"/>
              </a:ext>
            </a:extLst>
          </p:cNvPr>
          <p:cNvPicPr>
            <a:picLocks noChangeAspect="1"/>
          </p:cNvPicPr>
          <p:nvPr/>
        </p:nvPicPr>
        <p:blipFill rotWithShape="1">
          <a:blip r:embed="rId2"/>
          <a:srcRect t="1576"/>
          <a:stretch/>
        </p:blipFill>
        <p:spPr>
          <a:xfrm>
            <a:off x="4589198" y="645106"/>
            <a:ext cx="6953577" cy="5416117"/>
          </a:xfrm>
          <a:prstGeom prst="rect">
            <a:avLst/>
          </a:prstGeom>
        </p:spPr>
      </p:pic>
      <p:sp>
        <p:nvSpPr>
          <p:cNvPr id="1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00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99B9C-4726-4E47-AC8A-6030245828F2}"/>
              </a:ext>
            </a:extLst>
          </p:cNvPr>
          <p:cNvSpPr>
            <a:spLocks noGrp="1"/>
          </p:cNvSpPr>
          <p:nvPr>
            <p:ph type="title"/>
          </p:nvPr>
        </p:nvSpPr>
        <p:spPr>
          <a:xfrm>
            <a:off x="649224" y="645106"/>
            <a:ext cx="3650279" cy="1259894"/>
          </a:xfrm>
        </p:spPr>
        <p:txBody>
          <a:bodyPr>
            <a:normAutofit/>
          </a:bodyPr>
          <a:lstStyle/>
          <a:p>
            <a:pPr>
              <a:lnSpc>
                <a:spcPct val="90000"/>
              </a:lnSpc>
            </a:pPr>
            <a:r>
              <a:rPr lang="en-US" sz="2800"/>
              <a:t>Predict Prices using Linear regression.</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 name="Content Placeholder 7">
            <a:extLst>
              <a:ext uri="{FF2B5EF4-FFF2-40B4-BE49-F238E27FC236}">
                <a16:creationId xmlns:a16="http://schemas.microsoft.com/office/drawing/2014/main" id="{5A6E3695-8661-4DBB-B2CE-E44A5D056D52}"/>
              </a:ext>
            </a:extLst>
          </p:cNvPr>
          <p:cNvSpPr>
            <a:spLocks noGrp="1"/>
          </p:cNvSpPr>
          <p:nvPr>
            <p:ph idx="1"/>
          </p:nvPr>
        </p:nvSpPr>
        <p:spPr>
          <a:xfrm>
            <a:off x="649225" y="2133600"/>
            <a:ext cx="3650278" cy="3759253"/>
          </a:xfrm>
        </p:spPr>
        <p:txBody>
          <a:bodyPr>
            <a:normAutofit/>
          </a:bodyPr>
          <a:lstStyle/>
          <a:p>
            <a:pPr marL="0" indent="0">
              <a:buNone/>
            </a:pPr>
            <a:r>
              <a:rPr lang="en-US" dirty="0"/>
              <a:t>The prediction says that people book nights for an average of 2 nights.</a:t>
            </a:r>
          </a:p>
        </p:txBody>
      </p:sp>
      <p:pic>
        <p:nvPicPr>
          <p:cNvPr id="4" name="Content Placeholder 3">
            <a:extLst>
              <a:ext uri="{FF2B5EF4-FFF2-40B4-BE49-F238E27FC236}">
                <a16:creationId xmlns:a16="http://schemas.microsoft.com/office/drawing/2014/main" id="{0A0A0CF1-6ADB-49A2-AFD0-CF0EA832783E}"/>
              </a:ext>
            </a:extLst>
          </p:cNvPr>
          <p:cNvPicPr>
            <a:picLocks noChangeAspect="1"/>
          </p:cNvPicPr>
          <p:nvPr/>
        </p:nvPicPr>
        <p:blipFill>
          <a:blip r:embed="rId2"/>
          <a:stretch>
            <a:fillRect/>
          </a:stretch>
        </p:blipFill>
        <p:spPr>
          <a:xfrm>
            <a:off x="4619543" y="937019"/>
            <a:ext cx="6953577" cy="4658895"/>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52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0D75-D94F-4867-BBDC-1CED72F9C93D}"/>
              </a:ext>
            </a:extLst>
          </p:cNvPr>
          <p:cNvSpPr>
            <a:spLocks noGrp="1"/>
          </p:cNvSpPr>
          <p:nvPr>
            <p:ph type="title"/>
          </p:nvPr>
        </p:nvSpPr>
        <p:spPr/>
        <p:txBody>
          <a:bodyPr/>
          <a:lstStyle/>
          <a:p>
            <a:r>
              <a:rPr lang="en-US" dirty="0"/>
              <a:t>Decision Tree Classifier.</a:t>
            </a:r>
          </a:p>
        </p:txBody>
      </p:sp>
      <p:sp>
        <p:nvSpPr>
          <p:cNvPr id="3" name="Content Placeholder 2">
            <a:extLst>
              <a:ext uri="{FF2B5EF4-FFF2-40B4-BE49-F238E27FC236}">
                <a16:creationId xmlns:a16="http://schemas.microsoft.com/office/drawing/2014/main" id="{2CE3813F-AD36-49EF-BA70-A029A84B4F53}"/>
              </a:ext>
            </a:extLst>
          </p:cNvPr>
          <p:cNvSpPr>
            <a:spLocks noGrp="1"/>
          </p:cNvSpPr>
          <p:nvPr>
            <p:ph idx="1"/>
          </p:nvPr>
        </p:nvSpPr>
        <p:spPr/>
        <p:txBody>
          <a:bodyPr/>
          <a:lstStyle/>
          <a:p>
            <a:pPr marL="0" indent="0">
              <a:buNone/>
            </a:pPr>
            <a:r>
              <a:rPr lang="en-US" dirty="0"/>
              <a:t>Using the decision tree classifier, we get similar results and predictions. After calculating the error, I found out that to make predictions ,Multiple linear regression is most suitable for this dataset as its error value </a:t>
            </a:r>
            <a:r>
              <a:rPr lang="en-US"/>
              <a:t>is lower.</a:t>
            </a:r>
            <a:endParaRPr lang="en-US" dirty="0"/>
          </a:p>
        </p:txBody>
      </p:sp>
    </p:spTree>
    <p:extLst>
      <p:ext uri="{BB962C8B-B14F-4D97-AF65-F5344CB8AC3E}">
        <p14:creationId xmlns:p14="http://schemas.microsoft.com/office/powerpoint/2010/main" val="661284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14</TotalTime>
  <Words>236</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Airbnb Price Prediction.</vt:lpstr>
      <vt:lpstr>Problem Statement</vt:lpstr>
      <vt:lpstr>Exploratory Data Analysis.</vt:lpstr>
      <vt:lpstr>Correlation between Each variable.</vt:lpstr>
      <vt:lpstr>In which region was there maximum room bookings?</vt:lpstr>
      <vt:lpstr>Predict Prices using Linear regression.</vt:lpstr>
      <vt:lpstr>Decision Tree 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Prediction.</dc:title>
  <dc:creator>Ajinkya Ambike</dc:creator>
  <cp:lastModifiedBy>Ajinkya Ambike</cp:lastModifiedBy>
  <cp:revision>2</cp:revision>
  <dcterms:created xsi:type="dcterms:W3CDTF">2020-06-06T23:52:30Z</dcterms:created>
  <dcterms:modified xsi:type="dcterms:W3CDTF">2020-06-07T00:06:54Z</dcterms:modified>
</cp:coreProperties>
</file>