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Montserrat"/>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PlayfairDispl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199e2fab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9e2fab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199e2fab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99e2fab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199e2fabf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9e2fabf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99e2fabf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9e2fabf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199e2fabf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99e2fabf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Playfair Display"/>
              <a:buNone/>
              <a:defRPr b="1" i="0" sz="6800" u="none" cap="none" strike="noStrike">
                <a:solidFill>
                  <a:schemeClr val="dk2"/>
                </a:solidFill>
                <a:latin typeface="Playfair Display"/>
                <a:ea typeface="Playfair Display"/>
                <a:cs typeface="Playfair Display"/>
                <a:sym typeface="Playfair Display"/>
              </a:defRPr>
            </a:lvl1pPr>
            <a:lvl2pPr indent="0" lvl="1"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2pPr>
            <a:lvl3pPr indent="0" lvl="2"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3pPr>
            <a:lvl4pPr indent="0" lvl="3"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4pPr>
            <a:lvl5pPr indent="0" lvl="4"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5pPr>
            <a:lvl6pPr indent="0" lvl="5"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6pPr>
            <a:lvl7pPr indent="0" lvl="6"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7pPr>
            <a:lvl8pPr indent="0" lvl="7"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8pPr>
            <a:lvl9pPr indent="0" lvl="8"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1pPr>
            <a:lvl2pPr indent="0" lvl="1" marL="4572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2pPr>
            <a:lvl3pPr indent="0" lvl="2" marL="9144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3pPr>
            <a:lvl4pPr indent="0" lvl="3" marL="13716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4pPr>
            <a:lvl5pPr indent="0" lvl="4" marL="18288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5pPr>
            <a:lvl6pPr indent="0" lvl="5" marL="22860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6pPr>
            <a:lvl7pPr indent="0" lvl="6" marL="27432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7pPr>
            <a:lvl8pPr indent="0" lvl="7" marL="32004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8pPr>
            <a:lvl9pPr indent="0" lvl="8" marL="36576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49" name="Google Shape;49;p11"/>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50" name="Shape 50"/>
        <p:cNvGrpSpPr/>
        <p:nvPr/>
      </p:nvGrpSpPr>
      <p:grpSpPr>
        <a:xfrm>
          <a:off x="0" y="0"/>
          <a:ext cx="0" cy="0"/>
          <a:chOff x="0" y="0"/>
          <a:chExt cx="0" cy="0"/>
        </a:xfrm>
      </p:grpSpPr>
      <p:sp>
        <p:nvSpPr>
          <p:cNvPr id="51" name="Google Shape;51;p12"/>
          <p:cNvSpPr txBox="1"/>
          <p:nvPr>
            <p:ph type="title"/>
          </p:nvPr>
        </p:nvSpPr>
        <p:spPr>
          <a:xfrm>
            <a:off x="311700" y="999925"/>
            <a:ext cx="8520600" cy="2146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Montserrat"/>
              <a:buNone/>
              <a:defRPr b="0" i="0" sz="14000" u="none" cap="none" strike="noStrike">
                <a:solidFill>
                  <a:schemeClr val="dk2"/>
                </a:solidFill>
                <a:latin typeface="Montserrat"/>
                <a:ea typeface="Montserrat"/>
                <a:cs typeface="Montserrat"/>
                <a:sym typeface="Montserrat"/>
              </a:defRPr>
            </a:lvl1pPr>
            <a:lvl2pPr indent="0" lvl="1"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2pPr>
            <a:lvl3pPr indent="0" lvl="2"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3pPr>
            <a:lvl4pPr indent="0" lvl="3"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4pPr>
            <a:lvl5pPr indent="0" lvl="4"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5pPr>
            <a:lvl6pPr indent="0" lvl="5"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6pPr>
            <a:lvl7pPr indent="0" lvl="6"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7pPr>
            <a:lvl8pPr indent="0" lvl="7"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8pPr>
            <a:lvl9pPr indent="0" lvl="8"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9pPr>
          </a:lstStyle>
          <a:p/>
        </p:txBody>
      </p:sp>
      <p:sp>
        <p:nvSpPr>
          <p:cNvPr id="52" name="Google Shape;52;p1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ctr">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53" name="Google Shape;53;p12"/>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8" name="Shape 58"/>
        <p:cNvGrpSpPr/>
        <p:nvPr/>
      </p:nvGrpSpPr>
      <p:grpSpPr>
        <a:xfrm>
          <a:off x="0" y="0"/>
          <a:ext cx="0" cy="0"/>
          <a:chOff x="0" y="0"/>
          <a:chExt cx="0" cy="0"/>
        </a:xfrm>
      </p:grpSpPr>
      <p:sp>
        <p:nvSpPr>
          <p:cNvPr id="59" name="Google Shape;59;p14"/>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Playfair Display"/>
              <a:buNone/>
              <a:defRPr b="1" i="0" sz="6800" u="none" cap="none" strike="noStrike">
                <a:solidFill>
                  <a:schemeClr val="dk2"/>
                </a:solidFill>
                <a:latin typeface="Playfair Display"/>
                <a:ea typeface="Playfair Display"/>
                <a:cs typeface="Playfair Display"/>
                <a:sym typeface="Playfair Display"/>
              </a:defRPr>
            </a:lvl1pPr>
            <a:lvl2pPr indent="0" lvl="1" rtl="0"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2pPr>
            <a:lvl3pPr indent="0" lvl="2" rtl="0"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3pPr>
            <a:lvl4pPr indent="0" lvl="3" rtl="0"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4pPr>
            <a:lvl5pPr indent="0" lvl="4" rtl="0"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5pPr>
            <a:lvl6pPr indent="0" lvl="5" rtl="0"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6pPr>
            <a:lvl7pPr indent="0" lvl="6" rtl="0"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7pPr>
            <a:lvl8pPr indent="0" lvl="7" rtl="0"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8pPr>
            <a:lvl9pPr indent="0" lvl="8" rtl="0" algn="ctr">
              <a:spcBef>
                <a:spcPts val="0"/>
              </a:spcBef>
              <a:spcAft>
                <a:spcPts val="0"/>
              </a:spcAft>
              <a:buClr>
                <a:schemeClr val="dk2"/>
              </a:buClr>
              <a:buSzPts val="1400"/>
              <a:buFont typeface="Playfair Display"/>
              <a:buNone/>
              <a:defRPr b="1" sz="6800">
                <a:solidFill>
                  <a:schemeClr val="dk2"/>
                </a:solidFill>
                <a:latin typeface="Playfair Display"/>
                <a:ea typeface="Playfair Display"/>
                <a:cs typeface="Playfair Display"/>
                <a:sym typeface="Playfair Display"/>
              </a:defRPr>
            </a:lvl9pPr>
          </a:lstStyle>
          <a:p/>
        </p:txBody>
      </p:sp>
      <p:sp>
        <p:nvSpPr>
          <p:cNvPr id="62" name="Google Shape;62;p14"/>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1pPr>
            <a:lvl2pPr indent="0" lvl="1" marL="4572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2pPr>
            <a:lvl3pPr indent="0" lvl="2" marL="9144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3pPr>
            <a:lvl4pPr indent="0" lvl="3" marL="13716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4pPr>
            <a:lvl5pPr indent="0" lvl="4" marL="18288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5pPr>
            <a:lvl6pPr indent="0" lvl="5" marL="22860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6pPr>
            <a:lvl7pPr indent="0" lvl="6" marL="27432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7pPr>
            <a:lvl8pPr indent="0" lvl="7" marL="32004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8pPr>
            <a:lvl9pPr indent="0" lvl="8" marL="3657600" marR="0" rtl="0" algn="l">
              <a:lnSpc>
                <a:spcPct val="100000"/>
              </a:lnSpc>
              <a:spcBef>
                <a:spcPts val="0"/>
              </a:spcBef>
              <a:spcAft>
                <a:spcPts val="0"/>
              </a:spcAft>
              <a:buClr>
                <a:schemeClr val="lt1"/>
              </a:buClr>
              <a:buSzPts val="1400"/>
              <a:buFont typeface="Montserrat"/>
              <a:buNone/>
              <a:defRPr b="1" i="0" sz="2400" u="none" cap="none" strike="noStrike">
                <a:solidFill>
                  <a:schemeClr val="lt1"/>
                </a:solidFill>
                <a:latin typeface="Montserrat"/>
                <a:ea typeface="Montserrat"/>
                <a:cs typeface="Montserrat"/>
                <a:sym typeface="Montserrat"/>
              </a:defRPr>
            </a:lvl9pPr>
          </a:lstStyle>
          <a:p/>
        </p:txBody>
      </p:sp>
      <p:sp>
        <p:nvSpPr>
          <p:cNvPr id="63" name="Google Shape;63;p14"/>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3000" u="none" cap="none" strike="noStrike">
                <a:solidFill>
                  <a:schemeClr val="dk2"/>
                </a:solidFill>
                <a:latin typeface="Oswald"/>
                <a:ea typeface="Oswald"/>
                <a:cs typeface="Oswald"/>
                <a:sym typeface="Oswald"/>
              </a:defRPr>
            </a:lvl1pPr>
            <a:lvl2pPr indent="0" lvl="1"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2pPr>
            <a:lvl3pPr indent="0" lvl="2"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3pPr>
            <a:lvl4pPr indent="0" lvl="3"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4pPr>
            <a:lvl5pPr indent="0" lvl="4"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5pPr>
            <a:lvl6pPr indent="0" lvl="5"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6pPr>
            <a:lvl7pPr indent="0" lvl="6"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7pPr>
            <a:lvl8pPr indent="0" lvl="7"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8pPr>
            <a:lvl9pPr indent="0" lvl="8"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9pPr>
          </a:lstStyle>
          <a:p/>
        </p:txBody>
      </p:sp>
      <p:sp>
        <p:nvSpPr>
          <p:cNvPr id="66" name="Google Shape;66;p15"/>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67" name="Google Shape;67;p15"/>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6"/>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70" name="Shape 70"/>
        <p:cNvGrpSpPr/>
        <p:nvPr/>
      </p:nvGrpSpPr>
      <p:grpSpPr>
        <a:xfrm>
          <a:off x="0" y="0"/>
          <a:ext cx="0" cy="0"/>
          <a:chOff x="0" y="0"/>
          <a:chExt cx="0" cy="0"/>
        </a:xfrm>
      </p:grpSpPr>
      <p:sp>
        <p:nvSpPr>
          <p:cNvPr id="71" name="Google Shape;71;p17"/>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Playfair Display"/>
              <a:buNone/>
              <a:defRPr b="1" i="0" sz="4800" u="none" cap="none" strike="noStrike">
                <a:solidFill>
                  <a:schemeClr val="dk2"/>
                </a:solidFill>
                <a:latin typeface="Playfair Display"/>
                <a:ea typeface="Playfair Display"/>
                <a:cs typeface="Playfair Display"/>
                <a:sym typeface="Playfair Display"/>
              </a:defRPr>
            </a:lvl1pPr>
            <a:lvl2pPr indent="0" lvl="1" rtl="0"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2pPr>
            <a:lvl3pPr indent="0" lvl="2" rtl="0"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3pPr>
            <a:lvl4pPr indent="0" lvl="3" rtl="0"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4pPr>
            <a:lvl5pPr indent="0" lvl="4" rtl="0"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5pPr>
            <a:lvl6pPr indent="0" lvl="5" rtl="0"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6pPr>
            <a:lvl7pPr indent="0" lvl="6" rtl="0"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7pPr>
            <a:lvl8pPr indent="0" lvl="7" rtl="0"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8pPr>
            <a:lvl9pPr indent="0" lvl="8" rtl="0"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9pPr>
          </a:lstStyle>
          <a:p/>
        </p:txBody>
      </p:sp>
      <p:sp>
        <p:nvSpPr>
          <p:cNvPr id="73" name="Google Shape;73;p17"/>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3000" u="none" cap="none" strike="noStrike">
                <a:solidFill>
                  <a:schemeClr val="dk2"/>
                </a:solidFill>
                <a:latin typeface="Oswald"/>
                <a:ea typeface="Oswald"/>
                <a:cs typeface="Oswald"/>
                <a:sym typeface="Oswald"/>
              </a:defRPr>
            </a:lvl1pPr>
            <a:lvl2pPr indent="0" lvl="1"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2pPr>
            <a:lvl3pPr indent="0" lvl="2"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3pPr>
            <a:lvl4pPr indent="0" lvl="3"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4pPr>
            <a:lvl5pPr indent="0" lvl="4"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5pPr>
            <a:lvl6pPr indent="0" lvl="5"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6pPr>
            <a:lvl7pPr indent="0" lvl="6"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7pPr>
            <a:lvl8pPr indent="0" lvl="7"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8pPr>
            <a:lvl9pPr indent="0" lvl="8"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9pPr>
          </a:lstStyle>
          <a:p/>
        </p:txBody>
      </p:sp>
      <p:sp>
        <p:nvSpPr>
          <p:cNvPr id="76" name="Google Shape;76;p18"/>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9pPr>
          </a:lstStyle>
          <a:p/>
        </p:txBody>
      </p:sp>
      <p:sp>
        <p:nvSpPr>
          <p:cNvPr id="77" name="Google Shape;77;p18"/>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9pPr>
          </a:lstStyle>
          <a:p/>
        </p:txBody>
      </p:sp>
      <p:sp>
        <p:nvSpPr>
          <p:cNvPr id="78" name="Google Shape;78;p18"/>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3000" u="none" cap="none" strike="noStrike">
                <a:solidFill>
                  <a:schemeClr val="dk2"/>
                </a:solidFill>
                <a:latin typeface="Oswald"/>
                <a:ea typeface="Oswald"/>
                <a:cs typeface="Oswald"/>
                <a:sym typeface="Oswald"/>
              </a:defRPr>
            </a:lvl1pPr>
            <a:lvl2pPr indent="0" lvl="1"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2pPr>
            <a:lvl3pPr indent="0" lvl="2"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3pPr>
            <a:lvl4pPr indent="0" lvl="3"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4pPr>
            <a:lvl5pPr indent="0" lvl="4"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5pPr>
            <a:lvl6pPr indent="0" lvl="5"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6pPr>
            <a:lvl7pPr indent="0" lvl="6"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7pPr>
            <a:lvl8pPr indent="0" lvl="7"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8pPr>
            <a:lvl9pPr indent="0" lvl="8"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9pPr>
          </a:lstStyle>
          <a:p/>
        </p:txBody>
      </p:sp>
      <p:sp>
        <p:nvSpPr>
          <p:cNvPr id="81" name="Google Shape;81;p19"/>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82" name="Shape 82"/>
        <p:cNvGrpSpPr/>
        <p:nvPr/>
      </p:nvGrpSpPr>
      <p:grpSpPr>
        <a:xfrm>
          <a:off x="0" y="0"/>
          <a:ext cx="0" cy="0"/>
          <a:chOff x="0" y="0"/>
          <a:chExt cx="0" cy="0"/>
        </a:xfrm>
      </p:grpSpPr>
      <p:sp>
        <p:nvSpPr>
          <p:cNvPr id="83" name="Google Shape;83;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2400" u="none" cap="none" strike="noStrike">
                <a:solidFill>
                  <a:schemeClr val="dk2"/>
                </a:solidFill>
                <a:latin typeface="Oswald"/>
                <a:ea typeface="Oswald"/>
                <a:cs typeface="Oswald"/>
                <a:sym typeface="Oswald"/>
              </a:defRPr>
            </a:lvl1pPr>
            <a:lvl2pPr indent="0" lvl="1" rtl="0">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2pPr>
            <a:lvl3pPr indent="0" lvl="2" rtl="0">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3pPr>
            <a:lvl4pPr indent="0" lvl="3" rtl="0">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4pPr>
            <a:lvl5pPr indent="0" lvl="4" rtl="0">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5pPr>
            <a:lvl6pPr indent="0" lvl="5" rtl="0">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6pPr>
            <a:lvl7pPr indent="0" lvl="6" rtl="0">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7pPr>
            <a:lvl8pPr indent="0" lvl="7" rtl="0">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8pPr>
            <a:lvl9pPr indent="0" lvl="8" rtl="0">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9pPr>
          </a:lstStyle>
          <a:p/>
        </p:txBody>
      </p:sp>
      <p:sp>
        <p:nvSpPr>
          <p:cNvPr id="84" name="Google Shape;84;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9pPr>
          </a:lstStyle>
          <a:p/>
        </p:txBody>
      </p:sp>
      <p:sp>
        <p:nvSpPr>
          <p:cNvPr id="85" name="Google Shape;85;p20"/>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accent3"/>
        </a:solidFill>
      </p:bgPr>
    </p:bg>
    <p:spTree>
      <p:nvGrpSpPr>
        <p:cNvPr id="86" name="Shape 86"/>
        <p:cNvGrpSpPr/>
        <p:nvPr/>
      </p:nvGrpSpPr>
      <p:grpSpPr>
        <a:xfrm>
          <a:off x="0" y="0"/>
          <a:ext cx="0" cy="0"/>
          <a:chOff x="0" y="0"/>
          <a:chExt cx="0" cy="0"/>
        </a:xfrm>
      </p:grpSpPr>
      <p:sp>
        <p:nvSpPr>
          <p:cNvPr id="87" name="Google Shape;87;p2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Playfair Display"/>
              <a:buNone/>
              <a:defRPr b="0" i="0" sz="5400" u="none" cap="none" strike="noStrike">
                <a:solidFill>
                  <a:schemeClr val="lt1"/>
                </a:solidFill>
                <a:latin typeface="Playfair Display"/>
                <a:ea typeface="Playfair Display"/>
                <a:cs typeface="Playfair Display"/>
                <a:sym typeface="Playfair Display"/>
              </a:defRPr>
            </a:lvl1pPr>
            <a:lvl2pPr indent="0" lvl="1" rtl="0">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2pPr>
            <a:lvl3pPr indent="0" lvl="2" rtl="0">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3pPr>
            <a:lvl4pPr indent="0" lvl="3" rtl="0">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4pPr>
            <a:lvl5pPr indent="0" lvl="4" rtl="0">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5pPr>
            <a:lvl6pPr indent="0" lvl="5" rtl="0">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6pPr>
            <a:lvl7pPr indent="0" lvl="6" rtl="0">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7pPr>
            <a:lvl8pPr indent="0" lvl="7" rtl="0">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8pPr>
            <a:lvl9pPr indent="0" lvl="8" rtl="0">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88" name="Google Shape;88;p21"/>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3000" u="none" cap="none" strike="noStrike">
                <a:solidFill>
                  <a:schemeClr val="dk2"/>
                </a:solidFill>
                <a:latin typeface="Oswald"/>
                <a:ea typeface="Oswald"/>
                <a:cs typeface="Oswald"/>
                <a:sym typeface="Oswald"/>
              </a:defRPr>
            </a:lvl1pPr>
            <a:lvl2pPr indent="0" lvl="1">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2pPr>
            <a:lvl3pPr indent="0" lvl="2">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3pPr>
            <a:lvl4pPr indent="0" lvl="3">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4pPr>
            <a:lvl5pPr indent="0" lvl="4">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5pPr>
            <a:lvl6pPr indent="0" lvl="5">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6pPr>
            <a:lvl7pPr indent="0" lvl="6">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7pPr>
            <a:lvl8pPr indent="0" lvl="7">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8pPr>
            <a:lvl9pPr indent="0" lvl="8">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9pPr>
          </a:lstStyle>
          <a:p/>
        </p:txBody>
      </p:sp>
      <p:sp>
        <p:nvSpPr>
          <p:cNvPr id="17" name="Google Shape;17;p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89" name="Shape 89"/>
        <p:cNvGrpSpPr/>
        <p:nvPr/>
      </p:nvGrpSpPr>
      <p:grpSpPr>
        <a:xfrm>
          <a:off x="0" y="0"/>
          <a:ext cx="0" cy="0"/>
          <a:chOff x="0" y="0"/>
          <a:chExt cx="0" cy="0"/>
        </a:xfrm>
      </p:grpSpPr>
      <p:sp>
        <p:nvSpPr>
          <p:cNvPr id="90" name="Google Shape;90;p22"/>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22"/>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92" name="Google Shape;92;p22"/>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Oswald"/>
              <a:buNone/>
              <a:defRPr b="0" i="0" sz="4200" u="none" cap="none" strike="noStrike">
                <a:solidFill>
                  <a:schemeClr val="dk2"/>
                </a:solidFill>
                <a:latin typeface="Oswald"/>
                <a:ea typeface="Oswald"/>
                <a:cs typeface="Oswald"/>
                <a:sym typeface="Oswald"/>
              </a:defRPr>
            </a:lvl1pPr>
            <a:lvl2pPr indent="0" lvl="1" rtl="0"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2pPr>
            <a:lvl3pPr indent="0" lvl="2" rtl="0"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3pPr>
            <a:lvl4pPr indent="0" lvl="3" rtl="0"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4pPr>
            <a:lvl5pPr indent="0" lvl="4" rtl="0"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5pPr>
            <a:lvl6pPr indent="0" lvl="5" rtl="0"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6pPr>
            <a:lvl7pPr indent="0" lvl="6" rtl="0"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7pPr>
            <a:lvl8pPr indent="0" lvl="7" rtl="0"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8pPr>
            <a:lvl9pPr indent="0" lvl="8" rtl="0"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9pPr>
          </a:lstStyle>
          <a:p/>
        </p:txBody>
      </p:sp>
      <p:sp>
        <p:nvSpPr>
          <p:cNvPr id="93" name="Google Shape;93;p22"/>
          <p:cNvSpPr txBox="1"/>
          <p:nvPr>
            <p:ph idx="1" type="subTitle"/>
          </p:nvPr>
        </p:nvSpPr>
        <p:spPr>
          <a:xfrm>
            <a:off x="265500" y="2921400"/>
            <a:ext cx="4045200" cy="13455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1pPr>
            <a:lvl2pPr indent="0" lvl="1" marL="4572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2pPr>
            <a:lvl3pPr indent="0" lvl="2" marL="9144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3pPr>
            <a:lvl4pPr indent="0" lvl="3" marL="13716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4pPr>
            <a:lvl5pPr indent="0" lvl="4" marL="18288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5pPr>
            <a:lvl6pPr indent="0" lvl="5" marL="22860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6pPr>
            <a:lvl7pPr indent="0" lvl="6" marL="27432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7pPr>
            <a:lvl8pPr indent="0" lvl="7" marL="32004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8pPr>
            <a:lvl9pPr indent="0" lvl="8" marL="36576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9pPr>
          </a:lstStyle>
          <a:p/>
        </p:txBody>
      </p:sp>
      <p:sp>
        <p:nvSpPr>
          <p:cNvPr id="94" name="Google Shape;94;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95" name="Google Shape;95;p22"/>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6" name="Shape 96"/>
        <p:cNvGrpSpPr/>
        <p:nvPr/>
      </p:nvGrpSpPr>
      <p:grpSpPr>
        <a:xfrm>
          <a:off x="0" y="0"/>
          <a:ext cx="0" cy="0"/>
          <a:chOff x="0" y="0"/>
          <a:chExt cx="0" cy="0"/>
        </a:xfrm>
      </p:grpSpPr>
      <p:sp>
        <p:nvSpPr>
          <p:cNvPr id="97" name="Google Shape;97;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98" name="Google Shape;98;p23"/>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99" name="Shape 99"/>
        <p:cNvGrpSpPr/>
        <p:nvPr/>
      </p:nvGrpSpPr>
      <p:grpSpPr>
        <a:xfrm>
          <a:off x="0" y="0"/>
          <a:ext cx="0" cy="0"/>
          <a:chOff x="0" y="0"/>
          <a:chExt cx="0" cy="0"/>
        </a:xfrm>
      </p:grpSpPr>
      <p:sp>
        <p:nvSpPr>
          <p:cNvPr id="100" name="Google Shape;100;p24"/>
          <p:cNvSpPr txBox="1"/>
          <p:nvPr>
            <p:ph type="title"/>
          </p:nvPr>
        </p:nvSpPr>
        <p:spPr>
          <a:xfrm>
            <a:off x="311700" y="999925"/>
            <a:ext cx="8520600" cy="2146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Montserrat"/>
              <a:buNone/>
              <a:defRPr b="0" i="0" sz="14000" u="none" cap="none" strike="noStrike">
                <a:solidFill>
                  <a:schemeClr val="dk2"/>
                </a:solidFill>
                <a:latin typeface="Montserrat"/>
                <a:ea typeface="Montserrat"/>
                <a:cs typeface="Montserrat"/>
                <a:sym typeface="Montserrat"/>
              </a:defRPr>
            </a:lvl1pPr>
            <a:lvl2pPr indent="0" lvl="1" rtl="0"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2pPr>
            <a:lvl3pPr indent="0" lvl="2" rtl="0"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3pPr>
            <a:lvl4pPr indent="0" lvl="3" rtl="0"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4pPr>
            <a:lvl5pPr indent="0" lvl="4" rtl="0"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5pPr>
            <a:lvl6pPr indent="0" lvl="5" rtl="0"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6pPr>
            <a:lvl7pPr indent="0" lvl="6" rtl="0"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7pPr>
            <a:lvl8pPr indent="0" lvl="7" rtl="0"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8pPr>
            <a:lvl9pPr indent="0" lvl="8" rtl="0" algn="ctr">
              <a:spcBef>
                <a:spcPts val="0"/>
              </a:spcBef>
              <a:spcAft>
                <a:spcPts val="0"/>
              </a:spcAft>
              <a:buClr>
                <a:schemeClr val="dk2"/>
              </a:buClr>
              <a:buSzPts val="1400"/>
              <a:buFont typeface="Montserrat"/>
              <a:buNone/>
              <a:defRPr sz="14000">
                <a:solidFill>
                  <a:schemeClr val="dk2"/>
                </a:solidFill>
                <a:latin typeface="Montserrat"/>
                <a:ea typeface="Montserrat"/>
                <a:cs typeface="Montserrat"/>
                <a:sym typeface="Montserrat"/>
              </a:defRPr>
            </a:lvl9pPr>
          </a:lstStyle>
          <a:p/>
        </p:txBody>
      </p:sp>
      <p:sp>
        <p:nvSpPr>
          <p:cNvPr id="101" name="Google Shape;101;p2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ctr">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ctr">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102" name="Google Shape;102;p24"/>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4"/>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21" name="Shape 21"/>
        <p:cNvGrpSpPr/>
        <p:nvPr/>
      </p:nvGrpSpPr>
      <p:grpSpPr>
        <a:xfrm>
          <a:off x="0" y="0"/>
          <a:ext cx="0" cy="0"/>
          <a:chOff x="0" y="0"/>
          <a:chExt cx="0" cy="0"/>
        </a:xfrm>
      </p:grpSpPr>
      <p:sp>
        <p:nvSpPr>
          <p:cNvPr id="22" name="Google Shape;22;p5"/>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Playfair Display"/>
              <a:buNone/>
              <a:defRPr b="1" i="0" sz="4800" u="none" cap="none" strike="noStrike">
                <a:solidFill>
                  <a:schemeClr val="dk2"/>
                </a:solidFill>
                <a:latin typeface="Playfair Display"/>
                <a:ea typeface="Playfair Display"/>
                <a:cs typeface="Playfair Display"/>
                <a:sym typeface="Playfair Display"/>
              </a:defRPr>
            </a:lvl1pPr>
            <a:lvl2pPr indent="0" lvl="1"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2pPr>
            <a:lvl3pPr indent="0" lvl="2"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3pPr>
            <a:lvl4pPr indent="0" lvl="3"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4pPr>
            <a:lvl5pPr indent="0" lvl="4"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5pPr>
            <a:lvl6pPr indent="0" lvl="5"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6pPr>
            <a:lvl7pPr indent="0" lvl="6"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7pPr>
            <a:lvl8pPr indent="0" lvl="7"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8pPr>
            <a:lvl9pPr indent="0" lvl="8" algn="ctr">
              <a:spcBef>
                <a:spcPts val="0"/>
              </a:spcBef>
              <a:spcAft>
                <a:spcPts val="0"/>
              </a:spcAft>
              <a:buClr>
                <a:schemeClr val="dk2"/>
              </a:buClr>
              <a:buSzPts val="1400"/>
              <a:buFont typeface="Playfair Display"/>
              <a:buNone/>
              <a:defRPr b="1" sz="4800">
                <a:solidFill>
                  <a:schemeClr val="dk2"/>
                </a:solidFill>
                <a:latin typeface="Playfair Display"/>
                <a:ea typeface="Playfair Display"/>
                <a:cs typeface="Playfair Display"/>
                <a:sym typeface="Playfair Display"/>
              </a:defRPr>
            </a:lvl9pPr>
          </a:lstStyle>
          <a:p/>
        </p:txBody>
      </p:sp>
      <p:sp>
        <p:nvSpPr>
          <p:cNvPr id="24" name="Google Shape;24;p5"/>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3000" u="none" cap="none" strike="noStrike">
                <a:solidFill>
                  <a:schemeClr val="dk2"/>
                </a:solidFill>
                <a:latin typeface="Oswald"/>
                <a:ea typeface="Oswald"/>
                <a:cs typeface="Oswald"/>
                <a:sym typeface="Oswald"/>
              </a:defRPr>
            </a:lvl1pPr>
            <a:lvl2pPr indent="0" lvl="1">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2pPr>
            <a:lvl3pPr indent="0" lvl="2">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3pPr>
            <a:lvl4pPr indent="0" lvl="3">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4pPr>
            <a:lvl5pPr indent="0" lvl="4">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5pPr>
            <a:lvl6pPr indent="0" lvl="5">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6pPr>
            <a:lvl7pPr indent="0" lvl="6">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7pPr>
            <a:lvl8pPr indent="0" lvl="7">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8pPr>
            <a:lvl9pPr indent="0" lvl="8">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9pPr>
          </a:lstStyle>
          <a:p/>
        </p:txBody>
      </p:sp>
      <p:sp>
        <p:nvSpPr>
          <p:cNvPr id="27" name="Google Shape;27;p6"/>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9pPr>
          </a:lstStyle>
          <a:p/>
        </p:txBody>
      </p:sp>
      <p:sp>
        <p:nvSpPr>
          <p:cNvPr id="28" name="Google Shape;28;p6"/>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9pPr>
          </a:lstStyle>
          <a:p/>
        </p:txBody>
      </p:sp>
      <p:sp>
        <p:nvSpPr>
          <p:cNvPr id="29" name="Google Shape;29;p6"/>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3000" u="none" cap="none" strike="noStrike">
                <a:solidFill>
                  <a:schemeClr val="dk2"/>
                </a:solidFill>
                <a:latin typeface="Oswald"/>
                <a:ea typeface="Oswald"/>
                <a:cs typeface="Oswald"/>
                <a:sym typeface="Oswald"/>
              </a:defRPr>
            </a:lvl1pPr>
            <a:lvl2pPr indent="0" lvl="1">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2pPr>
            <a:lvl3pPr indent="0" lvl="2">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3pPr>
            <a:lvl4pPr indent="0" lvl="3">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4pPr>
            <a:lvl5pPr indent="0" lvl="4">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5pPr>
            <a:lvl6pPr indent="0" lvl="5">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6pPr>
            <a:lvl7pPr indent="0" lvl="6">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7pPr>
            <a:lvl8pPr indent="0" lvl="7">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8pPr>
            <a:lvl9pPr indent="0" lvl="8">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9pPr>
          </a:lstStyle>
          <a:p/>
        </p:txBody>
      </p:sp>
      <p:sp>
        <p:nvSpPr>
          <p:cNvPr id="32" name="Google Shape;32;p7"/>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33" name="Shape 33"/>
        <p:cNvGrpSpPr/>
        <p:nvPr/>
      </p:nvGrpSpPr>
      <p:grpSpPr>
        <a:xfrm>
          <a:off x="0" y="0"/>
          <a:ext cx="0" cy="0"/>
          <a:chOff x="0" y="0"/>
          <a:chExt cx="0" cy="0"/>
        </a:xfrm>
      </p:grpSpPr>
      <p:sp>
        <p:nvSpPr>
          <p:cNvPr id="34" name="Google Shape;3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2400" u="none" cap="none" strike="noStrike">
                <a:solidFill>
                  <a:schemeClr val="dk2"/>
                </a:solidFill>
                <a:latin typeface="Oswald"/>
                <a:ea typeface="Oswald"/>
                <a:cs typeface="Oswald"/>
                <a:sym typeface="Oswald"/>
              </a:defRPr>
            </a:lvl1pPr>
            <a:lvl2pPr indent="0" lvl="1">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2pPr>
            <a:lvl3pPr indent="0" lvl="2">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3pPr>
            <a:lvl4pPr indent="0" lvl="3">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4pPr>
            <a:lvl5pPr indent="0" lvl="4">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5pPr>
            <a:lvl6pPr indent="0" lvl="5">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6pPr>
            <a:lvl7pPr indent="0" lvl="6">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7pPr>
            <a:lvl8pPr indent="0" lvl="7">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8pPr>
            <a:lvl9pPr indent="0" lvl="8">
              <a:spcBef>
                <a:spcPts val="0"/>
              </a:spcBef>
              <a:spcAft>
                <a:spcPts val="0"/>
              </a:spcAft>
              <a:buClr>
                <a:schemeClr val="dk2"/>
              </a:buClr>
              <a:buSzPts val="1400"/>
              <a:buFont typeface="Oswald"/>
              <a:buNone/>
              <a:defRPr sz="2400">
                <a:solidFill>
                  <a:schemeClr val="dk2"/>
                </a:solidFill>
                <a:latin typeface="Oswald"/>
                <a:ea typeface="Oswald"/>
                <a:cs typeface="Oswald"/>
                <a:sym typeface="Oswald"/>
              </a:defRPr>
            </a:lvl9pPr>
          </a:lstStyle>
          <a:p/>
        </p:txBody>
      </p:sp>
      <p:sp>
        <p:nvSpPr>
          <p:cNvPr id="35" name="Google Shape;35;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200" u="none" cap="none" strike="noStrike">
                <a:solidFill>
                  <a:schemeClr val="dk2"/>
                </a:solidFill>
                <a:latin typeface="Playfair Display"/>
                <a:ea typeface="Playfair Display"/>
                <a:cs typeface="Playfair Display"/>
                <a:sym typeface="Playfair Display"/>
              </a:defRPr>
            </a:lvl9pPr>
          </a:lstStyle>
          <a:p/>
        </p:txBody>
      </p:sp>
      <p:sp>
        <p:nvSpPr>
          <p:cNvPr id="36" name="Google Shape;36;p8"/>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accent3"/>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Playfair Display"/>
              <a:buNone/>
              <a:defRPr b="0" i="0" sz="5400" u="none" cap="none" strike="noStrike">
                <a:solidFill>
                  <a:schemeClr val="lt1"/>
                </a:solidFill>
                <a:latin typeface="Playfair Display"/>
                <a:ea typeface="Playfair Display"/>
                <a:cs typeface="Playfair Display"/>
                <a:sym typeface="Playfair Display"/>
              </a:defRPr>
            </a:lvl1pPr>
            <a:lvl2pPr indent="0" lvl="1">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2pPr>
            <a:lvl3pPr indent="0" lvl="2">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3pPr>
            <a:lvl4pPr indent="0" lvl="3">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4pPr>
            <a:lvl5pPr indent="0" lvl="4">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5pPr>
            <a:lvl6pPr indent="0" lvl="5">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6pPr>
            <a:lvl7pPr indent="0" lvl="6">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7pPr>
            <a:lvl8pPr indent="0" lvl="7">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8pPr>
            <a:lvl9pPr indent="0" lvl="8">
              <a:spcBef>
                <a:spcPts val="0"/>
              </a:spcBef>
              <a:spcAft>
                <a:spcPts val="0"/>
              </a:spcAft>
              <a:buClr>
                <a:schemeClr val="lt1"/>
              </a:buClr>
              <a:buSzPts val="1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9" name="Google Shape;39;p9"/>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40" name="Shape 40"/>
        <p:cNvGrpSpPr/>
        <p:nvPr/>
      </p:nvGrpSpPr>
      <p:grpSpPr>
        <a:xfrm>
          <a:off x="0" y="0"/>
          <a:ext cx="0" cy="0"/>
          <a:chOff x="0" y="0"/>
          <a:chExt cx="0" cy="0"/>
        </a:xfrm>
      </p:grpSpPr>
      <p:sp>
        <p:nvSpPr>
          <p:cNvPr id="41" name="Google Shape;41;p10"/>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2" name="Google Shape;42;p10"/>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3" name="Google Shape;43;p10"/>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Oswald"/>
              <a:buNone/>
              <a:defRPr b="0" i="0" sz="4200" u="none" cap="none" strike="noStrike">
                <a:solidFill>
                  <a:schemeClr val="dk2"/>
                </a:solidFill>
                <a:latin typeface="Oswald"/>
                <a:ea typeface="Oswald"/>
                <a:cs typeface="Oswald"/>
                <a:sym typeface="Oswald"/>
              </a:defRPr>
            </a:lvl1pPr>
            <a:lvl2pPr indent="0" lvl="1"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2pPr>
            <a:lvl3pPr indent="0" lvl="2"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3pPr>
            <a:lvl4pPr indent="0" lvl="3"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4pPr>
            <a:lvl5pPr indent="0" lvl="4"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5pPr>
            <a:lvl6pPr indent="0" lvl="5"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6pPr>
            <a:lvl7pPr indent="0" lvl="6"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7pPr>
            <a:lvl8pPr indent="0" lvl="7"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8pPr>
            <a:lvl9pPr indent="0" lvl="8" algn="ctr">
              <a:spcBef>
                <a:spcPts val="0"/>
              </a:spcBef>
              <a:spcAft>
                <a:spcPts val="0"/>
              </a:spcAft>
              <a:buClr>
                <a:schemeClr val="dk2"/>
              </a:buClr>
              <a:buSzPts val="1400"/>
              <a:buFont typeface="Oswald"/>
              <a:buNone/>
              <a:defRPr sz="4200">
                <a:solidFill>
                  <a:schemeClr val="dk2"/>
                </a:solidFill>
                <a:latin typeface="Oswald"/>
                <a:ea typeface="Oswald"/>
                <a:cs typeface="Oswald"/>
                <a:sym typeface="Oswald"/>
              </a:defRPr>
            </a:lvl9pPr>
          </a:lstStyle>
          <a:p/>
        </p:txBody>
      </p:sp>
      <p:sp>
        <p:nvSpPr>
          <p:cNvPr id="44" name="Google Shape;44;p10"/>
          <p:cNvSpPr txBox="1"/>
          <p:nvPr>
            <p:ph idx="1" type="subTitle"/>
          </p:nvPr>
        </p:nvSpPr>
        <p:spPr>
          <a:xfrm>
            <a:off x="265500" y="2921400"/>
            <a:ext cx="4045200" cy="13455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1pPr>
            <a:lvl2pPr indent="0" lvl="1" marL="4572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2pPr>
            <a:lvl3pPr indent="0" lvl="2" marL="9144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3pPr>
            <a:lvl4pPr indent="0" lvl="3" marL="13716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4pPr>
            <a:lvl5pPr indent="0" lvl="4" marL="18288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5pPr>
            <a:lvl6pPr indent="0" lvl="5" marL="22860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6pPr>
            <a:lvl7pPr indent="0" lvl="6" marL="27432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7pPr>
            <a:lvl8pPr indent="0" lvl="7" marL="32004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8pPr>
            <a:lvl9pPr indent="0" lvl="8" marL="3657600" marR="0" rtl="0" algn="ctr">
              <a:lnSpc>
                <a:spcPct val="100000"/>
              </a:lnSpc>
              <a:spcBef>
                <a:spcPts val="0"/>
              </a:spcBef>
              <a:spcAft>
                <a:spcPts val="0"/>
              </a:spcAft>
              <a:buClr>
                <a:schemeClr val="dk2"/>
              </a:buClr>
              <a:buSzPts val="1400"/>
              <a:buFont typeface="Playfair Display"/>
              <a:buNone/>
              <a:defRPr b="0" i="0" sz="2100" u="none" cap="none" strike="noStrike">
                <a:solidFill>
                  <a:schemeClr val="dk2"/>
                </a:solidFill>
                <a:latin typeface="Playfair Display"/>
                <a:ea typeface="Playfair Display"/>
                <a:cs typeface="Playfair Display"/>
                <a:sym typeface="Playfair Display"/>
              </a:defRPr>
            </a:lvl9pPr>
          </a:lstStyle>
          <a:p/>
        </p:txBody>
      </p:sp>
      <p:sp>
        <p:nvSpPr>
          <p:cNvPr id="45" name="Google Shape;45;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46" name="Google Shape;46;p10"/>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3000" u="none" cap="none" strike="noStrike">
                <a:solidFill>
                  <a:schemeClr val="dk2"/>
                </a:solidFill>
                <a:latin typeface="Oswald"/>
                <a:ea typeface="Oswald"/>
                <a:cs typeface="Oswald"/>
                <a:sym typeface="Oswald"/>
              </a:defRPr>
            </a:lvl1pPr>
            <a:lvl2pPr indent="0" lvl="1">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2pPr>
            <a:lvl3pPr indent="0" lvl="2">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3pPr>
            <a:lvl4pPr indent="0" lvl="3">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4pPr>
            <a:lvl5pPr indent="0" lvl="4">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5pPr>
            <a:lvl6pPr indent="0" lvl="5">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6pPr>
            <a:lvl7pPr indent="0" lvl="6">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7pPr>
            <a:lvl8pPr indent="0" lvl="7">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8pPr>
            <a:lvl9pPr indent="0" lvl="8">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Oswald"/>
              <a:buNone/>
              <a:defRPr b="0" i="0" sz="3000" u="none" cap="none" strike="noStrike">
                <a:solidFill>
                  <a:schemeClr val="dk2"/>
                </a:solidFill>
                <a:latin typeface="Oswald"/>
                <a:ea typeface="Oswald"/>
                <a:cs typeface="Oswald"/>
                <a:sym typeface="Oswald"/>
              </a:defRPr>
            </a:lvl1pPr>
            <a:lvl2pPr indent="0" lvl="1"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2pPr>
            <a:lvl3pPr indent="0" lvl="2"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3pPr>
            <a:lvl4pPr indent="0" lvl="3"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4pPr>
            <a:lvl5pPr indent="0" lvl="4"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5pPr>
            <a:lvl6pPr indent="0" lvl="5"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6pPr>
            <a:lvl7pPr indent="0" lvl="6"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7pPr>
            <a:lvl8pPr indent="0" lvl="7"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8pPr>
            <a:lvl9pPr indent="0" lvl="8" rtl="0">
              <a:spcBef>
                <a:spcPts val="0"/>
              </a:spcBef>
              <a:spcAft>
                <a:spcPts val="0"/>
              </a:spcAft>
              <a:buClr>
                <a:schemeClr val="dk2"/>
              </a:buClr>
              <a:buSzPts val="1400"/>
              <a:buFont typeface="Oswald"/>
              <a:buNone/>
              <a:defRPr sz="3000">
                <a:solidFill>
                  <a:schemeClr val="dk2"/>
                </a:solidFill>
                <a:latin typeface="Oswald"/>
                <a:ea typeface="Oswald"/>
                <a:cs typeface="Oswald"/>
                <a:sym typeface="Oswald"/>
              </a:defRPr>
            </a:lvl9pPr>
          </a:lstStyle>
          <a:p/>
        </p:txBody>
      </p:sp>
      <p:sp>
        <p:nvSpPr>
          <p:cNvPr id="56" name="Google Shape;56;p1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Playfair Display"/>
              <a:buNone/>
              <a:defRPr b="0" i="0" sz="1800" u="none" cap="none" strike="noStrike">
                <a:solidFill>
                  <a:schemeClr val="dk2"/>
                </a:solidFill>
                <a:latin typeface="Playfair Display"/>
                <a:ea typeface="Playfair Display"/>
                <a:cs typeface="Playfair Display"/>
                <a:sym typeface="Playfair Display"/>
              </a:defRPr>
            </a:lvl1pPr>
            <a:lvl2pPr indent="-228600" lvl="1" marL="914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2pPr>
            <a:lvl3pPr indent="-228600" lvl="2" marL="1371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3pPr>
            <a:lvl4pPr indent="-228600" lvl="3" marL="18288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4pPr>
            <a:lvl5pPr indent="-228600" lvl="4" marL="22860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5pPr>
            <a:lvl6pPr indent="-228600" lvl="5" marL="27432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6pPr>
            <a:lvl7pPr indent="-228600" lvl="6" marL="32004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7pPr>
            <a:lvl8pPr indent="-228600" lvl="7" marL="3657600" marR="0" rtl="0" algn="l">
              <a:lnSpc>
                <a:spcPct val="115000"/>
              </a:lnSpc>
              <a:spcBef>
                <a:spcPts val="1600"/>
              </a:spcBef>
              <a:spcAft>
                <a:spcPts val="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8pPr>
            <a:lvl9pPr indent="-228600" lvl="8" marL="4114800" marR="0" rtl="0" algn="l">
              <a:lnSpc>
                <a:spcPct val="115000"/>
              </a:lnSpc>
              <a:spcBef>
                <a:spcPts val="1600"/>
              </a:spcBef>
              <a:spcAft>
                <a:spcPts val="1600"/>
              </a:spcAft>
              <a:buClr>
                <a:schemeClr val="dk2"/>
              </a:buClr>
              <a:buSzPts val="1400"/>
              <a:buFont typeface="Playfair Display"/>
              <a:buNone/>
              <a:defRPr b="0" i="0" sz="1400" u="none" cap="none" strike="noStrike">
                <a:solidFill>
                  <a:schemeClr val="dk2"/>
                </a:solidFill>
                <a:latin typeface="Playfair Display"/>
                <a:ea typeface="Playfair Display"/>
                <a:cs typeface="Playfair Display"/>
                <a:sym typeface="Playfair Display"/>
              </a:defRPr>
            </a:lvl9pPr>
          </a:lstStyle>
          <a:p/>
        </p:txBody>
      </p:sp>
      <p:sp>
        <p:nvSpPr>
          <p:cNvPr id="57" name="Google Shape;57;p13"/>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chemeClr val="dk2"/>
              </a:buClr>
              <a:buFont typeface="Playfair Display"/>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gif"/><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Font typeface="Playfair Display"/>
              <a:buNone/>
            </a:pPr>
            <a:r>
              <a:rPr b="1" i="0" lang="en" sz="6800" u="none" cap="none" strike="noStrike">
                <a:solidFill>
                  <a:schemeClr val="dk2"/>
                </a:solidFill>
                <a:latin typeface="Playfair Display"/>
                <a:ea typeface="Playfair Display"/>
                <a:cs typeface="Playfair Display"/>
                <a:sym typeface="Playfair Display"/>
              </a:rPr>
              <a:t>GIBBS FREE ENERGY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4"/>
          <p:cNvSpPr txBox="1"/>
          <p:nvPr/>
        </p:nvSpPr>
        <p:spPr>
          <a:xfrm>
            <a:off x="2060325" y="0"/>
            <a:ext cx="4800300" cy="1157700"/>
          </a:xfrm>
          <a:prstGeom prst="rect">
            <a:avLst/>
          </a:prstGeom>
          <a:solidFill>
            <a:srgbClr val="FF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1" i="0" lang="en" sz="2400" u="none" cap="none" strike="noStrike">
                <a:solidFill>
                  <a:schemeClr val="dk2"/>
                </a:solidFill>
                <a:highlight>
                  <a:srgbClr val="FFFFFF"/>
                </a:highlight>
                <a:latin typeface="Arial"/>
                <a:ea typeface="Arial"/>
                <a:cs typeface="Arial"/>
                <a:sym typeface="Arial"/>
              </a:rPr>
              <a:t>Free energy and Cell potentials</a:t>
            </a:r>
            <a:endParaRPr/>
          </a:p>
        </p:txBody>
      </p:sp>
      <p:sp>
        <p:nvSpPr>
          <p:cNvPr id="174" name="Google Shape;174;p34"/>
          <p:cNvSpPr txBox="1"/>
          <p:nvPr/>
        </p:nvSpPr>
        <p:spPr>
          <a:xfrm>
            <a:off x="191175" y="1359375"/>
            <a:ext cx="8952900" cy="1327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1" i="0" lang="en" sz="1800" u="sng" cap="none" strike="noStrike">
                <a:solidFill>
                  <a:schemeClr val="dk2"/>
                </a:solidFill>
                <a:highlight>
                  <a:srgbClr val="FFFFFF"/>
                </a:highlight>
                <a:latin typeface="Arial"/>
                <a:ea typeface="Arial"/>
                <a:cs typeface="Arial"/>
                <a:sym typeface="Arial"/>
              </a:rPr>
              <a:t>Cell potential</a:t>
            </a:r>
            <a:r>
              <a:rPr b="0" i="0" lang="en" sz="1800" u="none" cap="none" strike="noStrike">
                <a:solidFill>
                  <a:schemeClr val="dk2"/>
                </a:solidFill>
                <a:highlight>
                  <a:srgbClr val="FFFFFF"/>
                </a:highlight>
                <a:latin typeface="Arial"/>
                <a:ea typeface="Arial"/>
                <a:cs typeface="Arial"/>
                <a:sym typeface="Arial"/>
              </a:rPr>
              <a:t> - A measure of the driving force behind an electrochemical reaction, reported in volts.  The potential of an electrochemical cell measures how far an oxidation-reduction reaction is from equilibrium.</a:t>
            </a:r>
            <a:endParaRPr/>
          </a:p>
        </p:txBody>
      </p:sp>
      <p:pic>
        <p:nvPicPr>
          <p:cNvPr id="175" name="Google Shape;175;p34"/>
          <p:cNvPicPr preferRelativeResize="0"/>
          <p:nvPr/>
        </p:nvPicPr>
        <p:blipFill rotWithShape="1">
          <a:blip r:embed="rId3">
            <a:alphaModFix/>
          </a:blip>
          <a:srcRect b="0" l="0" r="0" t="0"/>
          <a:stretch/>
        </p:blipFill>
        <p:spPr>
          <a:xfrm>
            <a:off x="1975350" y="3122350"/>
            <a:ext cx="5049949" cy="65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5"/>
          <p:cNvSpPr txBox="1"/>
          <p:nvPr/>
        </p:nvSpPr>
        <p:spPr>
          <a:xfrm>
            <a:off x="322925" y="-588150"/>
            <a:ext cx="9144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400">
                <a:solidFill>
                  <a:srgbClr val="FFFF00"/>
                </a:solidFill>
                <a:latin typeface="Trebuchet MS"/>
                <a:ea typeface="Trebuchet MS"/>
                <a:cs typeface="Trebuchet MS"/>
                <a:sym typeface="Trebuchet MS"/>
              </a:rPr>
              <a:t>APPLICATIONS OF GIBBS FREE ENERGY IN ELECTROCHEMISTRY</a:t>
            </a:r>
            <a:endParaRPr>
              <a:solidFill>
                <a:srgbClr val="FFFF00"/>
              </a:solidFill>
            </a:endParaRPr>
          </a:p>
        </p:txBody>
      </p:sp>
      <p:sp>
        <p:nvSpPr>
          <p:cNvPr id="181" name="Google Shape;181;p35"/>
          <p:cNvSpPr txBox="1"/>
          <p:nvPr/>
        </p:nvSpPr>
        <p:spPr>
          <a:xfrm>
            <a:off x="276775" y="1972050"/>
            <a:ext cx="8764800" cy="1926000"/>
          </a:xfrm>
          <a:prstGeom prst="rect">
            <a:avLst/>
          </a:prstGeom>
          <a:noFill/>
          <a:ln>
            <a:noFill/>
          </a:ln>
        </p:spPr>
        <p:txBody>
          <a:bodyPr anchorCtr="0" anchor="ctr" bIns="91425" lIns="91425" spcFirstLastPara="1" rIns="91425" wrap="square" tIns="91425">
            <a:noAutofit/>
          </a:bodyPr>
          <a:lstStyle/>
          <a:p>
            <a:pPr indent="-514350" lvl="0" marL="514350" rtl="0" algn="l">
              <a:spcBef>
                <a:spcPts val="0"/>
              </a:spcBef>
              <a:spcAft>
                <a:spcPts val="0"/>
              </a:spcAft>
              <a:buClr>
                <a:schemeClr val="dk2"/>
              </a:buClr>
              <a:buSzPts val="1920"/>
              <a:buFont typeface="Trebuchet MS"/>
              <a:buAutoNum type="arabicPeriod"/>
            </a:pPr>
            <a:r>
              <a:rPr lang="en" sz="2400">
                <a:solidFill>
                  <a:srgbClr val="3F3F3F"/>
                </a:solidFill>
                <a:latin typeface="Trebuchet MS"/>
                <a:ea typeface="Trebuchet MS"/>
                <a:cs typeface="Trebuchet MS"/>
                <a:sym typeface="Trebuchet MS"/>
              </a:rPr>
              <a:t>Useful identities to derive the Nernst equation.</a:t>
            </a:r>
            <a:endParaRPr sz="1800">
              <a:solidFill>
                <a:srgbClr val="3F3F3F"/>
              </a:solidFill>
              <a:latin typeface="Trebuchet MS"/>
              <a:ea typeface="Trebuchet MS"/>
              <a:cs typeface="Trebuchet MS"/>
              <a:sym typeface="Trebuchet MS"/>
            </a:endParaRPr>
          </a:p>
          <a:p>
            <a:pPr indent="-514350" lvl="0" marL="514350" rtl="0" algn="l">
              <a:spcBef>
                <a:spcPts val="1000"/>
              </a:spcBef>
              <a:spcAft>
                <a:spcPts val="0"/>
              </a:spcAft>
              <a:buClr>
                <a:schemeClr val="dk2"/>
              </a:buClr>
              <a:buSzPts val="1920"/>
              <a:buFont typeface="Trebuchet MS"/>
              <a:buAutoNum type="arabicPeriod"/>
            </a:pPr>
            <a:r>
              <a:rPr lang="en" sz="2400">
                <a:solidFill>
                  <a:srgbClr val="3F3F3F"/>
                </a:solidFill>
                <a:latin typeface="Trebuchet MS"/>
                <a:ea typeface="Trebuchet MS"/>
                <a:cs typeface="Trebuchet MS"/>
                <a:sym typeface="Trebuchet MS"/>
              </a:rPr>
              <a:t>Gibbs free energy, the second law of thermodynamics, and metabolism.</a:t>
            </a:r>
            <a:endParaRPr sz="2400">
              <a:solidFill>
                <a:srgbClr val="3F3F3F"/>
              </a:solidFill>
              <a:latin typeface="Trebuchet MS"/>
              <a:ea typeface="Trebuchet MS"/>
              <a:cs typeface="Trebuchet MS"/>
              <a:sym typeface="Trebuchet MS"/>
            </a:endParaRPr>
          </a:p>
          <a:p>
            <a:pPr indent="-514350" lvl="0" marL="514350" rtl="0" algn="l">
              <a:spcBef>
                <a:spcPts val="1000"/>
              </a:spcBef>
              <a:spcAft>
                <a:spcPts val="0"/>
              </a:spcAft>
              <a:buClr>
                <a:schemeClr val="dk2"/>
              </a:buClr>
              <a:buSzPts val="1920"/>
              <a:buFont typeface="Trebuchet MS"/>
              <a:buAutoNum type="arabicPeriod"/>
            </a:pPr>
            <a:r>
              <a:rPr lang="en" sz="2400">
                <a:solidFill>
                  <a:srgbClr val="3F3F3F"/>
                </a:solidFill>
                <a:latin typeface="Trebuchet MS"/>
                <a:ea typeface="Trebuchet MS"/>
                <a:cs typeface="Trebuchet MS"/>
                <a:sym typeface="Trebuchet MS"/>
              </a:rPr>
              <a:t>To find the spontaneity of the reaction.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6"/>
          <p:cNvSpPr txBox="1"/>
          <p:nvPr/>
        </p:nvSpPr>
        <p:spPr>
          <a:xfrm>
            <a:off x="0" y="0"/>
            <a:ext cx="9144000" cy="132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Trebuchet MS"/>
                <a:ea typeface="Trebuchet MS"/>
                <a:cs typeface="Trebuchet MS"/>
                <a:sym typeface="Trebuchet MS"/>
              </a:rPr>
              <a:t>Useful identities to derive the Nernst equation</a:t>
            </a:r>
            <a:endParaRPr sz="3600">
              <a:solidFill>
                <a:schemeClr val="dk1"/>
              </a:solidFill>
              <a:latin typeface="Trebuchet MS"/>
              <a:ea typeface="Trebuchet MS"/>
              <a:cs typeface="Trebuchet MS"/>
              <a:sym typeface="Trebuchet MS"/>
            </a:endParaRPr>
          </a:p>
        </p:txBody>
      </p:sp>
      <p:sp>
        <p:nvSpPr>
          <p:cNvPr id="187" name="Google Shape;187;p36"/>
          <p:cNvSpPr txBox="1"/>
          <p:nvPr/>
        </p:nvSpPr>
        <p:spPr>
          <a:xfrm>
            <a:off x="152400" y="2364175"/>
            <a:ext cx="8991600" cy="16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252525"/>
                </a:solidFill>
              </a:rPr>
              <a:t>During a reversible electrochemical reaction at constant temperature and pressure, the following equations involving the Gibbs free energy hold:</a:t>
            </a:r>
            <a:endParaRPr sz="1600">
              <a:solidFill>
                <a:schemeClr val="dk2"/>
              </a:solidFill>
              <a:latin typeface="Trebuchet MS"/>
              <a:ea typeface="Trebuchet MS"/>
              <a:cs typeface="Trebuchet MS"/>
              <a:sym typeface="Trebuchet MS"/>
            </a:endParaRPr>
          </a:p>
          <a:p>
            <a:pPr indent="-457200" lvl="1" marL="457200" rtl="0" algn="l">
              <a:spcBef>
                <a:spcPts val="0"/>
              </a:spcBef>
              <a:spcAft>
                <a:spcPts val="0"/>
              </a:spcAft>
              <a:buNone/>
            </a:pPr>
            <a:r>
              <a:t/>
            </a:r>
            <a:endParaRPr sz="1600">
              <a:solidFill>
                <a:srgbClr val="252525"/>
              </a:solidFill>
            </a:endParaRPr>
          </a:p>
          <a:p>
            <a:pPr indent="0" lvl="0" marL="0" rtl="0" algn="l">
              <a:spcBef>
                <a:spcPts val="0"/>
              </a:spcBef>
              <a:spcAft>
                <a:spcPts val="0"/>
              </a:spcAft>
              <a:buNone/>
            </a:pPr>
            <a:r>
              <a:rPr lang="en" sz="1600">
                <a:solidFill>
                  <a:srgbClr val="3F3F3F"/>
                </a:solidFill>
                <a:latin typeface="Trebuchet MS"/>
                <a:ea typeface="Trebuchet MS"/>
                <a:cs typeface="Trebuchet MS"/>
                <a:sym typeface="Trebuchet MS"/>
              </a:rPr>
              <a:t>∆rG 	=	∆rG° + RT lnQ</a:t>
            </a:r>
            <a:r>
              <a:rPr lang="en" sz="1000">
                <a:solidFill>
                  <a:srgbClr val="3F3F3F"/>
                </a:solidFill>
                <a:latin typeface="Trebuchet MS"/>
                <a:ea typeface="Trebuchet MS"/>
                <a:cs typeface="Trebuchet MS"/>
                <a:sym typeface="Trebuchet MS"/>
              </a:rPr>
              <a:t>r</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 sz="1600">
                <a:solidFill>
                  <a:srgbClr val="3F3F3F"/>
                </a:solidFill>
                <a:latin typeface="Trebuchet MS"/>
                <a:ea typeface="Trebuchet MS"/>
                <a:cs typeface="Trebuchet MS"/>
                <a:sym typeface="Trebuchet MS"/>
              </a:rPr>
              <a:t>∆rG° 	=	-RT lnK</a:t>
            </a:r>
            <a:endParaRPr sz="16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 sz="1600">
                <a:solidFill>
                  <a:srgbClr val="3F3F3F"/>
                </a:solidFill>
                <a:latin typeface="Trebuchet MS"/>
                <a:ea typeface="Trebuchet MS"/>
                <a:cs typeface="Trebuchet MS"/>
                <a:sym typeface="Trebuchet MS"/>
              </a:rPr>
              <a:t>∆rG	=	-nFE</a:t>
            </a:r>
            <a:endParaRPr sz="1600">
              <a:solidFill>
                <a:schemeClr val="dk2"/>
              </a:solidFill>
            </a:endParaRPr>
          </a:p>
          <a:p>
            <a:pPr indent="0" lvl="0" marL="0" rtl="0" algn="l">
              <a:spcBef>
                <a:spcPts val="0"/>
              </a:spcBef>
              <a:spcAft>
                <a:spcPts val="0"/>
              </a:spcAft>
              <a:buNone/>
            </a:pPr>
            <a:r>
              <a:rPr lang="en" sz="1600">
                <a:solidFill>
                  <a:srgbClr val="3F3F3F"/>
                </a:solidFill>
                <a:latin typeface="Trebuchet MS"/>
                <a:ea typeface="Trebuchet MS"/>
                <a:cs typeface="Trebuchet MS"/>
                <a:sym typeface="Trebuchet MS"/>
              </a:rPr>
              <a:t>∆rG° 	=	-nFE°</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 sz="1600">
                <a:solidFill>
                  <a:schemeClr val="dk2"/>
                </a:solidFill>
              </a:rPr>
              <a:t>And rearranging gives</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 sz="1600">
                <a:solidFill>
                  <a:srgbClr val="3F3F3F"/>
                </a:solidFill>
                <a:latin typeface="Trebuchet MS"/>
                <a:ea typeface="Trebuchet MS"/>
                <a:cs typeface="Trebuchet MS"/>
                <a:sym typeface="Trebuchet MS"/>
              </a:rPr>
              <a:t>nFE°	=	RT lnK</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 sz="1600">
                <a:solidFill>
                  <a:srgbClr val="3F3F3F"/>
                </a:solidFill>
                <a:latin typeface="Trebuchet MS"/>
                <a:ea typeface="Trebuchet MS"/>
                <a:cs typeface="Trebuchet MS"/>
                <a:sym typeface="Trebuchet MS"/>
              </a:rPr>
              <a:t>nFE</a:t>
            </a:r>
            <a:r>
              <a:rPr lang="en" sz="1600">
                <a:solidFill>
                  <a:schemeClr val="dk2"/>
                </a:solidFill>
              </a:rPr>
              <a:t>	</a:t>
            </a:r>
            <a:r>
              <a:rPr lang="en" sz="1600">
                <a:solidFill>
                  <a:srgbClr val="3F3F3F"/>
                </a:solidFill>
                <a:latin typeface="Trebuchet MS"/>
                <a:ea typeface="Trebuchet MS"/>
                <a:cs typeface="Trebuchet MS"/>
                <a:sym typeface="Trebuchet MS"/>
              </a:rPr>
              <a:t>=	nFE°- RT lnQ</a:t>
            </a:r>
            <a:r>
              <a:rPr lang="en" sz="1000">
                <a:solidFill>
                  <a:srgbClr val="3F3F3F"/>
                </a:solidFill>
                <a:latin typeface="Trebuchet MS"/>
                <a:ea typeface="Trebuchet MS"/>
                <a:cs typeface="Trebuchet MS"/>
                <a:sym typeface="Trebuchet MS"/>
              </a:rPr>
              <a:t>r</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 sz="1600">
                <a:solidFill>
                  <a:schemeClr val="dk2"/>
                </a:solidFill>
              </a:rPr>
              <a:t>E	=	E° - RT lnQ</a:t>
            </a:r>
            <a:r>
              <a:rPr lang="en" sz="1000">
                <a:solidFill>
                  <a:schemeClr val="dk2"/>
                </a:solidFill>
              </a:rPr>
              <a:t>r</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 sz="1600">
                <a:solidFill>
                  <a:schemeClr val="dk2"/>
                </a:solidFill>
              </a:rPr>
              <a:t>		       nF</a:t>
            </a:r>
            <a:endParaRPr sz="1600">
              <a:solidFill>
                <a:schemeClr val="dk2"/>
              </a:solidFill>
            </a:endParaRPr>
          </a:p>
          <a:p>
            <a:pPr indent="0" lvl="0" marL="0" rtl="0" algn="l">
              <a:spcBef>
                <a:spcPts val="1000"/>
              </a:spcBef>
              <a:spcAft>
                <a:spcPts val="0"/>
              </a:spcAft>
              <a:buNone/>
            </a:pPr>
            <a:r>
              <a:rPr lang="en" sz="1600">
                <a:solidFill>
                  <a:srgbClr val="3F3F3F"/>
                </a:solidFill>
                <a:latin typeface="Trebuchet MS"/>
                <a:ea typeface="Trebuchet MS"/>
                <a:cs typeface="Trebuchet MS"/>
                <a:sym typeface="Trebuchet MS"/>
              </a:rPr>
              <a:t>which relates the cell potential resulting from the reaction to the equilibrium constant and reaction quotient for that reaction (Nernst equation).</a:t>
            </a:r>
            <a:endParaRPr sz="1600">
              <a:solidFill>
                <a:srgbClr val="3F3F3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7"/>
          <p:cNvSpPr txBox="1"/>
          <p:nvPr/>
        </p:nvSpPr>
        <p:spPr>
          <a:xfrm>
            <a:off x="0" y="657350"/>
            <a:ext cx="9237600" cy="37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F3F3F"/>
                </a:solidFill>
                <a:latin typeface="Trebuchet MS"/>
                <a:ea typeface="Trebuchet MS"/>
                <a:cs typeface="Trebuchet MS"/>
                <a:sym typeface="Trebuchet MS"/>
              </a:rPr>
              <a:t>where</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Δ</a:t>
            </a:r>
            <a:r>
              <a:rPr baseline="-25000" lang="en" sz="1200">
                <a:solidFill>
                  <a:srgbClr val="3F3F3F"/>
                </a:solidFill>
                <a:latin typeface="Trebuchet MS"/>
                <a:ea typeface="Trebuchet MS"/>
                <a:cs typeface="Trebuchet MS"/>
                <a:sym typeface="Trebuchet MS"/>
              </a:rPr>
              <a:t>r</a:t>
            </a:r>
            <a:r>
              <a:rPr i="1" lang="en" sz="1200">
                <a:solidFill>
                  <a:srgbClr val="3F3F3F"/>
                </a:solidFill>
                <a:latin typeface="Trebuchet MS"/>
                <a:ea typeface="Trebuchet MS"/>
                <a:cs typeface="Trebuchet MS"/>
                <a:sym typeface="Trebuchet MS"/>
              </a:rPr>
              <a:t>G</a:t>
            </a:r>
            <a:r>
              <a:rPr lang="en" sz="1200">
                <a:solidFill>
                  <a:srgbClr val="3F3F3F"/>
                </a:solidFill>
                <a:latin typeface="Trebuchet MS"/>
                <a:ea typeface="Trebuchet MS"/>
                <a:cs typeface="Trebuchet MS"/>
                <a:sym typeface="Trebuchet MS"/>
              </a:rPr>
              <a:t> = Gibbs free energy change per mole of reaction</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Δ</a:t>
            </a:r>
            <a:r>
              <a:rPr baseline="-25000" lang="en" sz="1200">
                <a:solidFill>
                  <a:srgbClr val="3F3F3F"/>
                </a:solidFill>
                <a:latin typeface="Trebuchet MS"/>
                <a:ea typeface="Trebuchet MS"/>
                <a:cs typeface="Trebuchet MS"/>
                <a:sym typeface="Trebuchet MS"/>
              </a:rPr>
              <a:t>r</a:t>
            </a:r>
            <a:r>
              <a:rPr i="1" lang="en" sz="1200">
                <a:solidFill>
                  <a:srgbClr val="3F3F3F"/>
                </a:solidFill>
                <a:latin typeface="Trebuchet MS"/>
                <a:ea typeface="Trebuchet MS"/>
                <a:cs typeface="Trebuchet MS"/>
                <a:sym typeface="Trebuchet MS"/>
              </a:rPr>
              <a:t>G°</a:t>
            </a:r>
            <a:r>
              <a:rPr lang="en" sz="1200">
                <a:solidFill>
                  <a:srgbClr val="3F3F3F"/>
                </a:solidFill>
                <a:latin typeface="Trebuchet MS"/>
                <a:ea typeface="Trebuchet MS"/>
                <a:cs typeface="Trebuchet MS"/>
                <a:sym typeface="Trebuchet MS"/>
              </a:rPr>
              <a:t> = Gibbs free energy change per mole of reaction for unmixed reactants and products at standard conditions</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i="1" lang="en" sz="1200">
                <a:solidFill>
                  <a:srgbClr val="3F3F3F"/>
                </a:solidFill>
                <a:latin typeface="Trebuchet MS"/>
                <a:ea typeface="Trebuchet MS"/>
                <a:cs typeface="Trebuchet MS"/>
                <a:sym typeface="Trebuchet MS"/>
              </a:rPr>
              <a:t>R</a:t>
            </a:r>
            <a:r>
              <a:rPr lang="en" sz="1200">
                <a:solidFill>
                  <a:srgbClr val="3F3F3F"/>
                </a:solidFill>
                <a:latin typeface="Trebuchet MS"/>
                <a:ea typeface="Trebuchet MS"/>
                <a:cs typeface="Trebuchet MS"/>
                <a:sym typeface="Trebuchet MS"/>
              </a:rPr>
              <a:t> = gas constant</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i="1" lang="en" sz="1200">
                <a:solidFill>
                  <a:srgbClr val="3F3F3F"/>
                </a:solidFill>
                <a:latin typeface="Trebuchet MS"/>
                <a:ea typeface="Trebuchet MS"/>
                <a:cs typeface="Trebuchet MS"/>
                <a:sym typeface="Trebuchet MS"/>
              </a:rPr>
              <a:t>T</a:t>
            </a:r>
            <a:r>
              <a:rPr lang="en" sz="1200">
                <a:solidFill>
                  <a:srgbClr val="3F3F3F"/>
                </a:solidFill>
                <a:latin typeface="Trebuchet MS"/>
                <a:ea typeface="Trebuchet MS"/>
                <a:cs typeface="Trebuchet MS"/>
                <a:sym typeface="Trebuchet MS"/>
              </a:rPr>
              <a:t> = absolute temperature (in K)</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ln = natural logarithm</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i="1" lang="en" sz="1200">
                <a:solidFill>
                  <a:srgbClr val="3F3F3F"/>
                </a:solidFill>
                <a:latin typeface="Trebuchet MS"/>
                <a:ea typeface="Trebuchet MS"/>
                <a:cs typeface="Trebuchet MS"/>
                <a:sym typeface="Trebuchet MS"/>
              </a:rPr>
              <a:t>Q</a:t>
            </a:r>
            <a:r>
              <a:rPr baseline="-25000" i="1" lang="en" sz="1200">
                <a:solidFill>
                  <a:srgbClr val="3F3F3F"/>
                </a:solidFill>
                <a:latin typeface="Trebuchet MS"/>
                <a:ea typeface="Trebuchet MS"/>
                <a:cs typeface="Trebuchet MS"/>
                <a:sym typeface="Trebuchet MS"/>
              </a:rPr>
              <a:t>r</a:t>
            </a:r>
            <a:r>
              <a:rPr lang="en" sz="1200">
                <a:solidFill>
                  <a:srgbClr val="3F3F3F"/>
                </a:solidFill>
                <a:latin typeface="Trebuchet MS"/>
                <a:ea typeface="Trebuchet MS"/>
                <a:cs typeface="Trebuchet MS"/>
                <a:sym typeface="Trebuchet MS"/>
              </a:rPr>
              <a:t> = reaction quotient (unitless)</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i="1" lang="en" sz="1200">
                <a:solidFill>
                  <a:srgbClr val="3F3F3F"/>
                </a:solidFill>
                <a:latin typeface="Trebuchet MS"/>
                <a:ea typeface="Trebuchet MS"/>
                <a:cs typeface="Trebuchet MS"/>
                <a:sym typeface="Trebuchet MS"/>
              </a:rPr>
              <a:t>K</a:t>
            </a:r>
            <a:r>
              <a:rPr lang="en" sz="1200">
                <a:solidFill>
                  <a:srgbClr val="3F3F3F"/>
                </a:solidFill>
                <a:latin typeface="Trebuchet MS"/>
                <a:ea typeface="Trebuchet MS"/>
                <a:cs typeface="Trebuchet MS"/>
                <a:sym typeface="Trebuchet MS"/>
              </a:rPr>
              <a:t> = equilibrium constant (unitless)</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i="1" lang="en" sz="1200">
                <a:solidFill>
                  <a:srgbClr val="3F3F3F"/>
                </a:solidFill>
                <a:latin typeface="Trebuchet MS"/>
                <a:ea typeface="Trebuchet MS"/>
                <a:cs typeface="Trebuchet MS"/>
                <a:sym typeface="Trebuchet MS"/>
              </a:rPr>
              <a:t>w</a:t>
            </a:r>
            <a:r>
              <a:rPr baseline="-25000" lang="en" sz="1200">
                <a:solidFill>
                  <a:srgbClr val="3F3F3F"/>
                </a:solidFill>
                <a:latin typeface="Trebuchet MS"/>
                <a:ea typeface="Trebuchet MS"/>
                <a:cs typeface="Trebuchet MS"/>
                <a:sym typeface="Trebuchet MS"/>
              </a:rPr>
              <a:t>elec,rev</a:t>
            </a:r>
            <a:r>
              <a:rPr lang="en" sz="1200">
                <a:solidFill>
                  <a:srgbClr val="3F3F3F"/>
                </a:solidFill>
                <a:latin typeface="Trebuchet MS"/>
                <a:ea typeface="Trebuchet MS"/>
                <a:cs typeface="Trebuchet MS"/>
                <a:sym typeface="Trebuchet MS"/>
              </a:rPr>
              <a:t> = electrical work in a reversible process (chemistry sign convention)</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i="1" lang="en" sz="1200">
                <a:solidFill>
                  <a:srgbClr val="3F3F3F"/>
                </a:solidFill>
                <a:latin typeface="Trebuchet MS"/>
                <a:ea typeface="Trebuchet MS"/>
                <a:cs typeface="Trebuchet MS"/>
                <a:sym typeface="Trebuchet MS"/>
              </a:rPr>
              <a:t>n</a:t>
            </a:r>
            <a:r>
              <a:rPr lang="en" sz="1200">
                <a:solidFill>
                  <a:srgbClr val="3F3F3F"/>
                </a:solidFill>
                <a:latin typeface="Trebuchet MS"/>
                <a:ea typeface="Trebuchet MS"/>
                <a:cs typeface="Trebuchet MS"/>
                <a:sym typeface="Trebuchet MS"/>
              </a:rPr>
              <a:t> = number of moles of electrons transferred in the reaction</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i="1" lang="en" sz="1200">
                <a:solidFill>
                  <a:srgbClr val="3F3F3F"/>
                </a:solidFill>
                <a:latin typeface="Trebuchet MS"/>
                <a:ea typeface="Trebuchet MS"/>
                <a:cs typeface="Trebuchet MS"/>
                <a:sym typeface="Trebuchet MS"/>
              </a:rPr>
              <a:t>F</a:t>
            </a:r>
            <a:r>
              <a:rPr lang="en" sz="1200">
                <a:solidFill>
                  <a:srgbClr val="3F3F3F"/>
                </a:solidFill>
                <a:latin typeface="Trebuchet MS"/>
                <a:ea typeface="Trebuchet MS"/>
                <a:cs typeface="Trebuchet MS"/>
                <a:sym typeface="Trebuchet MS"/>
              </a:rPr>
              <a:t> = Faraday constant = 96485 C/mol (charge per mole of electrons)</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i="1" lang="en" sz="1200">
                <a:solidFill>
                  <a:srgbClr val="3F3F3F"/>
                </a:solidFill>
                <a:latin typeface="Trebuchet MS"/>
                <a:ea typeface="Trebuchet MS"/>
                <a:cs typeface="Trebuchet MS"/>
                <a:sym typeface="Trebuchet MS"/>
              </a:rPr>
              <a:t>E</a:t>
            </a:r>
            <a:r>
              <a:rPr lang="en" sz="1200">
                <a:solidFill>
                  <a:srgbClr val="3F3F3F"/>
                </a:solidFill>
                <a:latin typeface="Trebuchet MS"/>
                <a:ea typeface="Trebuchet MS"/>
                <a:cs typeface="Trebuchet MS"/>
                <a:sym typeface="Trebuchet MS"/>
              </a:rPr>
              <a:t> = cell potential (in V)</a:t>
            </a:r>
            <a:endParaRPr sz="1200">
              <a:solidFill>
                <a:srgbClr val="3F3F3F"/>
              </a:solidFill>
              <a:latin typeface="Trebuchet MS"/>
              <a:ea typeface="Trebuchet MS"/>
              <a:cs typeface="Trebuchet MS"/>
              <a:sym typeface="Trebuchet MS"/>
            </a:endParaRPr>
          </a:p>
          <a:p>
            <a:pPr indent="-302260" lvl="0" marL="342900" rtl="0" algn="l">
              <a:spcBef>
                <a:spcPts val="1000"/>
              </a:spcBef>
              <a:spcAft>
                <a:spcPts val="0"/>
              </a:spcAft>
              <a:buNone/>
            </a:pPr>
            <a:r>
              <a:t/>
            </a:r>
            <a:endParaRPr sz="1200">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lang="en" sz="1200">
                <a:solidFill>
                  <a:srgbClr val="3F3F3F"/>
                </a:solidFill>
                <a:latin typeface="Trebuchet MS"/>
                <a:ea typeface="Trebuchet MS"/>
                <a:cs typeface="Trebuchet MS"/>
                <a:sym typeface="Trebuchet MS"/>
              </a:rPr>
              <a:t>Moreover, we also have:</a:t>
            </a:r>
            <a:endParaRPr sz="1200">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lang="en" sz="1200">
                <a:solidFill>
                  <a:srgbClr val="3F3F3F"/>
                </a:solidFill>
                <a:latin typeface="Trebuchet MS"/>
                <a:ea typeface="Trebuchet MS"/>
                <a:cs typeface="Trebuchet MS"/>
                <a:sym typeface="Trebuchet MS"/>
              </a:rPr>
              <a:t>Keq	= e^ (-∆rG°/RT)</a:t>
            </a:r>
            <a:endParaRPr sz="1200">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lang="en" sz="1200">
                <a:solidFill>
                  <a:srgbClr val="3F3F3F"/>
                </a:solidFill>
                <a:latin typeface="Trebuchet MS"/>
                <a:ea typeface="Trebuchet MS"/>
                <a:cs typeface="Trebuchet MS"/>
                <a:sym typeface="Trebuchet MS"/>
              </a:rPr>
              <a:t>∆rG° 	=	-RT ln K eq = -2.303 RT (log10 Keq )</a:t>
            </a:r>
            <a:endParaRPr sz="1200">
              <a:solidFill>
                <a:srgbClr val="3F3F3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8"/>
          <p:cNvSpPr txBox="1"/>
          <p:nvPr/>
        </p:nvSpPr>
        <p:spPr>
          <a:xfrm>
            <a:off x="0" y="0"/>
            <a:ext cx="9064500" cy="119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Trebuchet MS"/>
                <a:ea typeface="Trebuchet MS"/>
                <a:cs typeface="Trebuchet MS"/>
                <a:sym typeface="Trebuchet MS"/>
              </a:rPr>
              <a:t>Gibbs free energy, the second law of thermodynamics, and metabolism</a:t>
            </a:r>
            <a:endParaRPr sz="3600">
              <a:solidFill>
                <a:schemeClr val="dk1"/>
              </a:solidFill>
              <a:latin typeface="Trebuchet MS"/>
              <a:ea typeface="Trebuchet MS"/>
              <a:cs typeface="Trebuchet MS"/>
              <a:sym typeface="Trebuchet MS"/>
            </a:endParaRPr>
          </a:p>
        </p:txBody>
      </p:sp>
      <p:sp>
        <p:nvSpPr>
          <p:cNvPr id="198" name="Google Shape;198;p38"/>
          <p:cNvSpPr txBox="1"/>
          <p:nvPr/>
        </p:nvSpPr>
        <p:spPr>
          <a:xfrm>
            <a:off x="152400" y="1257050"/>
            <a:ext cx="8991600" cy="34020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1665">
                <a:solidFill>
                  <a:srgbClr val="3F3F3F"/>
                </a:solidFill>
                <a:latin typeface="Trebuchet MS"/>
                <a:ea typeface="Trebuchet MS"/>
                <a:cs typeface="Trebuchet MS"/>
                <a:sym typeface="Trebuchet MS"/>
              </a:rPr>
              <a:t>A chemical reaction will (or can) proceed spontaneously if the change in the total entropy of the universe that would be caused by the reaction is nonnegative. As discussed in the overview, if the temperature and pressure are held constant, the Gibbs free energy is a (negative) proxy for the change in total entropy of the universe. It is "negative" because </a:t>
            </a:r>
            <a:r>
              <a:rPr i="1" lang="en" sz="1665">
                <a:solidFill>
                  <a:srgbClr val="3F3F3F"/>
                </a:solidFill>
                <a:latin typeface="Trebuchet MS"/>
                <a:ea typeface="Trebuchet MS"/>
                <a:cs typeface="Trebuchet MS"/>
                <a:sym typeface="Trebuchet MS"/>
              </a:rPr>
              <a:t>S </a:t>
            </a:r>
            <a:r>
              <a:rPr lang="en" sz="1665">
                <a:solidFill>
                  <a:srgbClr val="3F3F3F"/>
                </a:solidFill>
                <a:latin typeface="Trebuchet MS"/>
                <a:ea typeface="Trebuchet MS"/>
                <a:cs typeface="Trebuchet MS"/>
                <a:sym typeface="Trebuchet MS"/>
              </a:rPr>
              <a:t>appears with a negative coefficient in the expression for </a:t>
            </a:r>
            <a:r>
              <a:rPr i="1" lang="en" sz="1665">
                <a:solidFill>
                  <a:srgbClr val="3F3F3F"/>
                </a:solidFill>
                <a:latin typeface="Trebuchet MS"/>
                <a:ea typeface="Trebuchet MS"/>
                <a:cs typeface="Trebuchet MS"/>
                <a:sym typeface="Trebuchet MS"/>
              </a:rPr>
              <a:t>G</a:t>
            </a:r>
            <a:r>
              <a:rPr lang="en" sz="1665">
                <a:solidFill>
                  <a:srgbClr val="3F3F3F"/>
                </a:solidFill>
                <a:latin typeface="Trebuchet MS"/>
                <a:ea typeface="Trebuchet MS"/>
                <a:cs typeface="Trebuchet MS"/>
                <a:sym typeface="Trebuchet MS"/>
              </a:rPr>
              <a:t>, so the Gibbs free energy moves in the opposite direction from the total entropy. Thus, a reaction with a positive Gibbs free energy will not proceed spontaneously. However, in biological systems (among others), energy inputs from other energy sources (including the sun and exothermic chemical reactions) are "coupled" with reactions that are not entropically favored (i.e. have a Gibbs free energy above zero). Taking into account the coupled reactions, the total entropy in the universe increases. This coupling allows endergonic reactions, such as photosynthesis and DNA synthesis, to proceed without decreasing the total entropy of the universe. Thus biological systems do not violate the second law of thermodynamics.</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9"/>
          <p:cNvSpPr txBox="1"/>
          <p:nvPr/>
        </p:nvSpPr>
        <p:spPr>
          <a:xfrm>
            <a:off x="0" y="0"/>
            <a:ext cx="8995500" cy="89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Trebuchet MS"/>
                <a:ea typeface="Trebuchet MS"/>
                <a:cs typeface="Trebuchet MS"/>
                <a:sym typeface="Trebuchet MS"/>
              </a:rPr>
              <a:t>To Find Spontaneity of the Reaction</a:t>
            </a:r>
            <a:endParaRPr>
              <a:solidFill>
                <a:schemeClr val="dk1"/>
              </a:solidFill>
            </a:endParaRPr>
          </a:p>
        </p:txBody>
      </p:sp>
      <p:sp>
        <p:nvSpPr>
          <p:cNvPr id="204" name="Google Shape;204;p39"/>
          <p:cNvSpPr txBox="1"/>
          <p:nvPr/>
        </p:nvSpPr>
        <p:spPr>
          <a:xfrm>
            <a:off x="0" y="691950"/>
            <a:ext cx="8995500" cy="445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33333"/>
                </a:solidFill>
                <a:latin typeface="Georgia"/>
                <a:ea typeface="Georgia"/>
                <a:cs typeface="Georgia"/>
                <a:sym typeface="Georgia"/>
              </a:rPr>
              <a:t>In chemistry, the Gibbs energy is useful because it relates properties of a </a:t>
            </a:r>
            <a:r>
              <a:rPr b="1" lang="en">
                <a:solidFill>
                  <a:srgbClr val="333333"/>
                </a:solidFill>
                <a:latin typeface="Georgia"/>
                <a:ea typeface="Georgia"/>
                <a:cs typeface="Georgia"/>
                <a:sym typeface="Georgia"/>
              </a:rPr>
              <a:t>system</a:t>
            </a:r>
            <a:r>
              <a:rPr lang="en">
                <a:solidFill>
                  <a:srgbClr val="333333"/>
                </a:solidFill>
                <a:latin typeface="Georgia"/>
                <a:ea typeface="Georgia"/>
                <a:cs typeface="Georgia"/>
                <a:sym typeface="Georgia"/>
              </a:rPr>
              <a:t> with the entropy change of the </a:t>
            </a:r>
            <a:r>
              <a:rPr b="1" lang="en">
                <a:solidFill>
                  <a:srgbClr val="333333"/>
                </a:solidFill>
                <a:latin typeface="Georgia"/>
                <a:ea typeface="Georgia"/>
                <a:cs typeface="Georgia"/>
                <a:sym typeface="Georgia"/>
              </a:rPr>
              <a:t>universe.</a:t>
            </a:r>
            <a:br>
              <a:rPr lang="en">
                <a:solidFill>
                  <a:schemeClr val="dk2"/>
                </a:solidFill>
              </a:rPr>
            </a:br>
            <a:br>
              <a:rPr lang="en">
                <a:solidFill>
                  <a:schemeClr val="dk2"/>
                </a:solidFill>
              </a:rPr>
            </a:br>
            <a:r>
              <a:rPr lang="en">
                <a:solidFill>
                  <a:srgbClr val="333333"/>
                </a:solidFill>
                <a:latin typeface="Georgia"/>
                <a:ea typeface="Georgia"/>
                <a:cs typeface="Georgia"/>
                <a:sym typeface="Georgia"/>
              </a:rPr>
              <a:t>To predict whether a reaction is spontaneous, we need to know how it affects the entropy of the universe. We can do so by calculating </a:t>
            </a:r>
            <a:r>
              <a:rPr lang="en">
                <a:solidFill>
                  <a:srgbClr val="333333"/>
                </a:solidFill>
              </a:rPr>
              <a:t>ΔG=ΔH−TΔS=ΔU+PΔV−TΔS</a:t>
            </a:r>
            <a:r>
              <a:rPr lang="en">
                <a:solidFill>
                  <a:srgbClr val="333333"/>
                </a:solidFill>
                <a:latin typeface="Georgia"/>
                <a:ea typeface="Georgia"/>
                <a:cs typeface="Georgia"/>
                <a:sym typeface="Georgia"/>
              </a:rPr>
              <a:t>. Note that this only makes reference to the pressure, volume, temperature, and entropy of the system, and not of the surroundings. If </a:t>
            </a:r>
            <a:r>
              <a:rPr lang="en">
                <a:solidFill>
                  <a:srgbClr val="333333"/>
                </a:solidFill>
              </a:rPr>
              <a:t>ΔG</a:t>
            </a:r>
            <a:r>
              <a:rPr lang="en">
                <a:solidFill>
                  <a:srgbClr val="333333"/>
                </a:solidFill>
                <a:latin typeface="Georgia"/>
                <a:ea typeface="Georgia"/>
                <a:cs typeface="Georgia"/>
                <a:sym typeface="Georgia"/>
              </a:rPr>
              <a:t> is positive, then the entropy change of the universe is negative, and </a:t>
            </a:r>
            <a:r>
              <a:rPr i="1" lang="en">
                <a:solidFill>
                  <a:srgbClr val="333333"/>
                </a:solidFill>
                <a:latin typeface="Georgia"/>
                <a:ea typeface="Georgia"/>
                <a:cs typeface="Georgia"/>
                <a:sym typeface="Georgia"/>
              </a:rPr>
              <a:t>vice versa.</a:t>
            </a:r>
            <a:br>
              <a:rPr lang="en">
                <a:solidFill>
                  <a:schemeClr val="dk2"/>
                </a:solidFill>
              </a:rPr>
            </a:br>
            <a:br>
              <a:rPr lang="en">
                <a:solidFill>
                  <a:schemeClr val="dk2"/>
                </a:solidFill>
              </a:rPr>
            </a:br>
            <a:r>
              <a:rPr lang="en">
                <a:solidFill>
                  <a:srgbClr val="333333"/>
                </a:solidFill>
                <a:latin typeface="Georgia"/>
                <a:ea typeface="Georgia"/>
                <a:cs typeface="Georgia"/>
                <a:sym typeface="Georgia"/>
              </a:rPr>
              <a:t>This only holds when reactions are carried out at constant temperature and constant pressure, which is most often the case in chemistry. These constraints allow us to relate the entropy change of the universe to intensive and extensive quantities of the system. The Gibbs energy is much less useful under other conditions.</a:t>
            </a:r>
            <a:br>
              <a:rPr lang="en">
                <a:solidFill>
                  <a:schemeClr val="dk2"/>
                </a:solidFill>
              </a:rPr>
            </a:br>
            <a:br>
              <a:rPr lang="en">
                <a:solidFill>
                  <a:schemeClr val="dk2"/>
                </a:solidFill>
              </a:rPr>
            </a:br>
            <a:r>
              <a:rPr lang="en">
                <a:solidFill>
                  <a:srgbClr val="333333"/>
                </a:solidFill>
                <a:latin typeface="Georgia"/>
                <a:ea typeface="Georgia"/>
                <a:cs typeface="Georgia"/>
                <a:sym typeface="Georgia"/>
              </a:rPr>
              <a:t>Gibbs energy is also a measure of the amount of work that can be extracted from a system (again at constant temperature and pressure). This is because the enthalpy measures the </a:t>
            </a:r>
            <a:r>
              <a:rPr i="1" lang="en">
                <a:solidFill>
                  <a:srgbClr val="333333"/>
                </a:solidFill>
                <a:latin typeface="Georgia"/>
                <a:ea typeface="Georgia"/>
                <a:cs typeface="Georgia"/>
                <a:sym typeface="Georgia"/>
              </a:rPr>
              <a:t>energy</a:t>
            </a:r>
            <a:r>
              <a:rPr lang="en">
                <a:solidFill>
                  <a:srgbClr val="333333"/>
                </a:solidFill>
                <a:latin typeface="Georgia"/>
                <a:ea typeface="Georgia"/>
                <a:cs typeface="Georgia"/>
                <a:sym typeface="Georgia"/>
              </a:rPr>
              <a:t> that can be extracted from a system, but then we have to subtract </a:t>
            </a:r>
            <a:r>
              <a:rPr lang="en">
                <a:solidFill>
                  <a:srgbClr val="333333"/>
                </a:solidFill>
              </a:rPr>
              <a:t>TΔS</a:t>
            </a:r>
            <a:r>
              <a:rPr lang="en">
                <a:solidFill>
                  <a:srgbClr val="333333"/>
                </a:solidFill>
                <a:latin typeface="Georgia"/>
                <a:ea typeface="Georgia"/>
                <a:cs typeface="Georgia"/>
                <a:sym typeface="Georgia"/>
              </a:rPr>
              <a:t> because that energy is released in the form of heat, and the efficiency of a heat engine is zero when both reservoirs are at the same temperature.</a:t>
            </a:r>
            <a:br>
              <a:rPr lang="en">
                <a:solidFill>
                  <a:schemeClr val="dk2"/>
                </a:solidFill>
              </a:rPr>
            </a:br>
            <a:br>
              <a:rPr lang="en">
                <a:solidFill>
                  <a:schemeClr val="dk2"/>
                </a:solidFill>
              </a:rPr>
            </a:br>
            <a:r>
              <a:rPr lang="en">
                <a:solidFill>
                  <a:srgbClr val="333333"/>
                </a:solidFill>
                <a:latin typeface="Georgia"/>
                <a:ea typeface="Georgia"/>
                <a:cs typeface="Georgia"/>
                <a:sym typeface="Georgia"/>
              </a:rPr>
              <a:t>The name "Gibbs energy" is recommended by the IUPAC over "Gibbs free energy".</a:t>
            </a:r>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0"/>
          <p:cNvSpPr txBox="1"/>
          <p:nvPr>
            <p:ph type="ctrTitle"/>
          </p:nvPr>
        </p:nvSpPr>
        <p:spPr>
          <a:xfrm>
            <a:off x="344250" y="1403850"/>
            <a:ext cx="8455500" cy="911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Font typeface="Playfair Display"/>
              <a:buNone/>
            </a:pPr>
            <a:r>
              <a:rPr b="1" i="0" lang="en" sz="6800" u="none" cap="none" strike="noStrike">
                <a:solidFill>
                  <a:schemeClr val="dk2"/>
                </a:solidFill>
                <a:latin typeface="Playfair Display"/>
                <a:ea typeface="Playfair Display"/>
                <a:cs typeface="Playfair Display"/>
                <a:sym typeface="Playfair Display"/>
              </a:rPr>
              <a:t>END</a:t>
            </a:r>
            <a:endParaRPr/>
          </a:p>
        </p:txBody>
      </p:sp>
      <p:sp>
        <p:nvSpPr>
          <p:cNvPr id="210" name="Google Shape;210;p40"/>
          <p:cNvSpPr txBox="1"/>
          <p:nvPr>
            <p:ph idx="1" type="subTitle"/>
          </p:nvPr>
        </p:nvSpPr>
        <p:spPr>
          <a:xfrm>
            <a:off x="344250" y="2240875"/>
            <a:ext cx="4910100" cy="2655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Montserrat"/>
              <a:buNone/>
            </a:pPr>
            <a:r>
              <a:rPr b="1" i="0" lang="en" sz="2400" u="none" cap="none" strike="noStrike">
                <a:solidFill>
                  <a:schemeClr val="lt1"/>
                </a:solidFill>
                <a:latin typeface="Montserrat"/>
                <a:ea typeface="Montserrat"/>
                <a:cs typeface="Montserrat"/>
                <a:sym typeface="Montserrat"/>
              </a:rPr>
              <a:t>Arshita Batra</a:t>
            </a:r>
            <a:endParaRPr/>
          </a:p>
          <a:p>
            <a:pPr indent="0" lvl="0" marL="0" marR="0" rtl="0" algn="l">
              <a:lnSpc>
                <a:spcPct val="100000"/>
              </a:lnSpc>
              <a:spcBef>
                <a:spcPts val="0"/>
              </a:spcBef>
              <a:spcAft>
                <a:spcPts val="0"/>
              </a:spcAft>
              <a:buClr>
                <a:schemeClr val="lt1"/>
              </a:buClr>
              <a:buFont typeface="Montserrat"/>
              <a:buNone/>
            </a:pPr>
            <a:r>
              <a:rPr b="1" i="0" lang="en" sz="2400" u="none" cap="none" strike="noStrike">
                <a:solidFill>
                  <a:schemeClr val="lt1"/>
                </a:solidFill>
                <a:latin typeface="Montserrat"/>
                <a:ea typeface="Montserrat"/>
                <a:cs typeface="Montserrat"/>
                <a:sym typeface="Montserrat"/>
              </a:rPr>
              <a:t>Arpita Sejal</a:t>
            </a:r>
            <a:endParaRPr b="1" i="0" sz="2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lt1"/>
              </a:buClr>
              <a:buFont typeface="Montserrat"/>
              <a:buNone/>
            </a:pPr>
            <a:r>
              <a:rPr b="1" i="0" lang="en" sz="2400" u="none" cap="none" strike="noStrike">
                <a:solidFill>
                  <a:schemeClr val="lt1"/>
                </a:solidFill>
                <a:latin typeface="Montserrat"/>
                <a:ea typeface="Montserrat"/>
                <a:cs typeface="Montserrat"/>
                <a:sym typeface="Montserrat"/>
              </a:rPr>
              <a:t>Ajinkya Bedekar</a:t>
            </a:r>
            <a:endParaRPr b="1" i="0" sz="2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lt1"/>
              </a:buClr>
              <a:buFont typeface="Montserrat"/>
              <a:buNone/>
            </a:pPr>
            <a:r>
              <a:rPr b="1" i="0" lang="en" sz="2400" u="none" cap="none" strike="noStrike">
                <a:solidFill>
                  <a:schemeClr val="lt1"/>
                </a:solidFill>
                <a:latin typeface="Montserrat"/>
                <a:ea typeface="Montserrat"/>
                <a:cs typeface="Montserrat"/>
                <a:sym typeface="Montserrat"/>
              </a:rPr>
              <a:t>Aman Garg</a:t>
            </a:r>
            <a:endParaRPr b="1" i="0" sz="2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lt1"/>
              </a:buClr>
              <a:buFont typeface="Montserrat"/>
              <a:buNone/>
            </a:pPr>
            <a:r>
              <a:rPr b="1" i="0" lang="en" sz="2400" u="none" cap="none" strike="noStrike">
                <a:solidFill>
                  <a:schemeClr val="lt1"/>
                </a:solidFill>
                <a:latin typeface="Montserrat"/>
                <a:ea typeface="Montserrat"/>
                <a:cs typeface="Montserrat"/>
                <a:sym typeface="Montserrat"/>
              </a:rPr>
              <a:t>Ankit Gupta</a:t>
            </a:r>
            <a:endParaRPr b="1" i="0" sz="2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lt1"/>
              </a:buClr>
              <a:buFont typeface="Montserrat"/>
              <a:buNone/>
            </a:pPr>
            <a:r>
              <a:rPr b="1" i="0" lang="en" sz="2400" u="none" cap="none" strike="noStrike">
                <a:solidFill>
                  <a:schemeClr val="lt1"/>
                </a:solidFill>
                <a:latin typeface="Montserrat"/>
                <a:ea typeface="Montserrat"/>
                <a:cs typeface="Montserrat"/>
                <a:sym typeface="Montserrat"/>
              </a:rPr>
              <a:t>Ashish Kumar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Oswald"/>
              <a:buNone/>
            </a:pPr>
            <a:r>
              <a:rPr b="0" i="0" lang="en" sz="3000" u="none" cap="none" strike="noStrike">
                <a:solidFill>
                  <a:schemeClr val="dk2"/>
                </a:solidFill>
                <a:latin typeface="Oswald"/>
                <a:ea typeface="Oswald"/>
                <a:cs typeface="Oswald"/>
                <a:sym typeface="Oswald"/>
              </a:rPr>
              <a:t>What is Gibbs Free Energy ?</a:t>
            </a:r>
            <a:endParaRPr/>
          </a:p>
        </p:txBody>
      </p:sp>
      <p:sp>
        <p:nvSpPr>
          <p:cNvPr id="113" name="Google Shape;113;p26"/>
          <p:cNvSpPr txBox="1"/>
          <p:nvPr/>
        </p:nvSpPr>
        <p:spPr>
          <a:xfrm>
            <a:off x="1603025" y="888000"/>
            <a:ext cx="6642600" cy="77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p26"/>
          <p:cNvPicPr preferRelativeResize="0"/>
          <p:nvPr/>
        </p:nvPicPr>
        <p:blipFill rotWithShape="1">
          <a:blip r:embed="rId3">
            <a:alphaModFix/>
          </a:blip>
          <a:srcRect b="0" l="0" r="0" t="0"/>
          <a:stretch/>
        </p:blipFill>
        <p:spPr>
          <a:xfrm>
            <a:off x="2931750" y="3666900"/>
            <a:ext cx="3569983" cy="493397"/>
          </a:xfrm>
          <a:prstGeom prst="rect">
            <a:avLst/>
          </a:prstGeom>
          <a:noFill/>
          <a:ln>
            <a:noFill/>
          </a:ln>
        </p:spPr>
      </p:pic>
      <p:sp>
        <p:nvSpPr>
          <p:cNvPr id="115" name="Google Shape;115;p26"/>
          <p:cNvSpPr txBox="1"/>
          <p:nvPr/>
        </p:nvSpPr>
        <p:spPr>
          <a:xfrm>
            <a:off x="295861" y="-2445"/>
            <a:ext cx="8108700" cy="466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3000" u="sng" cap="none" strike="noStrike">
                <a:solidFill>
                  <a:srgbClr val="000000"/>
                </a:solidFill>
                <a:highlight>
                  <a:srgbClr val="FFFFFF"/>
                </a:highlight>
                <a:latin typeface="Arial"/>
                <a:ea typeface="Arial"/>
                <a:cs typeface="Arial"/>
                <a:sym typeface="Arial"/>
              </a:rPr>
              <a:t>Gibbs Free Energy (G)</a:t>
            </a:r>
            <a:r>
              <a:rPr b="0" i="0" lang="en" sz="3000" u="none" cap="none" strike="noStrike">
                <a:solidFill>
                  <a:srgbClr val="000000"/>
                </a:solidFill>
                <a:highlight>
                  <a:srgbClr val="FFFFFF"/>
                </a:highlight>
                <a:latin typeface="Arial"/>
                <a:ea typeface="Arial"/>
                <a:cs typeface="Arial"/>
                <a:sym typeface="Arial"/>
              </a:rPr>
              <a:t> - The energy associated with a chemical reaction that can be used to do work.  The free energy of a system is the sum of its enthalpy (H) plus the product of the temperature (Kelvin) and the entropy (S) of the system:</a:t>
            </a:r>
            <a:endParaRPr/>
          </a:p>
        </p:txBody>
      </p:sp>
      <p:sp>
        <p:nvSpPr>
          <p:cNvPr id="116" name="Google Shape;116;p26"/>
          <p:cNvSpPr txBox="1"/>
          <p:nvPr/>
        </p:nvSpPr>
        <p:spPr>
          <a:xfrm>
            <a:off x="1291650" y="2790875"/>
            <a:ext cx="6642600" cy="77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7"/>
          <p:cNvPicPr preferRelativeResize="0"/>
          <p:nvPr/>
        </p:nvPicPr>
        <p:blipFill rotWithShape="1">
          <a:blip r:embed="rId3">
            <a:alphaModFix/>
          </a:blip>
          <a:srcRect b="0" l="0" r="0" t="0"/>
          <a:stretch/>
        </p:blipFill>
        <p:spPr>
          <a:xfrm>
            <a:off x="2193800" y="3921050"/>
            <a:ext cx="4756399" cy="578625"/>
          </a:xfrm>
          <a:prstGeom prst="rect">
            <a:avLst/>
          </a:prstGeom>
          <a:noFill/>
          <a:ln>
            <a:noFill/>
          </a:ln>
        </p:spPr>
      </p:pic>
      <p:sp>
        <p:nvSpPr>
          <p:cNvPr id="122" name="Google Shape;122;p27"/>
          <p:cNvSpPr txBox="1"/>
          <p:nvPr/>
        </p:nvSpPr>
        <p:spPr>
          <a:xfrm>
            <a:off x="730375" y="1280525"/>
            <a:ext cx="7802400" cy="224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3000" u="none" cap="none" strike="noStrike">
                <a:solidFill>
                  <a:srgbClr val="000000"/>
                </a:solidFill>
                <a:highlight>
                  <a:srgbClr val="FFFFFF"/>
                </a:highlight>
                <a:latin typeface="Arial"/>
                <a:ea typeface="Arial"/>
                <a:cs typeface="Arial"/>
                <a:sym typeface="Arial"/>
              </a:rPr>
              <a:t>The change in the enthalpy (H) of the system minus the product of the temperature (Kelvin) and the change in the entropy (S) of the system:</a:t>
            </a:r>
            <a:endParaRPr/>
          </a:p>
        </p:txBody>
      </p:sp>
      <p:sp>
        <p:nvSpPr>
          <p:cNvPr id="123" name="Google Shape;123;p27"/>
          <p:cNvSpPr txBox="1"/>
          <p:nvPr/>
        </p:nvSpPr>
        <p:spPr>
          <a:xfrm>
            <a:off x="1663028" y="-240308"/>
            <a:ext cx="5948400" cy="179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3600" u="none" cap="none" strike="noStrike">
                <a:solidFill>
                  <a:srgbClr val="000000"/>
                </a:solidFill>
                <a:highlight>
                  <a:srgbClr val="FFFFFF"/>
                </a:highlight>
                <a:latin typeface="Arial"/>
                <a:ea typeface="Arial"/>
                <a:cs typeface="Arial"/>
                <a:sym typeface="Arial"/>
              </a:rPr>
              <a:t>Free energy of reaction (G)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8"/>
          <p:cNvSpPr txBox="1"/>
          <p:nvPr/>
        </p:nvSpPr>
        <p:spPr>
          <a:xfrm>
            <a:off x="928626" y="243644"/>
            <a:ext cx="7640100" cy="89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800" u="none" cap="none" strike="noStrike">
                <a:solidFill>
                  <a:srgbClr val="000000"/>
                </a:solidFill>
                <a:highlight>
                  <a:srgbClr val="FFFFFF"/>
                </a:highlight>
                <a:latin typeface="Arial"/>
                <a:ea typeface="Arial"/>
                <a:cs typeface="Arial"/>
                <a:sym typeface="Arial"/>
              </a:rPr>
              <a:t>Standard-state free energy of reaction (G)</a:t>
            </a:r>
            <a:endParaRPr/>
          </a:p>
        </p:txBody>
      </p:sp>
      <p:sp>
        <p:nvSpPr>
          <p:cNvPr id="129" name="Google Shape;129;p28"/>
          <p:cNvSpPr txBox="1"/>
          <p:nvPr/>
        </p:nvSpPr>
        <p:spPr>
          <a:xfrm>
            <a:off x="576675" y="243650"/>
            <a:ext cx="67233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3000" u="none" cap="none" strike="noStrike">
                <a:solidFill>
                  <a:schemeClr val="dk1"/>
                </a:solidFill>
                <a:highlight>
                  <a:srgbClr val="FFFFFF"/>
                </a:highlight>
                <a:latin typeface="Arial"/>
                <a:ea typeface="Arial"/>
                <a:cs typeface="Arial"/>
                <a:sym typeface="Arial"/>
              </a:rPr>
              <a:t>The free energy of reaction at standard state conditions:</a:t>
            </a:r>
            <a:endParaRPr/>
          </a:p>
        </p:txBody>
      </p:sp>
      <p:pic>
        <p:nvPicPr>
          <p:cNvPr id="130" name="Google Shape;130;p28"/>
          <p:cNvPicPr preferRelativeResize="0"/>
          <p:nvPr/>
        </p:nvPicPr>
        <p:blipFill rotWithShape="1">
          <a:blip r:embed="rId3">
            <a:alphaModFix/>
          </a:blip>
          <a:srcRect b="0" l="0" r="0" t="0"/>
          <a:stretch/>
        </p:blipFill>
        <p:spPr>
          <a:xfrm>
            <a:off x="3482824" y="2744725"/>
            <a:ext cx="2790850" cy="128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9"/>
          <p:cNvSpPr txBox="1"/>
          <p:nvPr/>
        </p:nvSpPr>
        <p:spPr>
          <a:xfrm>
            <a:off x="638112" y="458124"/>
            <a:ext cx="8426400" cy="445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3600" u="sng" cap="none" strike="noStrike">
                <a:solidFill>
                  <a:srgbClr val="000000"/>
                </a:solidFill>
                <a:highlight>
                  <a:srgbClr val="FFFFFF"/>
                </a:highlight>
                <a:latin typeface="Arial"/>
                <a:ea typeface="Arial"/>
                <a:cs typeface="Arial"/>
                <a:sym typeface="Arial"/>
              </a:rPr>
              <a:t>Standard-state conditions</a:t>
            </a:r>
            <a:endParaRPr/>
          </a:p>
          <a:p>
            <a:pPr indent="0" lvl="0" marL="0" marR="0" rtl="0" algn="l">
              <a:lnSpc>
                <a:spcPct val="100000"/>
              </a:lnSpc>
              <a:spcBef>
                <a:spcPts val="0"/>
              </a:spcBef>
              <a:spcAft>
                <a:spcPts val="0"/>
              </a:spcAft>
              <a:buClr>
                <a:srgbClr val="000000"/>
              </a:buClr>
              <a:buFont typeface="Arial"/>
              <a:buNone/>
            </a:pPr>
            <a:r>
              <a:rPr b="0" i="0" lang="en" sz="3600" u="none" cap="none" strike="noStrike">
                <a:solidFill>
                  <a:srgbClr val="000000"/>
                </a:solidFill>
                <a:highlight>
                  <a:srgbClr val="FFFFFF"/>
                </a:highlight>
                <a:latin typeface="Arial"/>
                <a:ea typeface="Arial"/>
                <a:cs typeface="Arial"/>
                <a:sym typeface="Arial"/>
              </a:rPr>
              <a:t>The partial pressures of any gases involved in the reaction is 0.1 MPa.</a:t>
            </a:r>
            <a:endParaRPr/>
          </a:p>
          <a:p>
            <a:pPr indent="0" lvl="0" marL="0" marR="0" rtl="0" algn="l">
              <a:lnSpc>
                <a:spcPct val="100000"/>
              </a:lnSpc>
              <a:spcBef>
                <a:spcPts val="0"/>
              </a:spcBef>
              <a:spcAft>
                <a:spcPts val="0"/>
              </a:spcAft>
              <a:buClr>
                <a:srgbClr val="000000"/>
              </a:buClr>
              <a:buFont typeface="Arial"/>
              <a:buNone/>
            </a:pPr>
            <a:r>
              <a:rPr b="0" i="0" lang="en" sz="3600" u="none" cap="none" strike="noStrike">
                <a:solidFill>
                  <a:srgbClr val="000000"/>
                </a:solidFill>
                <a:highlight>
                  <a:srgbClr val="FFFFFF"/>
                </a:highlight>
                <a:latin typeface="Arial"/>
                <a:ea typeface="Arial"/>
                <a:cs typeface="Arial"/>
                <a:sym typeface="Arial"/>
              </a:rPr>
              <a:t>The concentrations of all aqueous solutions are 1 M.</a:t>
            </a:r>
            <a:endParaRPr/>
          </a:p>
          <a:p>
            <a:pPr indent="0" lvl="0" marL="0" marR="0" rtl="0" algn="l">
              <a:lnSpc>
                <a:spcPct val="100000"/>
              </a:lnSpc>
              <a:spcBef>
                <a:spcPts val="0"/>
              </a:spcBef>
              <a:spcAft>
                <a:spcPts val="0"/>
              </a:spcAft>
              <a:buClr>
                <a:srgbClr val="000000"/>
              </a:buClr>
              <a:buFont typeface="Arial"/>
              <a:buNone/>
            </a:pPr>
            <a:r>
              <a:rPr b="0" i="0" lang="en" sz="3600" u="none" cap="none" strike="noStrike">
                <a:solidFill>
                  <a:srgbClr val="000000"/>
                </a:solidFill>
                <a:highlight>
                  <a:srgbClr val="FFFFFF"/>
                </a:highlight>
                <a:latin typeface="Arial"/>
                <a:ea typeface="Arial"/>
                <a:cs typeface="Arial"/>
                <a:sym typeface="Arial"/>
              </a:rPr>
              <a:t>Tabulated standard-state thermodynamic data are generally for a temperature of 25°C (298 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0"/>
          <p:cNvSpPr txBox="1"/>
          <p:nvPr/>
        </p:nvSpPr>
        <p:spPr>
          <a:xfrm>
            <a:off x="588175" y="120000"/>
            <a:ext cx="7081200" cy="92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3000" u="none" cap="none" strike="noStrike">
                <a:solidFill>
                  <a:srgbClr val="000000"/>
                </a:solidFill>
                <a:highlight>
                  <a:srgbClr val="FFFFFF"/>
                </a:highlight>
                <a:latin typeface="Arial"/>
                <a:ea typeface="Arial"/>
                <a:cs typeface="Arial"/>
                <a:sym typeface="Arial"/>
              </a:rPr>
              <a:t>Standard-State Free Energy of Formation (G</a:t>
            </a:r>
            <a:r>
              <a:rPr b="1" baseline="-25000" i="0" lang="en" sz="3000" u="none" cap="none" strike="noStrike">
                <a:solidFill>
                  <a:srgbClr val="000000"/>
                </a:solidFill>
                <a:highlight>
                  <a:srgbClr val="FFFFFF"/>
                </a:highlight>
                <a:latin typeface="Arial"/>
                <a:ea typeface="Arial"/>
                <a:cs typeface="Arial"/>
                <a:sym typeface="Arial"/>
              </a:rPr>
              <a:t>f</a:t>
            </a:r>
            <a:r>
              <a:rPr b="1" i="0" lang="en" sz="3000" u="none" cap="none" strike="noStrike">
                <a:solidFill>
                  <a:srgbClr val="000000"/>
                </a:solidFill>
                <a:highlight>
                  <a:srgbClr val="FFFFFF"/>
                </a:highlight>
                <a:latin typeface="Arial"/>
                <a:ea typeface="Arial"/>
                <a:cs typeface="Arial"/>
                <a:sym typeface="Arial"/>
              </a:rPr>
              <a:t>)</a:t>
            </a:r>
            <a:endParaRPr/>
          </a:p>
        </p:txBody>
      </p:sp>
      <p:sp>
        <p:nvSpPr>
          <p:cNvPr id="141" name="Google Shape;141;p30"/>
          <p:cNvSpPr txBox="1"/>
          <p:nvPr/>
        </p:nvSpPr>
        <p:spPr>
          <a:xfrm>
            <a:off x="461300" y="1187850"/>
            <a:ext cx="8130600" cy="395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1800" u="none" cap="none" strike="noStrike">
                <a:solidFill>
                  <a:schemeClr val="dk1"/>
                </a:solidFill>
                <a:latin typeface="Arial"/>
                <a:ea typeface="Arial"/>
                <a:cs typeface="Arial"/>
                <a:sym typeface="Arial"/>
              </a:rPr>
              <a:t>The change in free energy that occurs when a compound is formed from its elements in their most thermodynamically stable states at standard-state conditions.  In other words, it is the difference between the free energy of a substance and the free energies of its elements in their most thermodynamically stable states at standard-state conditions.</a:t>
            </a:r>
            <a:endParaRPr/>
          </a:p>
          <a:p>
            <a:pPr indent="-342900" lvl="1" marL="914400" marR="0" rtl="0" algn="l">
              <a:lnSpc>
                <a:spcPct val="115000"/>
              </a:lnSpc>
              <a:spcBef>
                <a:spcPts val="0"/>
              </a:spcBef>
              <a:spcAft>
                <a:spcPts val="0"/>
              </a:spcAft>
              <a:buClr>
                <a:schemeClr val="dk1"/>
              </a:buClr>
              <a:buFont typeface="Arial"/>
              <a:buNone/>
            </a:pPr>
            <a:r>
              <a:rPr b="0" i="0" lang="en" sz="1800" u="none" cap="none" strike="noStrike">
                <a:solidFill>
                  <a:schemeClr val="dk1"/>
                </a:solidFill>
                <a:highlight>
                  <a:srgbClr val="FFFFFF"/>
                </a:highlight>
                <a:latin typeface="Arial"/>
                <a:ea typeface="Arial"/>
                <a:cs typeface="Arial"/>
                <a:sym typeface="Arial"/>
              </a:rPr>
              <a:t>The standard-state free energy of reaction can be calculated from the standard-state free energies of formation as well.  It is the sum of the free energies of formation of the products minus the sum of the free energies of formation of the reactants:</a:t>
            </a:r>
            <a:endParaRPr/>
          </a:p>
          <a:p>
            <a:pPr indent="-342900" lvl="1" marL="914400" marR="0" rtl="0" algn="l">
              <a:lnSpc>
                <a:spcPct val="115000"/>
              </a:lnSpc>
              <a:spcBef>
                <a:spcPts val="0"/>
              </a:spcBef>
              <a:spcAft>
                <a:spcPts val="0"/>
              </a:spcAft>
              <a:buClr>
                <a:schemeClr val="dk1"/>
              </a:buClr>
              <a:buFont typeface="Arial"/>
              <a:buNone/>
            </a:pPr>
            <a:r>
              <a:t/>
            </a:r>
            <a:endParaRPr b="0" i="0" sz="1800" u="none" cap="none" strike="noStrike">
              <a:solidFill>
                <a:schemeClr val="dk1"/>
              </a:solidFill>
              <a:highlight>
                <a:srgbClr val="FFFFFF"/>
              </a:highlight>
              <a:latin typeface="Arial"/>
              <a:ea typeface="Arial"/>
              <a:cs typeface="Arial"/>
              <a:sym typeface="Arial"/>
            </a:endParaRPr>
          </a:p>
        </p:txBody>
      </p:sp>
      <p:pic>
        <p:nvPicPr>
          <p:cNvPr id="142" name="Google Shape;142;p30"/>
          <p:cNvPicPr preferRelativeResize="0"/>
          <p:nvPr/>
        </p:nvPicPr>
        <p:blipFill rotWithShape="1">
          <a:blip r:embed="rId3">
            <a:alphaModFix/>
          </a:blip>
          <a:srcRect b="0" l="0" r="0" t="0"/>
          <a:stretch/>
        </p:blipFill>
        <p:spPr>
          <a:xfrm>
            <a:off x="1755425" y="4386100"/>
            <a:ext cx="5130800" cy="5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1"/>
          <p:cNvSpPr txBox="1"/>
          <p:nvPr/>
        </p:nvSpPr>
        <p:spPr>
          <a:xfrm>
            <a:off x="1646125" y="191175"/>
            <a:ext cx="5533200" cy="1094100"/>
          </a:xfrm>
          <a:prstGeom prst="rect">
            <a:avLst/>
          </a:prstGeom>
          <a:solidFill>
            <a:srgbClr val="FF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1" i="0" lang="en" sz="3000" u="none" cap="none" strike="noStrike">
                <a:solidFill>
                  <a:schemeClr val="dk2"/>
                </a:solidFill>
                <a:highlight>
                  <a:srgbClr val="FFFFFF"/>
                </a:highlight>
                <a:latin typeface="Arial"/>
                <a:ea typeface="Arial"/>
                <a:cs typeface="Arial"/>
                <a:sym typeface="Arial"/>
              </a:rPr>
              <a:t>Temperature and Free Energy</a:t>
            </a:r>
            <a:endParaRPr/>
          </a:p>
        </p:txBody>
      </p:sp>
      <p:sp>
        <p:nvSpPr>
          <p:cNvPr id="148" name="Google Shape;148;p31"/>
          <p:cNvSpPr txBox="1"/>
          <p:nvPr/>
        </p:nvSpPr>
        <p:spPr>
          <a:xfrm>
            <a:off x="669075" y="1380650"/>
            <a:ext cx="7083900" cy="628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b="0" i="0" lang="en" sz="1100" u="none" cap="none" strike="noStrike">
                <a:solidFill>
                  <a:srgbClr val="000000"/>
                </a:solidFill>
                <a:highlight>
                  <a:srgbClr val="FFFFFF"/>
                </a:highlight>
                <a:latin typeface="Arial"/>
                <a:ea typeface="Arial"/>
                <a:cs typeface="Arial"/>
                <a:sym typeface="Arial"/>
              </a:rPr>
              <a:t>If  a reaction is favorable for enthalpy (H &lt; 0 ), but unfavorable for entropy (S &lt; 0 ), then the reaction becomes LESS SPONTANEOUS as temperature increases.</a:t>
            </a:r>
            <a:endParaRPr/>
          </a:p>
        </p:txBody>
      </p:sp>
      <p:sp>
        <p:nvSpPr>
          <p:cNvPr id="149" name="Google Shape;149;p31"/>
          <p:cNvSpPr txBox="1"/>
          <p:nvPr/>
        </p:nvSpPr>
        <p:spPr>
          <a:xfrm>
            <a:off x="669075" y="1605900"/>
            <a:ext cx="7232400" cy="72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0" i="0" lang="en" sz="1100" u="none" cap="none" strike="noStrike">
                <a:solidFill>
                  <a:schemeClr val="dk2"/>
                </a:solidFill>
                <a:highlight>
                  <a:srgbClr val="FFFFFF"/>
                </a:highlight>
                <a:latin typeface="Arial"/>
                <a:ea typeface="Arial"/>
                <a:cs typeface="Arial"/>
                <a:sym typeface="Arial"/>
              </a:rPr>
              <a:t>WHY? - The standard-state free energy equation states that:</a:t>
            </a:r>
            <a:endParaRPr/>
          </a:p>
        </p:txBody>
      </p:sp>
      <p:pic>
        <p:nvPicPr>
          <p:cNvPr id="150" name="Google Shape;150;p31"/>
          <p:cNvPicPr preferRelativeResize="0"/>
          <p:nvPr/>
        </p:nvPicPr>
        <p:blipFill rotWithShape="1">
          <a:blip r:embed="rId3">
            <a:alphaModFix/>
          </a:blip>
          <a:srcRect b="0" l="0" r="0" t="0"/>
          <a:stretch/>
        </p:blipFill>
        <p:spPr>
          <a:xfrm>
            <a:off x="2860550" y="2368550"/>
            <a:ext cx="2108200" cy="406400"/>
          </a:xfrm>
          <a:prstGeom prst="rect">
            <a:avLst/>
          </a:prstGeom>
          <a:noFill/>
          <a:ln>
            <a:noFill/>
          </a:ln>
        </p:spPr>
      </p:pic>
      <p:pic>
        <p:nvPicPr>
          <p:cNvPr id="151" name="Google Shape;151;p31"/>
          <p:cNvPicPr preferRelativeResize="0"/>
          <p:nvPr/>
        </p:nvPicPr>
        <p:blipFill rotWithShape="1">
          <a:blip r:embed="rId4">
            <a:alphaModFix/>
          </a:blip>
          <a:srcRect b="0" l="0" r="0" t="0"/>
          <a:stretch/>
        </p:blipFill>
        <p:spPr>
          <a:xfrm>
            <a:off x="1905000" y="3857042"/>
            <a:ext cx="63500" cy="71393"/>
          </a:xfrm>
          <a:prstGeom prst="rect">
            <a:avLst/>
          </a:prstGeom>
          <a:noFill/>
          <a:ln>
            <a:noFill/>
          </a:ln>
        </p:spPr>
      </p:pic>
      <p:sp>
        <p:nvSpPr>
          <p:cNvPr id="152" name="Google Shape;152;p31"/>
          <p:cNvSpPr txBox="1"/>
          <p:nvPr/>
        </p:nvSpPr>
        <p:spPr>
          <a:xfrm>
            <a:off x="669075" y="3271025"/>
            <a:ext cx="6977400" cy="140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100" u="none" cap="none" strike="noStrike">
                <a:solidFill>
                  <a:srgbClr val="000000"/>
                </a:solidFill>
                <a:highlight>
                  <a:srgbClr val="FFFFFF"/>
                </a:highlight>
                <a:latin typeface="Arial"/>
                <a:ea typeface="Arial"/>
                <a:cs typeface="Arial"/>
                <a:sym typeface="Arial"/>
              </a:rPr>
              <a:t>If entropy is unfavorable, the S is negative.  Subtracting a negative number is the same as adding the respective positive number.  As the temperature increases, the TS factor (which is ADDED to the enthalpy if the entropy is unfavorable) increases as well. Eventually, the TS factor becomes larger than H and G  becomes positive,  i.e. the reaction is no longer spontaneous.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2"/>
          <p:cNvSpPr txBox="1"/>
          <p:nvPr/>
        </p:nvSpPr>
        <p:spPr>
          <a:xfrm>
            <a:off x="2155875" y="42500"/>
            <a:ext cx="4534800" cy="902700"/>
          </a:xfrm>
          <a:prstGeom prst="rect">
            <a:avLst/>
          </a:prstGeom>
          <a:solidFill>
            <a:srgbClr val="FF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1" i="0" lang="en" sz="1800" u="none" cap="none" strike="noStrike">
                <a:solidFill>
                  <a:schemeClr val="dk2"/>
                </a:solidFill>
                <a:highlight>
                  <a:srgbClr val="FFFFFF"/>
                </a:highlight>
                <a:latin typeface="Arial"/>
                <a:ea typeface="Arial"/>
                <a:cs typeface="Arial"/>
                <a:sym typeface="Arial"/>
              </a:rPr>
              <a:t>Free energy and Equilibrium Constants</a:t>
            </a:r>
            <a:endParaRPr/>
          </a:p>
        </p:txBody>
      </p:sp>
      <p:sp>
        <p:nvSpPr>
          <p:cNvPr id="158" name="Google Shape;158;p32"/>
          <p:cNvSpPr txBox="1"/>
          <p:nvPr/>
        </p:nvSpPr>
        <p:spPr>
          <a:xfrm>
            <a:off x="0" y="1253175"/>
            <a:ext cx="9027300" cy="73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0" i="0" lang="en" sz="1200" u="none" cap="none" strike="noStrike">
                <a:solidFill>
                  <a:schemeClr val="dk2"/>
                </a:solidFill>
                <a:highlight>
                  <a:srgbClr val="FFFFFF"/>
                </a:highlight>
                <a:latin typeface="Arial"/>
                <a:ea typeface="Arial"/>
                <a:cs typeface="Arial"/>
                <a:sym typeface="Arial"/>
              </a:rPr>
              <a:t>The following equation relates the standard-state free energy of reaction with the free energy of reaction at any moment in time during a reaction (not necessarily at standard-state conditions):</a:t>
            </a:r>
            <a:endParaRPr/>
          </a:p>
        </p:txBody>
      </p:sp>
      <p:pic>
        <p:nvPicPr>
          <p:cNvPr id="159" name="Google Shape;159;p32"/>
          <p:cNvPicPr preferRelativeResize="0"/>
          <p:nvPr/>
        </p:nvPicPr>
        <p:blipFill rotWithShape="1">
          <a:blip r:embed="rId3">
            <a:alphaModFix/>
          </a:blip>
          <a:srcRect b="0" l="0" r="0" t="0"/>
          <a:stretch/>
        </p:blipFill>
        <p:spPr>
          <a:xfrm>
            <a:off x="3062350" y="2149075"/>
            <a:ext cx="2298700" cy="406400"/>
          </a:xfrm>
          <a:prstGeom prst="rect">
            <a:avLst/>
          </a:prstGeom>
          <a:noFill/>
          <a:ln>
            <a:noFill/>
          </a:ln>
        </p:spPr>
      </p:pic>
      <p:sp>
        <p:nvSpPr>
          <p:cNvPr id="160" name="Google Shape;160;p32"/>
          <p:cNvSpPr txBox="1"/>
          <p:nvPr/>
        </p:nvSpPr>
        <p:spPr>
          <a:xfrm>
            <a:off x="244250" y="3016125"/>
            <a:ext cx="8039700" cy="106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highlight>
                  <a:srgbClr val="FFFFFF"/>
                </a:highlight>
                <a:latin typeface="Arial"/>
                <a:ea typeface="Arial"/>
                <a:cs typeface="Arial"/>
                <a:sym typeface="Arial"/>
              </a:rPr>
              <a:t>G = free energy at any moment</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highlight>
                  <a:srgbClr val="FFFFFF"/>
                </a:highlight>
                <a:latin typeface="Arial"/>
                <a:ea typeface="Arial"/>
                <a:cs typeface="Arial"/>
                <a:sym typeface="Arial"/>
              </a:rPr>
              <a:t>G = standard-state free energy</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highlight>
                  <a:srgbClr val="FFFFFF"/>
                </a:highlight>
                <a:latin typeface="Arial"/>
                <a:ea typeface="Arial"/>
                <a:cs typeface="Arial"/>
                <a:sym typeface="Arial"/>
              </a:rPr>
              <a:t>R = ideal gas constant = 8.314 J/mol-K</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highlight>
                  <a:srgbClr val="FFFFFF"/>
                </a:highlight>
                <a:latin typeface="Arial"/>
                <a:ea typeface="Arial"/>
                <a:cs typeface="Arial"/>
                <a:sym typeface="Arial"/>
              </a:rPr>
              <a:t>T = temperature (Kelvin)</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highlight>
                  <a:srgbClr val="FFFFFF"/>
                </a:highlight>
                <a:latin typeface="Arial"/>
                <a:ea typeface="Arial"/>
                <a:cs typeface="Arial"/>
                <a:sym typeface="Arial"/>
              </a:rPr>
              <a:t>lnQ = natural log of the </a:t>
            </a:r>
            <a:r>
              <a:rPr b="1" i="0" lang="en" sz="1400" u="none" cap="none" strike="noStrike">
                <a:solidFill>
                  <a:srgbClr val="000000"/>
                </a:solidFill>
                <a:highlight>
                  <a:srgbClr val="FFFFFF"/>
                </a:highlight>
                <a:latin typeface="Arial"/>
                <a:ea typeface="Arial"/>
                <a:cs typeface="Arial"/>
                <a:sym typeface="Arial"/>
              </a:rPr>
              <a:t>reaction quotient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3"/>
          <p:cNvSpPr txBox="1"/>
          <p:nvPr/>
        </p:nvSpPr>
        <p:spPr>
          <a:xfrm>
            <a:off x="0" y="0"/>
            <a:ext cx="9282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1" i="0" lang="en" sz="2400" u="sng" cap="none" strike="noStrike">
                <a:solidFill>
                  <a:schemeClr val="dk2"/>
                </a:solidFill>
                <a:highlight>
                  <a:srgbClr val="FFFFFF"/>
                </a:highlight>
                <a:latin typeface="Arial"/>
                <a:ea typeface="Arial"/>
                <a:cs typeface="Arial"/>
                <a:sym typeface="Arial"/>
              </a:rPr>
              <a:t>Reaction quotient</a:t>
            </a:r>
            <a:r>
              <a:rPr b="1" i="0" lang="en" sz="2400" u="none" cap="none" strike="noStrike">
                <a:solidFill>
                  <a:schemeClr val="dk2"/>
                </a:solidFill>
                <a:highlight>
                  <a:srgbClr val="FFFFFF"/>
                </a:highlight>
                <a:latin typeface="Arial"/>
                <a:ea typeface="Arial"/>
                <a:cs typeface="Arial"/>
                <a:sym typeface="Arial"/>
              </a:rPr>
              <a:t> (Q</a:t>
            </a:r>
            <a:r>
              <a:rPr b="1" baseline="-25000" i="0" lang="en" sz="2400" u="none" cap="none" strike="noStrike">
                <a:solidFill>
                  <a:schemeClr val="dk2"/>
                </a:solidFill>
                <a:highlight>
                  <a:srgbClr val="FFFFFF"/>
                </a:highlight>
                <a:latin typeface="Arial"/>
                <a:ea typeface="Arial"/>
                <a:cs typeface="Arial"/>
                <a:sym typeface="Arial"/>
              </a:rPr>
              <a:t>c</a:t>
            </a:r>
            <a:r>
              <a:rPr b="1" i="0" lang="en" sz="2400" u="none" cap="none" strike="noStrike">
                <a:solidFill>
                  <a:schemeClr val="dk2"/>
                </a:solidFill>
                <a:highlight>
                  <a:srgbClr val="FFFFFF"/>
                </a:highlight>
                <a:latin typeface="Arial"/>
                <a:ea typeface="Arial"/>
                <a:cs typeface="Arial"/>
                <a:sym typeface="Arial"/>
              </a:rPr>
              <a:t> or Q</a:t>
            </a:r>
            <a:r>
              <a:rPr b="1" baseline="-25000" i="0" lang="en" sz="2400" u="none" cap="none" strike="noStrike">
                <a:solidFill>
                  <a:schemeClr val="dk2"/>
                </a:solidFill>
                <a:highlight>
                  <a:srgbClr val="FFFFFF"/>
                </a:highlight>
                <a:latin typeface="Arial"/>
                <a:ea typeface="Arial"/>
                <a:cs typeface="Arial"/>
                <a:sym typeface="Arial"/>
              </a:rPr>
              <a:t>p</a:t>
            </a:r>
            <a:r>
              <a:rPr b="1" i="0" lang="en" sz="2400" u="none" cap="none" strike="noStrike">
                <a:solidFill>
                  <a:schemeClr val="dk2"/>
                </a:solidFill>
                <a:highlight>
                  <a:srgbClr val="FFFFFF"/>
                </a:highlight>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110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10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10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2"/>
              </a:buClr>
              <a:buFont typeface="Arial"/>
              <a:buNone/>
            </a:pPr>
            <a:r>
              <a:rPr b="0" i="0" lang="en" sz="1200" u="none" cap="none" strike="noStrike">
                <a:solidFill>
                  <a:schemeClr val="dk2"/>
                </a:solidFill>
                <a:highlight>
                  <a:srgbClr val="FFFFFF"/>
                </a:highlight>
                <a:latin typeface="Arial"/>
                <a:ea typeface="Arial"/>
                <a:cs typeface="Arial"/>
                <a:sym typeface="Arial"/>
              </a:rPr>
              <a:t> The mathematical product of the concentrations (or partial pressures) of the products of a reaction divided by the mathematical product of the concentrations (or partial pressures) reactants of a reaction </a:t>
            </a:r>
            <a:r>
              <a:rPr b="1" i="0" lang="en" sz="1200" u="none" cap="none" strike="noStrike">
                <a:solidFill>
                  <a:schemeClr val="dk2"/>
                </a:solidFill>
                <a:highlight>
                  <a:srgbClr val="FFFFFF"/>
                </a:highlight>
                <a:latin typeface="Arial"/>
                <a:ea typeface="Arial"/>
                <a:cs typeface="Arial"/>
                <a:sym typeface="Arial"/>
              </a:rPr>
              <a:t>AT ANY MOMENT IN TIME</a:t>
            </a:r>
            <a:r>
              <a:rPr b="0" i="0" lang="en" sz="1200" u="none" cap="none" strike="noStrike">
                <a:solidFill>
                  <a:schemeClr val="dk2"/>
                </a:solidFill>
                <a:highlight>
                  <a:srgbClr val="FFFFFF"/>
                </a:highlight>
                <a:latin typeface="Arial"/>
                <a:ea typeface="Arial"/>
                <a:cs typeface="Arial"/>
                <a:sym typeface="Arial"/>
              </a:rPr>
              <a:t>.</a:t>
            </a:r>
            <a:endParaRPr/>
          </a:p>
          <a:p>
            <a:pPr indent="0" lvl="0" marL="0" marR="0" rtl="0" algn="l">
              <a:lnSpc>
                <a:spcPct val="100000"/>
              </a:lnSpc>
              <a:spcBef>
                <a:spcPts val="0"/>
              </a:spcBef>
              <a:spcAft>
                <a:spcPts val="0"/>
              </a:spcAft>
              <a:buClr>
                <a:srgbClr val="000000"/>
              </a:buClr>
              <a:buFont typeface="Arial"/>
              <a:buNone/>
            </a:pPr>
            <a:r>
              <a:t/>
            </a:r>
            <a:endParaRPr b="0" i="0" sz="1100" u="none" cap="none" strike="noStrike">
              <a:solidFill>
                <a:schemeClr val="dk2"/>
              </a:solidFill>
              <a:highlight>
                <a:srgbClr val="FFFFFF"/>
              </a:highlight>
              <a:latin typeface="Arial"/>
              <a:ea typeface="Arial"/>
              <a:cs typeface="Arial"/>
              <a:sym typeface="Arial"/>
            </a:endParaRPr>
          </a:p>
        </p:txBody>
      </p:sp>
      <p:sp>
        <p:nvSpPr>
          <p:cNvPr id="166" name="Google Shape;166;p33"/>
          <p:cNvSpPr txBox="1"/>
          <p:nvPr/>
        </p:nvSpPr>
        <p:spPr>
          <a:xfrm>
            <a:off x="95574" y="2559475"/>
            <a:ext cx="8968800" cy="9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400" u="sng" cap="none" strike="noStrike">
                <a:solidFill>
                  <a:srgbClr val="000000"/>
                </a:solidFill>
                <a:highlight>
                  <a:srgbClr val="FFFFFF"/>
                </a:highlight>
                <a:latin typeface="Arial"/>
                <a:ea typeface="Arial"/>
                <a:cs typeface="Arial"/>
                <a:sym typeface="Arial"/>
              </a:rPr>
              <a:t>Note:</a:t>
            </a:r>
            <a:r>
              <a:rPr b="0" i="0" lang="en" sz="1100" u="none" cap="none" strike="noStrike">
                <a:solidFill>
                  <a:srgbClr val="000000"/>
                </a:solidFill>
                <a:highlight>
                  <a:srgbClr val="FFFFFF"/>
                </a:highlight>
                <a:latin typeface="Arial"/>
                <a:ea typeface="Arial"/>
                <a:cs typeface="Arial"/>
                <a:sym typeface="Arial"/>
              </a:rPr>
              <a:t> When Q</a:t>
            </a:r>
            <a:r>
              <a:rPr b="0" baseline="-25000" i="0" lang="en" sz="1100" u="none" cap="none" strike="noStrike">
                <a:solidFill>
                  <a:srgbClr val="000000"/>
                </a:solidFill>
                <a:highlight>
                  <a:srgbClr val="FFFFFF"/>
                </a:highlight>
                <a:latin typeface="Arial"/>
                <a:ea typeface="Arial"/>
                <a:cs typeface="Arial"/>
                <a:sym typeface="Arial"/>
              </a:rPr>
              <a:t>c</a:t>
            </a:r>
            <a:r>
              <a:rPr b="0" i="0" lang="en" sz="1100" u="none" cap="none" strike="noStrike">
                <a:solidFill>
                  <a:srgbClr val="000000"/>
                </a:solidFill>
                <a:highlight>
                  <a:srgbClr val="FFFFFF"/>
                </a:highlight>
                <a:latin typeface="Arial"/>
                <a:ea typeface="Arial"/>
                <a:cs typeface="Arial"/>
                <a:sym typeface="Arial"/>
              </a:rPr>
              <a:t> = K</a:t>
            </a:r>
            <a:r>
              <a:rPr b="0" baseline="-25000" i="0" lang="en" sz="1100" u="none" cap="none" strike="noStrike">
                <a:solidFill>
                  <a:srgbClr val="000000"/>
                </a:solidFill>
                <a:highlight>
                  <a:srgbClr val="FFFFFF"/>
                </a:highlight>
                <a:latin typeface="Arial"/>
                <a:ea typeface="Arial"/>
                <a:cs typeface="Arial"/>
                <a:sym typeface="Arial"/>
              </a:rPr>
              <a:t>c</a:t>
            </a:r>
            <a:r>
              <a:rPr b="0" i="0" lang="en" sz="1100" u="none" cap="none" strike="noStrike">
                <a:solidFill>
                  <a:srgbClr val="000000"/>
                </a:solidFill>
                <a:highlight>
                  <a:srgbClr val="FFFFFF"/>
                </a:highlight>
                <a:latin typeface="Arial"/>
                <a:ea typeface="Arial"/>
                <a:cs typeface="Arial"/>
                <a:sym typeface="Arial"/>
              </a:rPr>
              <a:t> (or when Q</a:t>
            </a:r>
            <a:r>
              <a:rPr b="0" baseline="-25000" i="0" lang="en" sz="1100" u="none" cap="none" strike="noStrike">
                <a:solidFill>
                  <a:srgbClr val="000000"/>
                </a:solidFill>
                <a:highlight>
                  <a:srgbClr val="FFFFFF"/>
                </a:highlight>
                <a:latin typeface="Arial"/>
                <a:ea typeface="Arial"/>
                <a:cs typeface="Arial"/>
                <a:sym typeface="Arial"/>
              </a:rPr>
              <a:t>p</a:t>
            </a:r>
            <a:r>
              <a:rPr b="0" i="0" lang="en" sz="1100" u="none" cap="none" strike="noStrike">
                <a:solidFill>
                  <a:srgbClr val="000000"/>
                </a:solidFill>
                <a:highlight>
                  <a:srgbClr val="FFFFFF"/>
                </a:highlight>
                <a:latin typeface="Arial"/>
                <a:ea typeface="Arial"/>
                <a:cs typeface="Arial"/>
                <a:sym typeface="Arial"/>
              </a:rPr>
              <a:t> = K</a:t>
            </a:r>
            <a:r>
              <a:rPr b="0" baseline="-25000" i="0" lang="en" sz="1100" u="none" cap="none" strike="noStrike">
                <a:solidFill>
                  <a:srgbClr val="000000"/>
                </a:solidFill>
                <a:highlight>
                  <a:srgbClr val="FFFFFF"/>
                </a:highlight>
                <a:latin typeface="Arial"/>
                <a:ea typeface="Arial"/>
                <a:cs typeface="Arial"/>
                <a:sym typeface="Arial"/>
              </a:rPr>
              <a:t>p</a:t>
            </a:r>
            <a:r>
              <a:rPr b="0" i="0" lang="en" sz="1100" u="none" cap="none" strike="noStrike">
                <a:solidFill>
                  <a:srgbClr val="000000"/>
                </a:solidFill>
                <a:highlight>
                  <a:srgbClr val="FFFFFF"/>
                </a:highlight>
                <a:latin typeface="Arial"/>
                <a:ea typeface="Arial"/>
                <a:cs typeface="Arial"/>
                <a:sym typeface="Arial"/>
              </a:rPr>
              <a:t>), a reaction is at equilibrium.</a:t>
            </a:r>
            <a:endParaRPr/>
          </a:p>
          <a:p>
            <a:pPr indent="0" lvl="0" marL="0" marR="0" rtl="0" algn="l">
              <a:lnSpc>
                <a:spcPct val="100000"/>
              </a:lnSpc>
              <a:spcBef>
                <a:spcPts val="0"/>
              </a:spcBef>
              <a:spcAft>
                <a:spcPts val="0"/>
              </a:spcAft>
              <a:buClr>
                <a:srgbClr val="000000"/>
              </a:buClr>
              <a:buFont typeface="Arial"/>
              <a:buNone/>
            </a:pPr>
            <a:r>
              <a:rPr b="0" i="0" lang="en" sz="1100" u="none" cap="none" strike="noStrike">
                <a:solidFill>
                  <a:srgbClr val="000000"/>
                </a:solidFill>
                <a:highlight>
                  <a:srgbClr val="FFFFFF"/>
                </a:highlight>
                <a:latin typeface="Arial"/>
                <a:ea typeface="Arial"/>
                <a:cs typeface="Arial"/>
                <a:sym typeface="Arial"/>
              </a:rPr>
              <a:t>It was stated earlier that when G = 0, a reaction is at equilibrium.  Let's consider the above reaction at equilibrium:</a:t>
            </a:r>
            <a:endParaRPr/>
          </a:p>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highlight>
                <a:srgbClr val="FFFFFF"/>
              </a:highlight>
              <a:latin typeface="Arial"/>
              <a:ea typeface="Arial"/>
              <a:cs typeface="Arial"/>
              <a:sym typeface="Arial"/>
            </a:endParaRPr>
          </a:p>
        </p:txBody>
      </p:sp>
      <p:pic>
        <p:nvPicPr>
          <p:cNvPr id="167" name="Google Shape;167;p33"/>
          <p:cNvPicPr preferRelativeResize="0"/>
          <p:nvPr/>
        </p:nvPicPr>
        <p:blipFill rotWithShape="1">
          <a:blip r:embed="rId3">
            <a:alphaModFix/>
          </a:blip>
          <a:srcRect b="0" l="0" r="0" t="0"/>
          <a:stretch/>
        </p:blipFill>
        <p:spPr>
          <a:xfrm>
            <a:off x="3304800" y="3573650"/>
            <a:ext cx="2057400" cy="406400"/>
          </a:xfrm>
          <a:prstGeom prst="rect">
            <a:avLst/>
          </a:prstGeom>
          <a:noFill/>
          <a:ln>
            <a:noFill/>
          </a:ln>
        </p:spPr>
      </p:pic>
      <p:sp>
        <p:nvSpPr>
          <p:cNvPr id="168" name="Google Shape;168;p33"/>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