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59" r:id="rId5"/>
    <p:sldId id="260" r:id="rId6"/>
    <p:sldId id="268"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CDE6C-17A3-4AC4-9E4E-953D98AB7311}"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D4DB4-DE97-4F9C-A392-5D07CFFB6614}" type="slidenum">
              <a:rPr lang="en-US" smtClean="0"/>
              <a:t>‹#›</a:t>
            </a:fld>
            <a:endParaRPr lang="en-US"/>
          </a:p>
        </p:txBody>
      </p:sp>
    </p:spTree>
    <p:extLst>
      <p:ext uri="{BB962C8B-B14F-4D97-AF65-F5344CB8AC3E}">
        <p14:creationId xmlns:p14="http://schemas.microsoft.com/office/powerpoint/2010/main" val="22760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3D4DB4-DE97-4F9C-A392-5D07CFFB6614}" type="slidenum">
              <a:rPr lang="en-US" smtClean="0"/>
              <a:t>4</a:t>
            </a:fld>
            <a:endParaRPr lang="en-US"/>
          </a:p>
        </p:txBody>
      </p:sp>
    </p:spTree>
    <p:extLst>
      <p:ext uri="{BB962C8B-B14F-4D97-AF65-F5344CB8AC3E}">
        <p14:creationId xmlns:p14="http://schemas.microsoft.com/office/powerpoint/2010/main" val="340891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404265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419117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765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124906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1059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2520186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115808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376489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229283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BCBE2-181A-45FC-BECA-1DBD6DCD5C10}"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377783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BCBE2-181A-45FC-BECA-1DBD6DCD5C1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130750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BCBE2-181A-45FC-BECA-1DBD6DCD5C10}"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56575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BCBE2-181A-45FC-BECA-1DBD6DCD5C10}"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389079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BCBE2-181A-45FC-BECA-1DBD6DCD5C10}"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19035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BCBE2-181A-45FC-BECA-1DBD6DCD5C1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200289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ABCBE2-181A-45FC-BECA-1DBD6DCD5C10}"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7013-7F5E-4E00-9DD7-6F7B9DACB790}" type="slidenum">
              <a:rPr lang="en-US" smtClean="0"/>
              <a:t>‹#›</a:t>
            </a:fld>
            <a:endParaRPr lang="en-US"/>
          </a:p>
        </p:txBody>
      </p:sp>
    </p:spTree>
    <p:extLst>
      <p:ext uri="{BB962C8B-B14F-4D97-AF65-F5344CB8AC3E}">
        <p14:creationId xmlns:p14="http://schemas.microsoft.com/office/powerpoint/2010/main" val="392658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ABCBE2-181A-45FC-BECA-1DBD6DCD5C10}" type="datetimeFigureOut">
              <a:rPr lang="en-US" smtClean="0"/>
              <a:t>11/30/2016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4F7013-7F5E-4E00-9DD7-6F7B9DACB790}" type="slidenum">
              <a:rPr lang="en-US" smtClean="0"/>
              <a:t>‹#›</a:t>
            </a:fld>
            <a:endParaRPr lang="en-US"/>
          </a:p>
        </p:txBody>
      </p:sp>
    </p:spTree>
    <p:extLst>
      <p:ext uri="{BB962C8B-B14F-4D97-AF65-F5344CB8AC3E}">
        <p14:creationId xmlns:p14="http://schemas.microsoft.com/office/powerpoint/2010/main" val="2038970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30177"/>
            <a:ext cx="7766936" cy="1646302"/>
          </a:xfrm>
        </p:spPr>
        <p:txBody>
          <a:bodyPr/>
          <a:lstStyle/>
          <a:p>
            <a:pPr algn="ctr"/>
            <a:r>
              <a:rPr lang="en-US" sz="8000" dirty="0"/>
              <a:t>GIBBS FREE ENERGY</a:t>
            </a:r>
          </a:p>
        </p:txBody>
      </p:sp>
    </p:spTree>
    <p:extLst>
      <p:ext uri="{BB962C8B-B14F-4D97-AF65-F5344CB8AC3E}">
        <p14:creationId xmlns:p14="http://schemas.microsoft.com/office/powerpoint/2010/main" val="1846688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Gibbs </a:t>
            </a:r>
            <a:r>
              <a:rPr lang="en-US" dirty="0"/>
              <a:t>free energy, the second law of thermodynamics, and </a:t>
            </a:r>
            <a:r>
              <a:rPr lang="en-US" dirty="0" smtClean="0"/>
              <a:t>metabolism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chemical reaction will (or can) proceed spontaneously if the change in the total entropy of the universe that would be caused by the reaction is nonnegative. As discussed in the overview, if the temperature and pressure are held constant, the Gibbs free energy is a (negative) proxy for the change in total entropy of the universe. It is "negative" because </a:t>
            </a:r>
            <a:r>
              <a:rPr lang="en-US" i="1" dirty="0" smtClean="0"/>
              <a:t>S </a:t>
            </a:r>
            <a:r>
              <a:rPr lang="en-US" dirty="0" smtClean="0"/>
              <a:t>appears </a:t>
            </a:r>
            <a:r>
              <a:rPr lang="en-US" dirty="0"/>
              <a:t>with a negative coefficient in the expression for </a:t>
            </a:r>
            <a:r>
              <a:rPr lang="en-US" i="1" dirty="0"/>
              <a:t>G</a:t>
            </a:r>
            <a:r>
              <a:rPr lang="en-US" dirty="0"/>
              <a:t>, so the Gibbs free energy moves in the opposite direction from the total entropy. Thus, a reaction with a positive Gibbs free energy will not proceed spontaneously. However, in biological systems (among others), energy inputs from other energy sources (including the sun and exothermic chemical reactions) are "coupled" with reactions that are not entropically favored (i.e. have a Gibbs free energy above zero). Taking into account the coupled reactions, the total entropy in the universe increases. This coupling allows endergonic reactions, such as photosynthesis and DNA synthesis, to proceed without decreasing the total entropy of the universe. Thus biological systems do not violate the second law of thermodynamics.</a:t>
            </a:r>
          </a:p>
        </p:txBody>
      </p:sp>
    </p:spTree>
    <p:extLst>
      <p:ext uri="{BB962C8B-B14F-4D97-AF65-F5344CB8AC3E}">
        <p14:creationId xmlns:p14="http://schemas.microsoft.com/office/powerpoint/2010/main" val="61115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 Find Spontaneity of the Reaction</a:t>
            </a:r>
            <a:endParaRPr lang="en-US" dirty="0"/>
          </a:p>
        </p:txBody>
      </p:sp>
      <p:sp>
        <p:nvSpPr>
          <p:cNvPr id="4" name="Rectangle 1"/>
          <p:cNvSpPr>
            <a:spLocks noGrp="1" noChangeArrowheads="1"/>
          </p:cNvSpPr>
          <p:nvPr>
            <p:ph idx="1"/>
          </p:nvPr>
        </p:nvSpPr>
        <p:spPr bwMode="auto">
          <a:xfrm>
            <a:off x="677334" y="1843933"/>
            <a:ext cx="8394477"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Georgia" panose="02040502050405020303" pitchFamily="18" charset="0"/>
              </a:rPr>
              <a:t>In chemistry, the Gibbs </a:t>
            </a:r>
            <a:r>
              <a:rPr kumimoji="0" lang="en-US" altLang="en-US" sz="1400" b="0" i="0" u="none" strike="noStrike" cap="none" normalizeH="0" baseline="0" dirty="0" smtClean="0">
                <a:ln>
                  <a:noFill/>
                </a:ln>
                <a:solidFill>
                  <a:srgbClr val="333333"/>
                </a:solidFill>
                <a:effectLst/>
                <a:latin typeface="Georgia" panose="02040502050405020303" pitchFamily="18" charset="0"/>
              </a:rPr>
              <a:t>energy </a:t>
            </a:r>
            <a:r>
              <a:rPr kumimoji="0" lang="en-US" altLang="en-US" sz="1400" b="0" i="0" u="none" strike="noStrike" cap="none" normalizeH="0" baseline="0" dirty="0" smtClean="0">
                <a:ln>
                  <a:noFill/>
                </a:ln>
                <a:solidFill>
                  <a:srgbClr val="333333"/>
                </a:solidFill>
                <a:effectLst/>
                <a:latin typeface="Georgia" panose="02040502050405020303" pitchFamily="18" charset="0"/>
              </a:rPr>
              <a:t>is useful because it relates properties of a </a:t>
            </a:r>
            <a:r>
              <a:rPr kumimoji="0" lang="en-US" altLang="en-US" sz="1400" b="1" i="0" u="none" strike="noStrike" cap="none" normalizeH="0" baseline="0" dirty="0" smtClean="0">
                <a:ln>
                  <a:noFill/>
                </a:ln>
                <a:solidFill>
                  <a:srgbClr val="333333"/>
                </a:solidFill>
                <a:effectLst/>
                <a:latin typeface="Georgia" panose="02040502050405020303" pitchFamily="18" charset="0"/>
              </a:rPr>
              <a:t>system</a:t>
            </a:r>
            <a:r>
              <a:rPr kumimoji="0" lang="en-US" altLang="en-US" sz="1400" b="0" i="0" u="none" strike="noStrike" cap="none" normalizeH="0" baseline="0" dirty="0" smtClean="0">
                <a:ln>
                  <a:noFill/>
                </a:ln>
                <a:solidFill>
                  <a:srgbClr val="333333"/>
                </a:solidFill>
                <a:effectLst/>
                <a:latin typeface="Georgia" panose="02040502050405020303" pitchFamily="18" charset="0"/>
              </a:rPr>
              <a:t> with the entropy change of the </a:t>
            </a:r>
            <a:r>
              <a:rPr kumimoji="0" lang="en-US" altLang="en-US" sz="1400" b="1" i="0" u="none" strike="noStrike" cap="none" normalizeH="0" baseline="0" dirty="0" smtClean="0">
                <a:ln>
                  <a:noFill/>
                </a:ln>
                <a:solidFill>
                  <a:srgbClr val="333333"/>
                </a:solidFill>
                <a:effectLst/>
                <a:latin typeface="Georgia" panose="02040502050405020303" pitchFamily="18" charset="0"/>
              </a:rPr>
              <a:t>universe.</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333333"/>
                </a:solidFill>
                <a:effectLst/>
                <a:latin typeface="Georgia" panose="02040502050405020303" pitchFamily="18" charset="0"/>
              </a:rPr>
              <a:t>To predict whether a reaction is spontaneous, we need to know how it affects the entropy of the universe. We can do so by calculating </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G</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H</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smtClean="0">
                <a:ln>
                  <a:noFill/>
                </a:ln>
                <a:solidFill>
                  <a:srgbClr val="333333"/>
                </a:solidFill>
                <a:effectLst/>
                <a:latin typeface="MathJax_Math-italic"/>
              </a:rPr>
              <a:t>T</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S</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U</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smtClean="0">
                <a:ln>
                  <a:noFill/>
                </a:ln>
                <a:solidFill>
                  <a:srgbClr val="333333"/>
                </a:solidFill>
                <a:effectLst/>
                <a:latin typeface="MathJax_Math-italic"/>
              </a:rPr>
              <a:t>P</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V</a:t>
            </a:r>
            <a:r>
              <a:rPr kumimoji="0" lang="en-US" altLang="en-US" sz="1400" b="0" i="0" u="none" strike="noStrike" cap="none" normalizeH="0" baseline="0" dirty="0" smtClean="0">
                <a:ln>
                  <a:noFill/>
                </a:ln>
                <a:solidFill>
                  <a:srgbClr val="333333"/>
                </a:solidFill>
                <a:effectLst/>
                <a:latin typeface="MathJax_Main"/>
              </a:rPr>
              <a:t>−</a:t>
            </a:r>
            <a:r>
              <a:rPr kumimoji="0" lang="en-US" altLang="en-US" sz="1400" b="0" i="0" u="none" strike="noStrike" cap="none" normalizeH="0" baseline="0" dirty="0" smtClean="0">
                <a:ln>
                  <a:noFill/>
                </a:ln>
                <a:solidFill>
                  <a:srgbClr val="333333"/>
                </a:solidFill>
                <a:effectLst/>
                <a:latin typeface="MathJax_Math-italic"/>
              </a:rPr>
              <a:t>T</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S</a:t>
            </a:r>
            <a:r>
              <a:rPr kumimoji="0" lang="en-US" altLang="en-US" sz="1400" b="0" i="0" u="none" strike="noStrike" cap="none" normalizeH="0" baseline="0" dirty="0" smtClean="0">
                <a:ln>
                  <a:noFill/>
                </a:ln>
                <a:solidFill>
                  <a:srgbClr val="333333"/>
                </a:solidFill>
                <a:effectLst/>
                <a:latin typeface="Georgia" panose="02040502050405020303" pitchFamily="18" charset="0"/>
              </a:rPr>
              <a:t>. </a:t>
            </a:r>
            <a:r>
              <a:rPr kumimoji="0" lang="en-US" altLang="en-US" sz="1400" b="0" i="0" u="none" strike="noStrike" cap="none" normalizeH="0" baseline="0" dirty="0" smtClean="0">
                <a:ln>
                  <a:noFill/>
                </a:ln>
                <a:solidFill>
                  <a:srgbClr val="333333"/>
                </a:solidFill>
                <a:effectLst/>
                <a:latin typeface="Georgia" panose="02040502050405020303" pitchFamily="18" charset="0"/>
              </a:rPr>
              <a:t>Note that this only makes reference to the pressure, volume, temperature, and entropy of the system, and not of the surroundings. If </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G</a:t>
            </a:r>
            <a:r>
              <a:rPr kumimoji="0" lang="en-US" altLang="en-US" sz="1400" b="0" i="0" u="none" strike="noStrike" cap="none" normalizeH="0" baseline="0" dirty="0" smtClean="0">
                <a:ln>
                  <a:noFill/>
                </a:ln>
                <a:solidFill>
                  <a:srgbClr val="333333"/>
                </a:solidFill>
                <a:effectLst/>
                <a:latin typeface="Georgia" panose="02040502050405020303" pitchFamily="18" charset="0"/>
              </a:rPr>
              <a:t> is positive, then the entropy change </a:t>
            </a:r>
            <a:r>
              <a:rPr lang="en-US" altLang="en-US" sz="1400" dirty="0" smtClean="0">
                <a:solidFill>
                  <a:srgbClr val="333333"/>
                </a:solidFill>
                <a:latin typeface="Georgia" panose="02040502050405020303" pitchFamily="18" charset="0"/>
              </a:rPr>
              <a:t>of</a:t>
            </a:r>
            <a:r>
              <a:rPr kumimoji="0" lang="en-US" altLang="en-US" sz="1400" b="0" i="0" u="none" strike="noStrike" cap="none" normalizeH="0" baseline="0" dirty="0" smtClean="0">
                <a:ln>
                  <a:noFill/>
                </a:ln>
                <a:solidFill>
                  <a:srgbClr val="333333"/>
                </a:solidFill>
                <a:effectLst/>
                <a:latin typeface="Georgia" panose="02040502050405020303" pitchFamily="18" charset="0"/>
              </a:rPr>
              <a:t> </a:t>
            </a:r>
            <a:r>
              <a:rPr kumimoji="0" lang="en-US" altLang="en-US" sz="1400" b="0" i="0" u="none" strike="noStrike" cap="none" normalizeH="0" baseline="0" dirty="0" smtClean="0">
                <a:ln>
                  <a:noFill/>
                </a:ln>
                <a:solidFill>
                  <a:srgbClr val="333333"/>
                </a:solidFill>
                <a:effectLst/>
                <a:latin typeface="Georgia" panose="02040502050405020303" pitchFamily="18" charset="0"/>
              </a:rPr>
              <a:t>the universe is negative, and </a:t>
            </a:r>
            <a:r>
              <a:rPr kumimoji="0" lang="en-US" altLang="en-US" sz="1400" b="0" i="1" u="none" strike="noStrike" cap="none" normalizeH="0" baseline="0" dirty="0" smtClean="0">
                <a:ln>
                  <a:noFill/>
                </a:ln>
                <a:solidFill>
                  <a:srgbClr val="333333"/>
                </a:solidFill>
                <a:effectLst/>
                <a:latin typeface="Georgia" panose="02040502050405020303" pitchFamily="18" charset="0"/>
              </a:rPr>
              <a:t>vice versa.</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333333"/>
                </a:solidFill>
                <a:effectLst/>
                <a:latin typeface="Georgia" panose="02040502050405020303" pitchFamily="18" charset="0"/>
              </a:rPr>
              <a:t>This only holds when reactions are carried out at constant temperature and constant pressure, which is most often the case in chemistry. These constraints allow us to relate the entropy change of the universe to intensive and extensive quantities of the system. The Gibbs energy is much less useful under other conditions.</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333333"/>
                </a:solidFill>
                <a:effectLst/>
                <a:latin typeface="Georgia" panose="02040502050405020303" pitchFamily="18" charset="0"/>
              </a:rPr>
              <a:t>Gibbs energy is also a measure of the amount of work that can be extracted from a system (again at constant temperature and pressure). This is because the enthalpy measures the </a:t>
            </a:r>
            <a:r>
              <a:rPr kumimoji="0" lang="en-US" altLang="en-US" sz="1400" b="0" i="1" u="none" strike="noStrike" cap="none" normalizeH="0" baseline="0" dirty="0" smtClean="0">
                <a:ln>
                  <a:noFill/>
                </a:ln>
                <a:solidFill>
                  <a:srgbClr val="333333"/>
                </a:solidFill>
                <a:effectLst/>
                <a:latin typeface="Georgia" panose="02040502050405020303" pitchFamily="18" charset="0"/>
              </a:rPr>
              <a:t>energy</a:t>
            </a:r>
            <a:r>
              <a:rPr kumimoji="0" lang="en-US" altLang="en-US" sz="1400" b="0" i="0" u="none" strike="noStrike" cap="none" normalizeH="0" baseline="0" dirty="0" smtClean="0">
                <a:ln>
                  <a:noFill/>
                </a:ln>
                <a:solidFill>
                  <a:srgbClr val="333333"/>
                </a:solidFill>
                <a:effectLst/>
                <a:latin typeface="Georgia" panose="02040502050405020303" pitchFamily="18" charset="0"/>
              </a:rPr>
              <a:t> that can be extracted from a system, but then we have to subtract </a:t>
            </a:r>
            <a:r>
              <a:rPr kumimoji="0" lang="en-US" altLang="en-US" sz="1400" b="0" i="0" u="none" strike="noStrike" cap="none" normalizeH="0" baseline="0" dirty="0" smtClean="0">
                <a:ln>
                  <a:noFill/>
                </a:ln>
                <a:solidFill>
                  <a:srgbClr val="333333"/>
                </a:solidFill>
                <a:effectLst/>
                <a:latin typeface="MathJax_Math-italic"/>
              </a:rPr>
              <a:t>T</a:t>
            </a:r>
            <a:r>
              <a:rPr kumimoji="0" lang="en-US" altLang="en-US" sz="1400" b="0" i="0" u="none" strike="noStrike" cap="none" normalizeH="0" baseline="0" dirty="0" smtClean="0">
                <a:ln>
                  <a:noFill/>
                </a:ln>
                <a:solidFill>
                  <a:srgbClr val="333333"/>
                </a:solidFill>
                <a:effectLst/>
                <a:latin typeface="MathJax_Main"/>
              </a:rPr>
              <a:t>Δ</a:t>
            </a:r>
            <a:r>
              <a:rPr kumimoji="0" lang="en-US" altLang="en-US" sz="1400" b="0" i="0" u="none" strike="noStrike" cap="none" normalizeH="0" baseline="0" dirty="0" smtClean="0">
                <a:ln>
                  <a:noFill/>
                </a:ln>
                <a:solidFill>
                  <a:srgbClr val="333333"/>
                </a:solidFill>
                <a:effectLst/>
                <a:latin typeface="MathJax_Math-italic"/>
              </a:rPr>
              <a:t>S</a:t>
            </a:r>
            <a:r>
              <a:rPr kumimoji="0" lang="en-US" altLang="en-US" sz="1400" b="0" i="0" u="none" strike="noStrike" cap="none" normalizeH="0" baseline="0" dirty="0" smtClean="0">
                <a:ln>
                  <a:noFill/>
                </a:ln>
                <a:solidFill>
                  <a:srgbClr val="333333"/>
                </a:solidFill>
                <a:effectLst/>
                <a:latin typeface="Georgia" panose="02040502050405020303" pitchFamily="18" charset="0"/>
              </a:rPr>
              <a:t> because that energy is released in the form of heat, and the efficiency of a heat engine is zero when both reservoirs are at the same temperature.</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333333"/>
                </a:solidFill>
                <a:effectLst/>
                <a:latin typeface="Georgia" panose="02040502050405020303" pitchFamily="18" charset="0"/>
              </a:rPr>
              <a:t>The </a:t>
            </a:r>
            <a:r>
              <a:rPr kumimoji="0" lang="en-US" altLang="en-US" sz="1400" b="0" i="0" u="none" strike="noStrike" cap="none" normalizeH="0" baseline="0" dirty="0" smtClean="0">
                <a:ln>
                  <a:noFill/>
                </a:ln>
                <a:solidFill>
                  <a:srgbClr val="333333"/>
                </a:solidFill>
                <a:effectLst/>
                <a:latin typeface="Georgia" panose="02040502050405020303" pitchFamily="18" charset="0"/>
              </a:rPr>
              <a:t>name "Gibbs energy" is recommended by the IUPAC over "Gibbs free energy</a:t>
            </a:r>
            <a:r>
              <a:rPr kumimoji="0" lang="en-US" altLang="en-US" sz="1400" b="0" i="0" u="none" strike="noStrike" cap="none" normalizeH="0" baseline="0" dirty="0" smtClean="0">
                <a:ln>
                  <a:noFill/>
                </a:ln>
                <a:solidFill>
                  <a:srgbClr val="333333"/>
                </a:solidFill>
                <a:effectLst/>
                <a:latin typeface="Georgia" panose="02040502050405020303" pitchFamily="18" charset="0"/>
              </a:rPr>
              <a:t>".</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20594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4"/>
          <p:cNvSpPr>
            <a:spLocks noChangeArrowheads="1"/>
          </p:cNvSpPr>
          <p:nvPr/>
        </p:nvSpPr>
        <p:spPr bwMode="auto">
          <a:xfrm>
            <a:off x="375306" y="234993"/>
            <a:ext cx="8648377"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strike="noStrike" cap="none" normalizeH="0" baseline="0" dirty="0">
                <a:ln>
                  <a:noFill/>
                </a:ln>
                <a:effectLst/>
                <a:cs typeface="Arial" panose="020B0604020202020204" pitchFamily="34" charset="0"/>
              </a:rPr>
              <a:t>In thermodynamics, the </a:t>
            </a:r>
            <a:r>
              <a:rPr kumimoji="0" lang="en-US" altLang="en-US" sz="1500" b="1" i="0" strike="noStrike" cap="none" normalizeH="0" baseline="0" dirty="0">
                <a:ln>
                  <a:noFill/>
                </a:ln>
                <a:effectLst/>
                <a:cs typeface="Arial" panose="020B0604020202020204" pitchFamily="34" charset="0"/>
              </a:rPr>
              <a:t>Gibbs free energy</a:t>
            </a:r>
            <a:r>
              <a:rPr kumimoji="0" lang="en-US" altLang="en-US" sz="1500" b="0" i="0" strike="noStrike" cap="none" normalizeH="0" baseline="0" dirty="0">
                <a:ln>
                  <a:noFill/>
                </a:ln>
                <a:effectLst/>
                <a:cs typeface="Arial" panose="020B0604020202020204" pitchFamily="34" charset="0"/>
              </a:rPr>
              <a:t> (IUPAC recommended name: </a:t>
            </a:r>
            <a:r>
              <a:rPr kumimoji="0" lang="en-US" altLang="en-US" sz="1500" b="1" i="0" strike="noStrike" cap="none" normalizeH="0" baseline="0" dirty="0">
                <a:ln>
                  <a:noFill/>
                </a:ln>
                <a:effectLst/>
                <a:cs typeface="Arial" panose="020B0604020202020204" pitchFamily="34" charset="0"/>
              </a:rPr>
              <a:t>Gibbs energy</a:t>
            </a:r>
            <a:r>
              <a:rPr kumimoji="0" lang="en-US" altLang="en-US" sz="1500" b="0" i="0" strike="noStrike" cap="none" normalizeH="0" baseline="0" dirty="0">
                <a:ln>
                  <a:noFill/>
                </a:ln>
                <a:effectLst/>
                <a:cs typeface="Arial" panose="020B0604020202020204" pitchFamily="34" charset="0"/>
              </a:rPr>
              <a:t> or </a:t>
            </a:r>
            <a:r>
              <a:rPr kumimoji="0" lang="en-US" altLang="en-US" sz="1500" b="1" i="0" strike="noStrike" cap="none" normalizeH="0" baseline="0" dirty="0">
                <a:ln>
                  <a:noFill/>
                </a:ln>
                <a:effectLst/>
                <a:cs typeface="Arial" panose="020B0604020202020204" pitchFamily="34" charset="0"/>
              </a:rPr>
              <a:t>Gibbs function</a:t>
            </a:r>
            <a:r>
              <a:rPr kumimoji="0" lang="en-US" altLang="en-US" sz="1500" b="0" i="0" strike="noStrike" cap="none" normalizeH="0" baseline="0" dirty="0">
                <a:ln>
                  <a:noFill/>
                </a:ln>
                <a:effectLst/>
                <a:cs typeface="Arial" panose="020B0604020202020204" pitchFamily="34" charset="0"/>
              </a:rPr>
              <a:t>; also known as </a:t>
            </a:r>
            <a:r>
              <a:rPr kumimoji="0" lang="en-US" altLang="en-US" sz="1500" b="1" i="0" strike="noStrike" cap="none" normalizeH="0" baseline="0" dirty="0">
                <a:ln>
                  <a:noFill/>
                </a:ln>
                <a:effectLst/>
                <a:cs typeface="Arial" panose="020B0604020202020204" pitchFamily="34" charset="0"/>
              </a:rPr>
              <a:t>free </a:t>
            </a:r>
            <a:r>
              <a:rPr kumimoji="0" lang="en-US" altLang="en-US" sz="1500" b="1" i="0" strike="noStrike" cap="none" normalizeH="0" baseline="0" dirty="0" smtClean="0">
                <a:ln>
                  <a:noFill/>
                </a:ln>
                <a:effectLst/>
                <a:cs typeface="Arial" panose="020B0604020202020204" pitchFamily="34" charset="0"/>
              </a:rPr>
              <a:t>enthalpy</a:t>
            </a:r>
            <a:r>
              <a:rPr kumimoji="0" lang="en-US" altLang="en-US" sz="1500" b="0" i="0" strike="noStrike" cap="none" normalizeH="0" baseline="0" dirty="0">
                <a:ln>
                  <a:noFill/>
                </a:ln>
                <a:effectLst/>
                <a:cs typeface="Arial" panose="020B0604020202020204" pitchFamily="34" charset="0"/>
              </a:rPr>
              <a:t> to distinguish it from Helmholtz free energy) is a thermodynamic potential that can be used to calculate the maximum or reversible work that may be performed by a </a:t>
            </a:r>
            <a:r>
              <a:rPr kumimoji="0" lang="en-US" altLang="en-US" sz="1500" b="0" i="0" strike="noStrike" cap="none" normalizeH="0" baseline="0" dirty="0" smtClean="0">
                <a:ln>
                  <a:noFill/>
                </a:ln>
                <a:effectLst/>
                <a:cs typeface="Arial" panose="020B0604020202020204" pitchFamily="34" charset="0"/>
              </a:rPr>
              <a:t>thermodynamic system</a:t>
            </a:r>
            <a:r>
              <a:rPr kumimoji="0" lang="en-US" altLang="en-US" sz="1500" b="0" i="0" strike="noStrike" cap="none" normalizeH="0" baseline="0" dirty="0">
                <a:ln>
                  <a:noFill/>
                </a:ln>
                <a:effectLst/>
                <a:cs typeface="Arial" panose="020B0604020202020204" pitchFamily="34" charset="0"/>
              </a:rPr>
              <a:t> </a:t>
            </a:r>
            <a:r>
              <a:rPr kumimoji="0" lang="en-US" altLang="en-US" sz="1500" b="0" i="0" strike="noStrike" cap="none" normalizeH="0" baseline="0" dirty="0" smtClean="0">
                <a:ln>
                  <a:noFill/>
                </a:ln>
                <a:effectLst/>
                <a:cs typeface="Arial" panose="020B0604020202020204" pitchFamily="34" charset="0"/>
              </a:rPr>
              <a:t>at a constant</a:t>
            </a:r>
            <a:r>
              <a:rPr kumimoji="0" lang="en-US" altLang="en-US" sz="1500" b="0" i="0" strike="noStrike" cap="none" normalizeH="0" baseline="0" dirty="0">
                <a:ln>
                  <a:noFill/>
                </a:ln>
                <a:effectLst/>
                <a:cs typeface="Arial" panose="020B0604020202020204" pitchFamily="34" charset="0"/>
              </a:rPr>
              <a:t> temperature and pressure (isothermal, isobaric). Just as in mechanics, where the decrease in potential energy is defined as maximum useful work that can be performed, similarly different potentials have different meanings. The decrease in Gibbs free energy (kJ in SI units) is the </a:t>
            </a:r>
            <a:r>
              <a:rPr kumimoji="0" lang="en-US" altLang="en-US" sz="1500" b="0" i="1" strike="noStrike" cap="none" normalizeH="0" baseline="0" dirty="0">
                <a:ln>
                  <a:noFill/>
                </a:ln>
                <a:effectLst/>
                <a:cs typeface="Arial" panose="020B0604020202020204" pitchFamily="34" charset="0"/>
              </a:rPr>
              <a:t>maximum</a:t>
            </a:r>
            <a:r>
              <a:rPr kumimoji="0" lang="en-US" altLang="en-US" sz="1500" b="0" i="0" strike="noStrike" cap="none" normalizeH="0" baseline="0" dirty="0">
                <a:ln>
                  <a:noFill/>
                </a:ln>
                <a:effectLst/>
                <a:cs typeface="Arial" panose="020B0604020202020204" pitchFamily="34" charset="0"/>
              </a:rPr>
              <a:t> amount of non-expansion work that can be extracted from a thermodynamically closed system (one that can exchange heat and work with its surroundings, but not matter); this maximum can be attained only in a completely reversible process. When a system transforms reversibly from an initial state to a final state, the decrease in Gibbs free energy equals the work done by the system to its surroundings, minus the work of the pressure forces</a:t>
            </a:r>
            <a:r>
              <a:rPr kumimoji="0" lang="en-US" altLang="en-US" sz="1500" b="0" i="0" strike="noStrike" cap="none" normalizeH="0" baseline="0" dirty="0" smtClean="0">
                <a:ln>
                  <a:noFill/>
                </a:ln>
                <a:effectLst/>
                <a:cs typeface="Arial" panose="020B0604020202020204" pitchFamily="34" charset="0"/>
              </a:rPr>
              <a:t>.</a:t>
            </a:r>
            <a:endParaRPr kumimoji="0" lang="en-US" altLang="en-US" sz="15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strike="noStrike" cap="none" normalizeH="0" baseline="0" dirty="0">
                <a:ln>
                  <a:noFill/>
                </a:ln>
                <a:effectLst/>
                <a:cs typeface="Arial" panose="020B0604020202020204" pitchFamily="34" charset="0"/>
              </a:rPr>
              <a:t>The Gibbs energy (also referred to as </a:t>
            </a:r>
            <a:r>
              <a:rPr kumimoji="0" lang="en-US" altLang="en-US" sz="1500" b="0" i="1" strike="noStrike" cap="none" normalizeH="0" baseline="0" dirty="0">
                <a:ln>
                  <a:noFill/>
                </a:ln>
                <a:effectLst/>
                <a:cs typeface="Arial" panose="020B0604020202020204" pitchFamily="34" charset="0"/>
              </a:rPr>
              <a:t>G</a:t>
            </a:r>
            <a:r>
              <a:rPr kumimoji="0" lang="en-US" altLang="en-US" sz="1500" b="0" i="0" strike="noStrike" cap="none" normalizeH="0" baseline="0" dirty="0">
                <a:ln>
                  <a:noFill/>
                </a:ln>
                <a:effectLst/>
                <a:cs typeface="Arial" panose="020B0604020202020204" pitchFamily="34" charset="0"/>
              </a:rPr>
              <a:t>) is also the thermodynamic potential that is minimized when a system reaches chemical equilibrium at constant pressure and temperature. Its derivative with respect to the reaction coordinate of the system vanishes at the equilibrium point. As such, a reduction in </a:t>
            </a:r>
            <a:r>
              <a:rPr kumimoji="0" lang="en-US" altLang="en-US" sz="1500" b="0" i="1" strike="noStrike" cap="none" normalizeH="0" baseline="0" dirty="0">
                <a:ln>
                  <a:noFill/>
                </a:ln>
                <a:effectLst/>
                <a:cs typeface="Arial" panose="020B0604020202020204" pitchFamily="34" charset="0"/>
              </a:rPr>
              <a:t>G</a:t>
            </a:r>
            <a:r>
              <a:rPr kumimoji="0" lang="en-US" altLang="en-US" sz="1500" b="0" i="0" strike="noStrike" cap="none" normalizeH="0" baseline="0" dirty="0">
                <a:ln>
                  <a:noFill/>
                </a:ln>
                <a:effectLst/>
                <a:cs typeface="Arial" panose="020B0604020202020204" pitchFamily="34" charset="0"/>
              </a:rPr>
              <a:t> is a necessary condition for the spontaneity of processes at constant </a:t>
            </a:r>
            <a:r>
              <a:rPr kumimoji="0" lang="en-US" altLang="en-US" sz="1500" b="0" i="0" strike="noStrike" cap="none" normalizeH="0" baseline="0" dirty="0" smtClean="0">
                <a:ln>
                  <a:noFill/>
                </a:ln>
                <a:effectLst/>
                <a:cs typeface="Arial" panose="020B0604020202020204" pitchFamily="34" charset="0"/>
              </a:rPr>
              <a:t>pressure</a:t>
            </a:r>
            <a:r>
              <a:rPr kumimoji="0" lang="en-US" altLang="en-US" sz="1500" b="0" i="0" strike="noStrike" cap="none" normalizeH="0" baseline="0" dirty="0">
                <a:ln>
                  <a:noFill/>
                </a:ln>
                <a:effectLst/>
                <a:cs typeface="Arial" panose="020B0604020202020204" pitchFamily="34" charset="0"/>
              </a:rPr>
              <a:t> and temperature.</a:t>
            </a:r>
            <a:endParaRPr kumimoji="0" lang="en-US" altLang="en-US" sz="15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strike="noStrike" cap="none" normalizeH="0" baseline="0" dirty="0">
                <a:ln>
                  <a:noFill/>
                </a:ln>
                <a:effectLst/>
                <a:cs typeface="Arial" panose="020B0604020202020204" pitchFamily="34" charset="0"/>
              </a:rPr>
              <a:t>The Gibbs free energy, originally called </a:t>
            </a:r>
            <a:r>
              <a:rPr kumimoji="0" lang="en-US" altLang="en-US" sz="1500" b="0" i="1" strike="noStrike" cap="none" normalizeH="0" baseline="0" dirty="0">
                <a:ln>
                  <a:noFill/>
                </a:ln>
                <a:effectLst/>
                <a:cs typeface="Arial" panose="020B0604020202020204" pitchFamily="34" charset="0"/>
              </a:rPr>
              <a:t>available energy</a:t>
            </a:r>
            <a:r>
              <a:rPr kumimoji="0" lang="en-US" altLang="en-US" sz="1500" b="0" i="0" strike="noStrike" cap="none" normalizeH="0" baseline="0" dirty="0">
                <a:ln>
                  <a:noFill/>
                </a:ln>
                <a:effectLst/>
                <a:cs typeface="Arial" panose="020B0604020202020204" pitchFamily="34" charset="0"/>
              </a:rPr>
              <a:t>, was developed in the 1870s by the American scientist Josiah Willard Gibbs. In 1873, Gibbs described this "available energy" as</a:t>
            </a:r>
            <a:endParaRPr kumimoji="0" lang="en-US" altLang="en-US" sz="15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strike="noStrike" cap="none" normalizeH="0" baseline="0" dirty="0">
                <a:ln>
                  <a:noFill/>
                </a:ln>
                <a:effectLst/>
              </a:rPr>
              <a:t>the greatest amount of mechanical work which can be obtained from a given quantity of a certain substance in a given initial state, without increasing its total volume or allowing heat to pass to or from external bodies, except such as at the close of the processes are left in their initial condition</a:t>
            </a:r>
            <a:r>
              <a:rPr kumimoji="0" lang="en-US" altLang="en-US" sz="1500" b="0" i="0" strike="noStrike" cap="none" normalizeH="0" baseline="0" dirty="0" smtClean="0">
                <a:ln>
                  <a:noFill/>
                </a:ln>
                <a:effectLst/>
              </a:rPr>
              <a:t>.</a:t>
            </a:r>
            <a:endParaRPr kumimoji="0" lang="en-US" altLang="en-US" sz="15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strike="noStrike" cap="none" normalizeH="0" baseline="0" dirty="0">
                <a:ln>
                  <a:noFill/>
                </a:ln>
                <a:effectLst/>
                <a:cs typeface="Arial" panose="020B0604020202020204" pitchFamily="34" charset="0"/>
              </a:rPr>
              <a:t>The initial state of the body, according to Gibbs, is supposed to be such that "the body can be made to pass from it to states of dissipated energy by reversible processes." In his 1876 magnum opus </a:t>
            </a:r>
            <a:r>
              <a:rPr kumimoji="0" lang="en-US" altLang="en-US" sz="1500" b="0" i="1" strike="noStrike" cap="none" normalizeH="0" baseline="0" dirty="0">
                <a:ln>
                  <a:noFill/>
                </a:ln>
                <a:effectLst/>
                <a:cs typeface="Arial" panose="020B0604020202020204" pitchFamily="34" charset="0"/>
              </a:rPr>
              <a:t>On the Equilibrium of Heterogeneous Substances</a:t>
            </a:r>
            <a:r>
              <a:rPr kumimoji="0" lang="en-US" altLang="en-US" sz="1500" b="0" i="0" strike="noStrike" cap="none" normalizeH="0" baseline="0" dirty="0">
                <a:ln>
                  <a:noFill/>
                </a:ln>
                <a:effectLst/>
                <a:cs typeface="Arial" panose="020B0604020202020204" pitchFamily="34" charset="0"/>
              </a:rPr>
              <a:t>, a graphical analysis of multi-phase chemical systems, he engaged his thoughts on chemical free energy in full.</a:t>
            </a:r>
            <a:endParaRPr kumimoji="0" lang="en-US" altLang="en-US" sz="1500" b="0" i="0" strike="noStrike" cap="none" normalizeH="0" baseline="0" dirty="0">
              <a:ln>
                <a:noFill/>
              </a:ln>
              <a:effectLst/>
            </a:endParaRPr>
          </a:p>
        </p:txBody>
      </p:sp>
    </p:spTree>
    <p:extLst>
      <p:ext uri="{BB962C8B-B14F-4D97-AF65-F5344CB8AC3E}">
        <p14:creationId xmlns:p14="http://schemas.microsoft.com/office/powerpoint/2010/main" val="18627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142" y="188494"/>
            <a:ext cx="8596668" cy="1320800"/>
          </a:xfrm>
        </p:spPr>
        <p:txBody>
          <a:bodyPr/>
          <a:lstStyle/>
          <a:p>
            <a:r>
              <a:rPr lang="en-US" dirty="0" smtClean="0"/>
              <a:t>History</a:t>
            </a:r>
            <a:endParaRPr lang="en-US" dirty="0"/>
          </a:p>
        </p:txBody>
      </p:sp>
      <p:sp>
        <p:nvSpPr>
          <p:cNvPr id="5" name="Rectangle 2"/>
          <p:cNvSpPr>
            <a:spLocks noChangeArrowheads="1"/>
          </p:cNvSpPr>
          <p:nvPr/>
        </p:nvSpPr>
        <p:spPr bwMode="auto">
          <a:xfrm>
            <a:off x="415939" y="945147"/>
            <a:ext cx="8655871" cy="5626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smtClean="0">
                <a:ln>
                  <a:noFill/>
                </a:ln>
                <a:effectLst/>
                <a:cs typeface="Arial" panose="020B0604020202020204" pitchFamily="34" charset="0"/>
              </a:rPr>
              <a:t>The </a:t>
            </a:r>
            <a:r>
              <a:rPr kumimoji="0" lang="en-US" altLang="en-US" sz="1250" b="0" i="0" u="none" strike="noStrike" cap="none" normalizeH="0" baseline="0" dirty="0">
                <a:ln>
                  <a:noFill/>
                </a:ln>
                <a:effectLst/>
                <a:cs typeface="Arial" panose="020B0604020202020204" pitchFamily="34" charset="0"/>
              </a:rPr>
              <a:t>quantity called "free energy" is a more advanced and accurate replacement for the outdated term </a:t>
            </a:r>
            <a:r>
              <a:rPr kumimoji="0" lang="en-US" altLang="en-US" sz="1250" b="0" i="1" u="none" strike="noStrike" cap="none" normalizeH="0" baseline="0" dirty="0">
                <a:ln>
                  <a:noFill/>
                </a:ln>
                <a:effectLst/>
                <a:cs typeface="Arial" panose="020B0604020202020204" pitchFamily="34" charset="0"/>
              </a:rPr>
              <a:t>affinity</a:t>
            </a:r>
            <a:r>
              <a:rPr kumimoji="0" lang="en-US" altLang="en-US" sz="1250" b="0" i="0" u="none" strike="noStrike" cap="none" normalizeH="0" baseline="0" dirty="0">
                <a:ln>
                  <a:noFill/>
                </a:ln>
                <a:effectLst/>
                <a:cs typeface="Arial" panose="020B0604020202020204" pitchFamily="34" charset="0"/>
              </a:rPr>
              <a:t>, which was used by chemists in the earlier years of physical chemistry to describe the </a:t>
            </a:r>
            <a:r>
              <a:rPr kumimoji="0" lang="en-US" altLang="en-US" sz="1250" b="0" i="1" u="none" strike="noStrike" cap="none" normalizeH="0" baseline="0" dirty="0">
                <a:ln>
                  <a:noFill/>
                </a:ln>
                <a:effectLst/>
                <a:cs typeface="Arial" panose="020B0604020202020204" pitchFamily="34" charset="0"/>
              </a:rPr>
              <a:t>force</a:t>
            </a:r>
            <a:r>
              <a:rPr kumimoji="0" lang="en-US" altLang="en-US" sz="1250" b="0" i="0" u="none" strike="noStrike" cap="none" normalizeH="0" baseline="0" dirty="0">
                <a:ln>
                  <a:noFill/>
                </a:ln>
                <a:effectLst/>
                <a:cs typeface="Arial" panose="020B0604020202020204" pitchFamily="34" charset="0"/>
              </a:rPr>
              <a:t> that caused chemical reactions.</a:t>
            </a:r>
            <a:endParaRPr kumimoji="0" lang="en-US" altLang="en-US" sz="12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effectLst/>
                <a:cs typeface="Arial" panose="020B0604020202020204" pitchFamily="34" charset="0"/>
              </a:rPr>
              <a:t>In 1873, Willard Gibbs published </a:t>
            </a:r>
            <a:r>
              <a:rPr kumimoji="0" lang="en-US" altLang="en-US" sz="1250" b="0" i="1" u="none" strike="noStrike" cap="none" normalizeH="0" baseline="0" dirty="0">
                <a:ln>
                  <a:noFill/>
                </a:ln>
                <a:effectLst/>
                <a:cs typeface="Arial" panose="020B0604020202020204" pitchFamily="34" charset="0"/>
              </a:rPr>
              <a:t>A Method of Geometrical Representation of the Thermodynamic Properties of Substances by Means of Surfaces</a:t>
            </a:r>
            <a:r>
              <a:rPr kumimoji="0" lang="en-US" altLang="en-US" sz="1250" b="0" i="0" u="none" strike="noStrike" cap="none" normalizeH="0" baseline="0" dirty="0">
                <a:ln>
                  <a:noFill/>
                </a:ln>
                <a:effectLst/>
                <a:cs typeface="Arial" panose="020B0604020202020204" pitchFamily="34" charset="0"/>
              </a:rPr>
              <a:t>, in which he sketched the principles of his new equation that was able to predict or estimate the tendencies of various natural processes to ensue when bodies or systems are brought into contact. By studying the interactions of homogeneous substances in contact, i.e., bodies composed of part solid, part liquid, and part vapor, and by using a three-dimensional volume-entropy-internal energy graph, Gibbs was able to determine three states of equilibrium, i.e., "necessarily stable", "neutral", and "unstable", and whether or not changes would ensue. Further, Gibbs stated</a:t>
            </a:r>
            <a:r>
              <a:rPr kumimoji="0" lang="en-US" altLang="en-US" sz="1250" b="0" i="0" u="none" strike="noStrike" cap="none" normalizeH="0" baseline="0" dirty="0" smtClean="0">
                <a:ln>
                  <a:noFill/>
                </a:ln>
                <a:effectLst/>
                <a:cs typeface="Arial" panose="020B0604020202020204" pitchFamily="34" charset="0"/>
              </a:rPr>
              <a:t>:</a:t>
            </a:r>
            <a:endParaRPr kumimoji="0" lang="en-US" altLang="en-US" sz="1250" b="0" i="0" u="none" strike="noStrike" cap="none" normalizeH="0" baseline="30000" dirty="0">
              <a:ln>
                <a:noFill/>
              </a:ln>
              <a:effectLst/>
              <a:cs typeface="Arial" panose="020B0604020202020204" pitchFamily="34" charset="0"/>
            </a:endParaRPr>
          </a:p>
          <a:p>
            <a:r>
              <a:rPr lang="en-IN" sz="1250" dirty="0">
                <a:effectLst/>
              </a:rPr>
              <a:t>If we wish to express in a single equation the necessary and sufficient condition of </a:t>
            </a:r>
            <a:r>
              <a:rPr lang="en-IN" sz="1250" u="none" strike="noStrike" dirty="0">
                <a:effectLst/>
              </a:rPr>
              <a:t>thermodynamic equilibrium</a:t>
            </a:r>
            <a:r>
              <a:rPr lang="en-IN" sz="1250" dirty="0">
                <a:effectLst/>
              </a:rPr>
              <a:t> for a substance when surrounded by a medium of constant </a:t>
            </a:r>
            <a:r>
              <a:rPr lang="en-IN" sz="1250" u="none" strike="noStrike" dirty="0">
                <a:effectLst/>
              </a:rPr>
              <a:t>pressure</a:t>
            </a:r>
            <a:r>
              <a:rPr lang="en-IN" sz="1250" dirty="0">
                <a:effectLst/>
              </a:rPr>
              <a:t> </a:t>
            </a:r>
            <a:r>
              <a:rPr lang="en-IN" sz="1250" i="1" dirty="0">
                <a:effectLst/>
              </a:rPr>
              <a:t>p</a:t>
            </a:r>
            <a:r>
              <a:rPr lang="en-IN" sz="1250" dirty="0">
                <a:effectLst/>
              </a:rPr>
              <a:t> and </a:t>
            </a:r>
            <a:r>
              <a:rPr lang="en-IN" sz="1250" u="none" strike="noStrike" dirty="0">
                <a:effectLst/>
              </a:rPr>
              <a:t>temperature</a:t>
            </a:r>
            <a:r>
              <a:rPr lang="en-IN" sz="1250" dirty="0">
                <a:effectLst/>
              </a:rPr>
              <a:t> </a:t>
            </a:r>
            <a:r>
              <a:rPr lang="en-IN" sz="1250" i="1" dirty="0">
                <a:effectLst/>
              </a:rPr>
              <a:t>T</a:t>
            </a:r>
            <a:r>
              <a:rPr lang="en-IN" sz="1250" dirty="0">
                <a:effectLst/>
              </a:rPr>
              <a:t>, this equation may be written:</a:t>
            </a:r>
          </a:p>
          <a:p>
            <a:r>
              <a:rPr lang="en-IN" sz="1250" i="1" dirty="0">
                <a:effectLst/>
              </a:rPr>
              <a:t>δ</a:t>
            </a:r>
            <a:r>
              <a:rPr lang="en-IN" sz="1250" dirty="0">
                <a:effectLst/>
              </a:rPr>
              <a:t>(</a:t>
            </a:r>
            <a:r>
              <a:rPr lang="en-IN" sz="1250" i="1" dirty="0">
                <a:effectLst/>
              </a:rPr>
              <a:t>ε</a:t>
            </a:r>
            <a:r>
              <a:rPr lang="en-IN" sz="1250" dirty="0">
                <a:effectLst/>
              </a:rPr>
              <a:t> − </a:t>
            </a:r>
            <a:r>
              <a:rPr lang="en-IN" sz="1250" i="1" dirty="0">
                <a:effectLst/>
              </a:rPr>
              <a:t>Tη</a:t>
            </a:r>
            <a:r>
              <a:rPr lang="en-IN" sz="1250" dirty="0">
                <a:effectLst/>
              </a:rPr>
              <a:t> + </a:t>
            </a:r>
            <a:r>
              <a:rPr lang="en-IN" sz="1250" i="1" dirty="0">
                <a:effectLst/>
              </a:rPr>
              <a:t>pν</a:t>
            </a:r>
            <a:r>
              <a:rPr lang="en-IN" sz="1250" dirty="0">
                <a:effectLst/>
              </a:rPr>
              <a:t>) = </a:t>
            </a:r>
            <a:r>
              <a:rPr lang="en-IN" sz="1250" dirty="0" smtClean="0">
                <a:effectLst/>
              </a:rPr>
              <a:t>0 when</a:t>
            </a:r>
            <a:r>
              <a:rPr lang="en-IN" sz="1250" dirty="0">
                <a:effectLst/>
              </a:rPr>
              <a:t> </a:t>
            </a:r>
            <a:r>
              <a:rPr lang="en-IN" sz="1250" i="1" dirty="0">
                <a:effectLst/>
              </a:rPr>
              <a:t>δ</a:t>
            </a:r>
            <a:r>
              <a:rPr lang="en-IN" sz="1250" dirty="0">
                <a:effectLst/>
              </a:rPr>
              <a:t> refers to the variation produced by any variations in the </a:t>
            </a:r>
            <a:r>
              <a:rPr lang="en-IN" sz="1250" u="none" strike="noStrike" dirty="0">
                <a:effectLst/>
              </a:rPr>
              <a:t>state</a:t>
            </a:r>
            <a:r>
              <a:rPr lang="en-IN" sz="1250" dirty="0">
                <a:effectLst/>
              </a:rPr>
              <a:t> of the parts of the body, and (when different parts of the body are in different states) in the proportion in which the body is divided between the different states. The condition of stable equilibrium is that the value of the expression in the parenthesis shall be a minimum.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effectLst/>
                <a:cs typeface="Arial" panose="020B0604020202020204" pitchFamily="34" charset="0"/>
              </a:rPr>
              <a:t>In this description, as used by Gibbs, </a:t>
            </a:r>
            <a:r>
              <a:rPr kumimoji="0" lang="en-US" altLang="en-US" sz="1250" b="0" i="1" u="none" strike="noStrike" cap="none" normalizeH="0" baseline="0" dirty="0">
                <a:ln>
                  <a:noFill/>
                </a:ln>
                <a:effectLst/>
                <a:cs typeface="Arial" panose="020B0604020202020204" pitchFamily="34" charset="0"/>
              </a:rPr>
              <a:t>ε</a:t>
            </a:r>
            <a:r>
              <a:rPr kumimoji="0" lang="en-US" altLang="en-US" sz="1250" b="0" i="0" u="none" strike="noStrike" cap="none" normalizeH="0" baseline="0" dirty="0">
                <a:ln>
                  <a:noFill/>
                </a:ln>
                <a:effectLst/>
                <a:cs typeface="Arial" panose="020B0604020202020204" pitchFamily="34" charset="0"/>
              </a:rPr>
              <a:t> refers to the internal energy of the body, </a:t>
            </a:r>
            <a:r>
              <a:rPr kumimoji="0" lang="en-US" altLang="en-US" sz="1250" b="0" i="1" u="none" strike="noStrike" cap="none" normalizeH="0" baseline="0" dirty="0">
                <a:ln>
                  <a:noFill/>
                </a:ln>
                <a:effectLst/>
                <a:cs typeface="Arial" panose="020B0604020202020204" pitchFamily="34" charset="0"/>
              </a:rPr>
              <a:t>η</a:t>
            </a:r>
            <a:r>
              <a:rPr kumimoji="0" lang="en-US" altLang="en-US" sz="1250" b="0" i="0" u="none" strike="noStrike" cap="none" normalizeH="0" baseline="0" dirty="0">
                <a:ln>
                  <a:noFill/>
                </a:ln>
                <a:effectLst/>
                <a:cs typeface="Arial" panose="020B0604020202020204" pitchFamily="34" charset="0"/>
              </a:rPr>
              <a:t> refers to the </a:t>
            </a:r>
            <a:r>
              <a:rPr kumimoji="0" lang="en-US" altLang="en-US" sz="1250" b="0" i="0" u="none" strike="noStrike" cap="none" normalizeH="0" baseline="0" dirty="0" smtClean="0">
                <a:ln>
                  <a:noFill/>
                </a:ln>
                <a:effectLst/>
                <a:cs typeface="Arial" panose="020B0604020202020204" pitchFamily="34" charset="0"/>
              </a:rPr>
              <a:t>entropy</a:t>
            </a:r>
            <a:r>
              <a:rPr lang="en-US" altLang="en-US" sz="1250" dirty="0">
                <a:cs typeface="Arial" panose="020B0604020202020204" pitchFamily="34" charset="0"/>
              </a:rPr>
              <a:t> </a:t>
            </a:r>
            <a:r>
              <a:rPr kumimoji="0" lang="en-US" altLang="en-US" sz="1250" b="0" i="0" u="none" strike="noStrike" cap="none" normalizeH="0" baseline="0" dirty="0" smtClean="0">
                <a:ln>
                  <a:noFill/>
                </a:ln>
                <a:effectLst/>
                <a:cs typeface="Arial" panose="020B0604020202020204" pitchFamily="34" charset="0"/>
              </a:rPr>
              <a:t>of </a:t>
            </a:r>
            <a:r>
              <a:rPr kumimoji="0" lang="en-US" altLang="en-US" sz="1250" b="0" i="0" u="none" strike="noStrike" cap="none" normalizeH="0" baseline="0" dirty="0">
                <a:ln>
                  <a:noFill/>
                </a:ln>
                <a:effectLst/>
                <a:cs typeface="Arial" panose="020B0604020202020204" pitchFamily="34" charset="0"/>
              </a:rPr>
              <a:t>the body, and </a:t>
            </a:r>
            <a:r>
              <a:rPr kumimoji="0" lang="en-US" altLang="en-US" sz="1250" b="0" i="1" u="none" strike="noStrike" cap="none" normalizeH="0" baseline="0" dirty="0">
                <a:ln>
                  <a:noFill/>
                </a:ln>
                <a:effectLst/>
                <a:cs typeface="Arial" panose="020B0604020202020204" pitchFamily="34" charset="0"/>
              </a:rPr>
              <a:t>ν</a:t>
            </a:r>
            <a:r>
              <a:rPr kumimoji="0" lang="en-US" altLang="en-US" sz="1250" b="0" i="0" u="none" strike="noStrike" cap="none" normalizeH="0" baseline="0" dirty="0">
                <a:ln>
                  <a:noFill/>
                </a:ln>
                <a:effectLst/>
                <a:cs typeface="Arial" panose="020B0604020202020204" pitchFamily="34" charset="0"/>
              </a:rPr>
              <a:t> is the volume of the body.</a:t>
            </a:r>
            <a:endParaRPr kumimoji="0" lang="en-US" altLang="en-US" sz="12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effectLst/>
                <a:cs typeface="Arial" panose="020B0604020202020204" pitchFamily="34" charset="0"/>
              </a:rPr>
              <a:t>Thereafter, in 1882, the German scientist Hermann von Helmholtz characterized the affinity as the largest quantity of work which can be gained when the reaction is carried out in a reversible manner, e.g., electrical work in a reversible cell. The maximum work is thus regarded as the diminution of the free, or available, energy of the system (</a:t>
            </a:r>
            <a:r>
              <a:rPr kumimoji="0" lang="en-US" altLang="en-US" sz="1250" b="0" i="1" u="none" strike="noStrike" cap="none" normalizeH="0" baseline="0" dirty="0">
                <a:ln>
                  <a:noFill/>
                </a:ln>
                <a:effectLst/>
                <a:cs typeface="Arial" panose="020B0604020202020204" pitchFamily="34" charset="0"/>
              </a:rPr>
              <a:t>Gibbs free energy</a:t>
            </a:r>
            <a:r>
              <a:rPr kumimoji="0" lang="en-US" altLang="en-US" sz="1250" b="0" i="0" u="none" strike="noStrike" cap="none" normalizeH="0" baseline="0" dirty="0">
                <a:ln>
                  <a:noFill/>
                </a:ln>
                <a:effectLst/>
                <a:cs typeface="Arial" panose="020B0604020202020204" pitchFamily="34" charset="0"/>
              </a:rPr>
              <a:t> </a:t>
            </a:r>
            <a:r>
              <a:rPr kumimoji="0" lang="en-US" altLang="en-US" sz="1250" b="0" i="1" u="none" strike="noStrike" cap="none" normalizeH="0" baseline="0" dirty="0">
                <a:ln>
                  <a:noFill/>
                </a:ln>
                <a:effectLst/>
                <a:cs typeface="Arial" panose="020B0604020202020204" pitchFamily="34" charset="0"/>
              </a:rPr>
              <a:t>G</a:t>
            </a:r>
            <a:r>
              <a:rPr kumimoji="0" lang="en-US" altLang="en-US" sz="1250" b="0" i="0" u="none" strike="noStrike" cap="none" normalizeH="0" baseline="0" dirty="0">
                <a:ln>
                  <a:noFill/>
                </a:ln>
                <a:effectLst/>
                <a:cs typeface="Arial" panose="020B0604020202020204" pitchFamily="34" charset="0"/>
              </a:rPr>
              <a:t> at </a:t>
            </a:r>
            <a:r>
              <a:rPr kumimoji="0" lang="en-US" altLang="en-US" sz="1250" b="0" i="1" u="none" strike="noStrike" cap="none" normalizeH="0" baseline="0" dirty="0">
                <a:ln>
                  <a:noFill/>
                </a:ln>
                <a:effectLst/>
                <a:cs typeface="Arial" panose="020B0604020202020204" pitchFamily="34" charset="0"/>
              </a:rPr>
              <a:t>T</a:t>
            </a:r>
            <a:r>
              <a:rPr kumimoji="0" lang="en-US" altLang="en-US" sz="1250" b="0" i="0" u="none" strike="noStrike" cap="none" normalizeH="0" baseline="0" dirty="0">
                <a:ln>
                  <a:noFill/>
                </a:ln>
                <a:effectLst/>
                <a:cs typeface="Arial" panose="020B0604020202020204" pitchFamily="34" charset="0"/>
              </a:rPr>
              <a:t> = constant, </a:t>
            </a:r>
            <a:r>
              <a:rPr kumimoji="0" lang="en-US" altLang="en-US" sz="1250" b="0" i="1" u="none" strike="noStrike" cap="none" normalizeH="0" baseline="0" dirty="0">
                <a:ln>
                  <a:noFill/>
                </a:ln>
                <a:effectLst/>
                <a:cs typeface="Arial" panose="020B0604020202020204" pitchFamily="34" charset="0"/>
              </a:rPr>
              <a:t>P</a:t>
            </a:r>
            <a:r>
              <a:rPr kumimoji="0" lang="en-US" altLang="en-US" sz="1250" b="0" i="0" u="none" strike="noStrike" cap="none" normalizeH="0" baseline="0" dirty="0">
                <a:ln>
                  <a:noFill/>
                </a:ln>
                <a:effectLst/>
                <a:cs typeface="Arial" panose="020B0604020202020204" pitchFamily="34" charset="0"/>
              </a:rPr>
              <a:t> = constant or </a:t>
            </a:r>
            <a:r>
              <a:rPr kumimoji="0" lang="en-US" altLang="en-US" sz="1250" b="0" i="1" u="none" strike="noStrike" cap="none" normalizeH="0" baseline="0" dirty="0">
                <a:ln>
                  <a:noFill/>
                </a:ln>
                <a:effectLst/>
                <a:cs typeface="Arial" panose="020B0604020202020204" pitchFamily="34" charset="0"/>
              </a:rPr>
              <a:t>Helmholtz free energy</a:t>
            </a:r>
            <a:r>
              <a:rPr kumimoji="0" lang="en-US" altLang="en-US" sz="1250" b="0" i="0" u="none" strike="noStrike" cap="none" normalizeH="0" baseline="0" dirty="0">
                <a:ln>
                  <a:noFill/>
                </a:ln>
                <a:effectLst/>
                <a:cs typeface="Arial" panose="020B0604020202020204" pitchFamily="34" charset="0"/>
              </a:rPr>
              <a:t> </a:t>
            </a:r>
            <a:r>
              <a:rPr kumimoji="0" lang="en-US" altLang="en-US" sz="1250" b="0" i="1" u="none" strike="noStrike" cap="none" normalizeH="0" baseline="0" dirty="0">
                <a:ln>
                  <a:noFill/>
                </a:ln>
                <a:effectLst/>
                <a:cs typeface="Arial" panose="020B0604020202020204" pitchFamily="34" charset="0"/>
              </a:rPr>
              <a:t>F</a:t>
            </a:r>
            <a:r>
              <a:rPr kumimoji="0" lang="en-US" altLang="en-US" sz="1250" b="0" i="0" u="none" strike="noStrike" cap="none" normalizeH="0" baseline="0" dirty="0">
                <a:ln>
                  <a:noFill/>
                </a:ln>
                <a:effectLst/>
                <a:cs typeface="Arial" panose="020B0604020202020204" pitchFamily="34" charset="0"/>
              </a:rPr>
              <a:t> at </a:t>
            </a:r>
            <a:r>
              <a:rPr kumimoji="0" lang="en-US" altLang="en-US" sz="1250" b="0" i="1" u="none" strike="noStrike" cap="none" normalizeH="0" baseline="0" dirty="0">
                <a:ln>
                  <a:noFill/>
                </a:ln>
                <a:effectLst/>
                <a:cs typeface="Arial" panose="020B0604020202020204" pitchFamily="34" charset="0"/>
              </a:rPr>
              <a:t>T</a:t>
            </a:r>
            <a:r>
              <a:rPr kumimoji="0" lang="en-US" altLang="en-US" sz="1250" b="0" i="0" u="none" strike="noStrike" cap="none" normalizeH="0" baseline="0" dirty="0">
                <a:ln>
                  <a:noFill/>
                </a:ln>
                <a:effectLst/>
                <a:cs typeface="Arial" panose="020B0604020202020204" pitchFamily="34" charset="0"/>
              </a:rPr>
              <a:t> = constant, </a:t>
            </a:r>
            <a:r>
              <a:rPr kumimoji="0" lang="en-US" altLang="en-US" sz="1250" b="0" i="1" u="none" strike="noStrike" cap="none" normalizeH="0" baseline="0" dirty="0">
                <a:ln>
                  <a:noFill/>
                </a:ln>
                <a:effectLst/>
                <a:cs typeface="Arial" panose="020B0604020202020204" pitchFamily="34" charset="0"/>
              </a:rPr>
              <a:t>V</a:t>
            </a:r>
            <a:r>
              <a:rPr kumimoji="0" lang="en-US" altLang="en-US" sz="1250" b="0" i="0" u="none" strike="noStrike" cap="none" normalizeH="0" baseline="0" dirty="0">
                <a:ln>
                  <a:noFill/>
                </a:ln>
                <a:effectLst/>
                <a:cs typeface="Arial" panose="020B0604020202020204" pitchFamily="34" charset="0"/>
              </a:rPr>
              <a:t> = constant), whilst the heat given out is usually a measure of the diminution of the total energy of the system (internal energy). Thus, </a:t>
            </a:r>
            <a:r>
              <a:rPr kumimoji="0" lang="en-US" altLang="en-US" sz="1250" b="0" i="1" u="none" strike="noStrike" cap="none" normalizeH="0" baseline="0" dirty="0">
                <a:ln>
                  <a:noFill/>
                </a:ln>
                <a:effectLst/>
                <a:cs typeface="Arial" panose="020B0604020202020204" pitchFamily="34" charset="0"/>
              </a:rPr>
              <a:t>G</a:t>
            </a:r>
            <a:r>
              <a:rPr kumimoji="0" lang="en-US" altLang="en-US" sz="1250" b="0" i="0" u="none" strike="noStrike" cap="none" normalizeH="0" baseline="0" dirty="0">
                <a:ln>
                  <a:noFill/>
                </a:ln>
                <a:effectLst/>
                <a:cs typeface="Arial" panose="020B0604020202020204" pitchFamily="34" charset="0"/>
              </a:rPr>
              <a:t> or </a:t>
            </a:r>
            <a:r>
              <a:rPr kumimoji="0" lang="en-US" altLang="en-US" sz="1250" b="0" i="1" u="none" strike="noStrike" cap="none" normalizeH="0" baseline="0" dirty="0">
                <a:ln>
                  <a:noFill/>
                </a:ln>
                <a:effectLst/>
                <a:cs typeface="Arial" panose="020B0604020202020204" pitchFamily="34" charset="0"/>
              </a:rPr>
              <a:t>F</a:t>
            </a:r>
            <a:r>
              <a:rPr kumimoji="0" lang="en-US" altLang="en-US" sz="1250" b="0" i="0" u="none" strike="noStrike" cap="none" normalizeH="0" baseline="0" dirty="0">
                <a:ln>
                  <a:noFill/>
                </a:ln>
                <a:effectLst/>
                <a:cs typeface="Arial" panose="020B0604020202020204" pitchFamily="34" charset="0"/>
              </a:rPr>
              <a:t> is the amount of energy "free" for work under the given conditions.</a:t>
            </a:r>
            <a:endParaRPr kumimoji="0" lang="en-US" altLang="en-US" sz="12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a:ln>
                  <a:noFill/>
                </a:ln>
                <a:effectLst/>
                <a:cs typeface="Arial" panose="020B0604020202020204" pitchFamily="34" charset="0"/>
              </a:rPr>
              <a:t>Until this point, the general view had been such that: "all chemical reactions drive the system to a state of equilibrium in which the affinities of the reactions vanish". Over the next 60 years, the term affinity came to be replaced with the term free energy. According to chemistry historian Henry Leicester, the influential 1923 textbook </a:t>
            </a:r>
            <a:r>
              <a:rPr kumimoji="0" lang="en-US" altLang="en-US" sz="1250" b="0" i="1" u="none" strike="noStrike" cap="none" normalizeH="0" baseline="0" dirty="0">
                <a:ln>
                  <a:noFill/>
                </a:ln>
                <a:effectLst/>
                <a:cs typeface="Arial" panose="020B0604020202020204" pitchFamily="34" charset="0"/>
              </a:rPr>
              <a:t>Thermodynamics and the Free Energy of Chemical Substances</a:t>
            </a:r>
            <a:r>
              <a:rPr kumimoji="0" lang="en-US" altLang="en-US" sz="1250" b="0" i="0" u="none" strike="noStrike" cap="none" normalizeH="0" baseline="0" dirty="0">
                <a:ln>
                  <a:noFill/>
                </a:ln>
                <a:effectLst/>
                <a:cs typeface="Arial" panose="020B0604020202020204" pitchFamily="34" charset="0"/>
              </a:rPr>
              <a:t> by Gilbert N. Lewis and Merle Randall led to the replacement of the term "affinity" by the term "free energy" in much of the English-speaking world</a:t>
            </a:r>
            <a:r>
              <a:rPr kumimoji="0" lang="en-US" altLang="en-US" sz="1250" b="0" i="0" u="none" strike="noStrike" cap="none" normalizeH="0" baseline="0" dirty="0" smtClean="0">
                <a:ln>
                  <a:noFill/>
                </a:ln>
                <a:effectLst/>
                <a:cs typeface="Arial" panose="020B0604020202020204" pitchFamily="34" charset="0"/>
              </a:rPr>
              <a:t>.</a:t>
            </a:r>
            <a:endParaRPr kumimoji="0" lang="en-US" altLang="en-US" sz="1250" b="0" i="0" u="none" strike="noStrike" cap="none" normalizeH="0" baseline="0" dirty="0">
              <a:ln>
                <a:noFill/>
              </a:ln>
              <a:effectLst/>
            </a:endParaRPr>
          </a:p>
        </p:txBody>
      </p:sp>
    </p:spTree>
    <p:extLst>
      <p:ext uri="{BB962C8B-B14F-4D97-AF65-F5344CB8AC3E}">
        <p14:creationId xmlns:p14="http://schemas.microsoft.com/office/powerpoint/2010/main" val="24126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92" y="453190"/>
            <a:ext cx="8596668" cy="1320800"/>
          </a:xfrm>
        </p:spPr>
        <p:txBody>
          <a:bodyPr/>
          <a:lstStyle/>
          <a:p>
            <a:r>
              <a:rPr lang="en-US" dirty="0"/>
              <a:t>Graphical interpretation</a:t>
            </a:r>
          </a:p>
        </p:txBody>
      </p:sp>
      <p:sp>
        <p:nvSpPr>
          <p:cNvPr id="3" name="Content Placeholder 2"/>
          <p:cNvSpPr>
            <a:spLocks noGrp="1"/>
          </p:cNvSpPr>
          <p:nvPr>
            <p:ph idx="1"/>
          </p:nvPr>
        </p:nvSpPr>
        <p:spPr>
          <a:xfrm>
            <a:off x="508892" y="1282284"/>
            <a:ext cx="8596668" cy="3880773"/>
          </a:xfrm>
        </p:spPr>
        <p:txBody>
          <a:bodyPr>
            <a:normAutofit/>
          </a:bodyPr>
          <a:lstStyle/>
          <a:p>
            <a:pPr marL="0" indent="0">
              <a:buNone/>
            </a:pPr>
            <a:r>
              <a:rPr lang="en-IN" sz="1600" dirty="0"/>
              <a:t>Gibbs free energy was originally defined graphically. In 1873, American scientist Willard </a:t>
            </a:r>
            <a:r>
              <a:rPr lang="en-IN" sz="1600" dirty="0" smtClean="0"/>
              <a:t>Gibbs</a:t>
            </a:r>
            <a:r>
              <a:rPr lang="en-IN" sz="1600" dirty="0"/>
              <a:t> published his first thermodynamics paper, "Graphical Methods in the Thermodynamics of Fluids", in which Gibbs used the two coordinates of the entropy and volume to represent the state of the body. In his second follow-up paper, "A Method of Geometrical Representation of the Thermodynamic Properties of Substances by Means of Surfaces", published later that year, Gibbs added in the third coordinate of the energy of the body, defined on three figures. In 1874, Scottish physicist James Clerk Maxwell used Gibbs' figures to make a 3D energy-entropy-volume thermodynamic surface of a fictitious water-like substance</a:t>
            </a:r>
            <a:r>
              <a:rPr lang="en-IN" sz="1600" dirty="0" smtClean="0"/>
              <a:t>.</a:t>
            </a:r>
            <a:r>
              <a:rPr lang="en-IN" sz="1600" dirty="0"/>
              <a:t> Thus, in order to understand the very difficult concept of Gibbs free energy one must be able to understand its interpretation as Gibbs defined originally by section AB on his figure 3 and as Maxwell sculpted that section on his 3D surface figure.</a:t>
            </a:r>
            <a:endParaRPr lang="en-US" sz="1600" dirty="0"/>
          </a:p>
        </p:txBody>
      </p:sp>
      <p:pic>
        <p:nvPicPr>
          <p:cNvPr id="3074" name="Picture 2" descr="https://upload.wikimedia.org/wikipedia/commons/thumb/4/40/Gibbs-Maxwell_surfaces.png/750px-Gibbs-Maxwell_surfa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038600"/>
            <a:ext cx="7057022" cy="266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701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3256" y="360947"/>
            <a:ext cx="10515600" cy="1325563"/>
          </a:xfrm>
        </p:spPr>
        <p:txBody>
          <a:bodyPr/>
          <a:lstStyle/>
          <a:p>
            <a:r>
              <a:rPr lang="en-US" dirty="0"/>
              <a:t>Definitions</a:t>
            </a:r>
          </a:p>
        </p:txBody>
      </p:sp>
      <p:sp>
        <p:nvSpPr>
          <p:cNvPr id="4" name="Rectangle 2"/>
          <p:cNvSpPr>
            <a:spLocks noChangeArrowheads="1"/>
          </p:cNvSpPr>
          <p:nvPr/>
        </p:nvSpPr>
        <p:spPr bwMode="auto">
          <a:xfrm>
            <a:off x="503256" y="1863902"/>
            <a:ext cx="4947049" cy="36490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The Gibbs free energy is defined as: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cs typeface="Arial" panose="020B0604020202020204" pitchFamily="34" charset="0"/>
              </a:rPr>
              <a:t>G(</a:t>
            </a:r>
            <a:r>
              <a:rPr lang="en-US" altLang="en-US" dirty="0" err="1">
                <a:cs typeface="Arial" panose="020B0604020202020204" pitchFamily="34" charset="0"/>
              </a:rPr>
              <a:t>p,T</a:t>
            </a:r>
            <a:r>
              <a:rPr lang="en-US" altLang="en-US" dirty="0">
                <a:cs typeface="Arial" panose="020B0604020202020204" pitchFamily="34" charset="0"/>
              </a:rPr>
              <a:t>)=U + pV - TS</a:t>
            </a:r>
            <a:endParaRPr kumimoji="0" lang="en-US" altLang="en-US" b="0" i="0" u="none" strike="noStrike" cap="none" normalizeH="0" baseline="0" dirty="0">
              <a:ln>
                <a:noFill/>
              </a:ln>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which is the same as:</a:t>
            </a:r>
            <a:endParaRPr kumimoji="0" lang="en-US" altLang="en-US" b="0" i="0" u="none" strike="noStrike" cap="none" normalizeH="0" baseline="0" dirty="0">
              <a:ln>
                <a:noFill/>
              </a:ln>
              <a:effectLst/>
            </a:endParaRPr>
          </a:p>
          <a:p>
            <a:pPr lvl="1" indent="-457200"/>
            <a:r>
              <a:rPr lang="en-US" altLang="en-US" dirty="0">
                <a:cs typeface="Arial" panose="020B0604020202020204" pitchFamily="34" charset="0"/>
              </a:rPr>
              <a:t>G(</a:t>
            </a:r>
            <a:r>
              <a:rPr lang="en-US" altLang="en-US" dirty="0" err="1">
                <a:cs typeface="Arial" panose="020B0604020202020204" pitchFamily="34" charset="0"/>
              </a:rPr>
              <a:t>p,T</a:t>
            </a:r>
            <a:r>
              <a:rPr lang="en-US" altLang="en-US" dirty="0">
                <a:cs typeface="Arial" panose="020B0604020202020204" pitchFamily="34" charset="0"/>
              </a:rPr>
              <a:t>)=H - TS</a:t>
            </a:r>
            <a:endParaRPr kumimoji="0" lang="en-US" altLang="en-US" b="0" i="0" u="none" strike="noStrike" cap="none" normalizeH="0" baseline="0" dirty="0">
              <a:ln>
                <a:noFill/>
              </a:ln>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Arial" panose="020B0604020202020204" pitchFamily="34" charset="0"/>
              </a:rPr>
              <a:t>where:</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U</a:t>
            </a:r>
            <a:r>
              <a:rPr kumimoji="0" lang="en-US" altLang="en-US" b="0" i="0" u="none" strike="noStrike" cap="none" normalizeH="0" baseline="0" dirty="0">
                <a:ln>
                  <a:noFill/>
                </a:ln>
                <a:effectLst/>
                <a:cs typeface="Arial" panose="020B0604020202020204" pitchFamily="34" charset="0"/>
              </a:rPr>
              <a:t> is the internal energy (SI unit: joule)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p</a:t>
            </a:r>
            <a:r>
              <a:rPr kumimoji="0" lang="en-US" altLang="en-US" b="0" i="0" u="none" strike="noStrike" cap="none" normalizeH="0" baseline="0" dirty="0">
                <a:ln>
                  <a:noFill/>
                </a:ln>
                <a:effectLst/>
                <a:cs typeface="Arial" panose="020B0604020202020204" pitchFamily="34" charset="0"/>
              </a:rPr>
              <a:t> is pressure (SI unit: pascal)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V</a:t>
            </a:r>
            <a:r>
              <a:rPr kumimoji="0" lang="en-US" altLang="en-US" b="0" i="0" u="none" strike="noStrike" cap="none" normalizeH="0" baseline="0" dirty="0">
                <a:ln>
                  <a:noFill/>
                </a:ln>
                <a:effectLst/>
                <a:cs typeface="Arial" panose="020B0604020202020204" pitchFamily="34" charset="0"/>
              </a:rPr>
              <a:t> is volume (SI unit: m</a:t>
            </a:r>
            <a:r>
              <a:rPr kumimoji="0" lang="en-US" altLang="en-US" b="0" i="0" u="none" strike="noStrike" cap="none" normalizeH="0" baseline="30000" dirty="0">
                <a:ln>
                  <a:noFill/>
                </a:ln>
                <a:effectLst/>
                <a:cs typeface="Arial" panose="020B0604020202020204" pitchFamily="34" charset="0"/>
              </a:rPr>
              <a:t>3</a:t>
            </a:r>
            <a:r>
              <a:rPr kumimoji="0" lang="en-US" altLang="en-US" b="0" i="0" u="none" strike="noStrike" cap="none" normalizeH="0" baseline="0" dirty="0">
                <a:ln>
                  <a:noFill/>
                </a:ln>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T</a:t>
            </a:r>
            <a:r>
              <a:rPr kumimoji="0" lang="en-US" altLang="en-US" b="0" i="0" u="none" strike="noStrike" cap="none" normalizeH="0" baseline="0" dirty="0">
                <a:ln>
                  <a:noFill/>
                </a:ln>
                <a:effectLst/>
                <a:cs typeface="Arial" panose="020B0604020202020204" pitchFamily="34" charset="0"/>
              </a:rPr>
              <a:t> is the temperature (SI unit: </a:t>
            </a:r>
            <a:r>
              <a:rPr kumimoji="0" lang="en-US" altLang="en-US" b="0" i="0" u="none" strike="noStrike" cap="none" normalizeH="0" baseline="0" dirty="0" smtClean="0">
                <a:ln>
                  <a:noFill/>
                </a:ln>
                <a:effectLst/>
                <a:cs typeface="Arial" panose="020B0604020202020204" pitchFamily="34" charset="0"/>
              </a:rPr>
              <a:t>kelvin</a:t>
            </a:r>
            <a:r>
              <a:rPr kumimoji="0" lang="en-US" altLang="en-US" b="0" i="0" u="none" strike="noStrike" cap="none" normalizeH="0" baseline="0" dirty="0">
                <a:ln>
                  <a:noFill/>
                </a:ln>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S</a:t>
            </a:r>
            <a:r>
              <a:rPr kumimoji="0" lang="en-US" altLang="en-US" b="0" i="0" u="none" strike="noStrike" cap="none" normalizeH="0" baseline="0" dirty="0">
                <a:ln>
                  <a:noFill/>
                </a:ln>
                <a:effectLst/>
                <a:cs typeface="Arial" panose="020B0604020202020204" pitchFamily="34" charset="0"/>
              </a:rPr>
              <a:t> is the entropy (SI unit: joule per kelvin)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effectLst/>
                <a:cs typeface="Arial" panose="020B0604020202020204" pitchFamily="34" charset="0"/>
              </a:rPr>
              <a:t>H</a:t>
            </a:r>
            <a:r>
              <a:rPr kumimoji="0" lang="en-US" altLang="en-US" b="0" i="0" u="none" strike="noStrike" cap="none" normalizeH="0" baseline="0" dirty="0">
                <a:ln>
                  <a:noFill/>
                </a:ln>
                <a:effectLst/>
                <a:cs typeface="Arial" panose="020B0604020202020204" pitchFamily="34" charset="0"/>
              </a:rPr>
              <a:t> is the enthalpy (SI unit: joule</a:t>
            </a:r>
            <a:r>
              <a:rPr kumimoji="0" lang="en-US" altLang="en-US" b="0" i="0" u="none" strike="noStrike" cap="none" normalizeH="0" baseline="0" dirty="0" smtClean="0">
                <a:ln>
                  <a:noFill/>
                </a:ln>
                <a:effectLst/>
                <a:cs typeface="Arial" panose="020B0604020202020204" pitchFamily="34" charset="0"/>
              </a:rPr>
              <a:t>)</a:t>
            </a:r>
            <a:endParaRPr kumimoji="0" lang="en-US" altLang="en-US" b="0" i="0" u="none" strike="noStrike" cap="none" normalizeH="0" baseline="0" dirty="0" smtClean="0">
              <a:ln>
                <a:noFill/>
              </a:ln>
              <a:effectLst/>
              <a:cs typeface="Arial" panose="020B0604020202020204" pitchFamily="34" charset="0"/>
            </a:endParaRPr>
          </a:p>
        </p:txBody>
      </p:sp>
      <p:pic>
        <p:nvPicPr>
          <p:cNvPr id="2050" name="Picture 2" descr="https://upload.wikimedia.org/wikipedia/en/b/b2/Thermodynamics_Gibbs_E0_Ecell_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694" y="2221915"/>
            <a:ext cx="6593306"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030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latin typeface="Lato"/>
              </a:rPr>
              <a:t>Gibbs Energy in </a:t>
            </a:r>
            <a:r>
              <a:rPr lang="en-US" altLang="en-US" dirty="0" smtClean="0">
                <a:latin typeface="Lato"/>
              </a:rPr>
              <a:t>Reactions</a:t>
            </a:r>
            <a:endParaRPr lang="en-US" dirty="0"/>
          </a:p>
        </p:txBody>
      </p:sp>
      <p:sp>
        <p:nvSpPr>
          <p:cNvPr id="4" name="Rectangle 1"/>
          <p:cNvSpPr>
            <a:spLocks noGrp="1" noChangeArrowheads="1"/>
          </p:cNvSpPr>
          <p:nvPr>
            <p:ph idx="1"/>
          </p:nvPr>
        </p:nvSpPr>
        <p:spPr bwMode="auto">
          <a:xfrm>
            <a:off x="677334" y="1303229"/>
            <a:ext cx="7736305"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Lato"/>
              </a:rPr>
              <a:t>Spontaneous - is a reaction that is consider to be natural because it is a reaction that occurs by itself without any external action towards it. Non spontaneous - needs constant external energy applied to it in order for the process to continue and once you stop the external action the process will cease. When solving for the equation, if change of G is negative, then it's spontaneous. If change of G </a:t>
            </a:r>
            <a:r>
              <a:rPr kumimoji="0" lang="en-US" altLang="en-US" sz="1400" b="0" i="0" u="none" strike="noStrike" cap="none" normalizeH="0" baseline="0" dirty="0" smtClean="0">
                <a:ln>
                  <a:noFill/>
                </a:ln>
                <a:solidFill>
                  <a:srgbClr val="000000"/>
                </a:solidFill>
                <a:effectLst/>
                <a:latin typeface="Lato"/>
              </a:rPr>
              <a:t>is </a:t>
            </a:r>
            <a:r>
              <a:rPr kumimoji="0" lang="en-US" altLang="en-US" sz="1400" b="0" i="0" u="none" strike="noStrike" cap="none" normalizeH="0" baseline="0" dirty="0" smtClean="0">
                <a:ln>
                  <a:noFill/>
                </a:ln>
                <a:solidFill>
                  <a:srgbClr val="000000"/>
                </a:solidFill>
                <a:effectLst/>
                <a:latin typeface="Lato"/>
              </a:rPr>
              <a:t>positive, then it's non spontaneous. The symbol that is commonly used for FREE ENERGY is </a:t>
            </a:r>
            <a:r>
              <a:rPr kumimoji="0" lang="en-US" altLang="en-US" sz="1400" b="0" i="0" u="none" strike="noStrike" cap="none" normalizeH="0" baseline="0" dirty="0" smtClean="0">
                <a:ln>
                  <a:noFill/>
                </a:ln>
                <a:solidFill>
                  <a:srgbClr val="000000"/>
                </a:solidFill>
                <a:effectLst/>
                <a:latin typeface="Lato"/>
              </a:rPr>
              <a:t>G, </a:t>
            </a:r>
            <a:r>
              <a:rPr kumimoji="0" lang="en-US" altLang="en-US" sz="1400" b="0" i="0" u="none" strike="noStrike" cap="none" normalizeH="0" baseline="0" dirty="0" smtClean="0">
                <a:ln>
                  <a:noFill/>
                </a:ln>
                <a:solidFill>
                  <a:srgbClr val="000000"/>
                </a:solidFill>
                <a:effectLst/>
                <a:latin typeface="Lato"/>
              </a:rPr>
              <a:t>can be more properly </a:t>
            </a:r>
            <a:r>
              <a:rPr kumimoji="0" lang="en-US" altLang="en-US" sz="1400" b="0" i="0" u="none" strike="noStrike" cap="none" normalizeH="0" baseline="0" dirty="0" smtClean="0">
                <a:ln>
                  <a:noFill/>
                </a:ln>
                <a:solidFill>
                  <a:srgbClr val="000000"/>
                </a:solidFill>
                <a:effectLst/>
                <a:latin typeface="Lato"/>
              </a:rPr>
              <a:t>considered </a:t>
            </a:r>
            <a:r>
              <a:rPr kumimoji="0" lang="en-US" altLang="en-US" sz="1400" b="0" i="0" u="none" strike="noStrike" cap="none" normalizeH="0" baseline="0" dirty="0" smtClean="0">
                <a:ln>
                  <a:noFill/>
                </a:ln>
                <a:solidFill>
                  <a:srgbClr val="000000"/>
                </a:solidFill>
                <a:effectLst/>
                <a:latin typeface="Lato"/>
              </a:rPr>
              <a:t>as "standard free energy </a:t>
            </a:r>
            <a:r>
              <a:rPr kumimoji="0" lang="en-US" altLang="en-US" sz="1400" b="0" i="0" u="none" strike="noStrike" cap="none" normalizeH="0" baseline="0" dirty="0" smtClean="0">
                <a:ln>
                  <a:noFill/>
                </a:ln>
                <a:solidFill>
                  <a:srgbClr val="000000"/>
                </a:solidFill>
                <a:effectLst/>
                <a:latin typeface="Lato"/>
              </a:rPr>
              <a:t>change“.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Lato"/>
              </a:rPr>
              <a:t>In </a:t>
            </a:r>
            <a:r>
              <a:rPr kumimoji="0" lang="en-US" altLang="en-US" sz="1400" b="0" i="0" u="none" strike="noStrike" cap="none" normalizeH="0" baseline="0" dirty="0" smtClean="0">
                <a:ln>
                  <a:noFill/>
                </a:ln>
                <a:solidFill>
                  <a:srgbClr val="000000"/>
                </a:solidFill>
                <a:effectLst/>
                <a:latin typeface="Lato"/>
              </a:rPr>
              <a:t>chemical reactions involving the changes in thermodynamic quantities, a variation on this equation is often encountered: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MathJax_Main"/>
              </a:rPr>
              <a:t>Δ</a:t>
            </a:r>
            <a:r>
              <a:rPr kumimoji="0" lang="en-US" altLang="en-US" sz="1400" b="0" i="0" u="none" strike="noStrike" cap="none" normalizeH="0" baseline="0" dirty="0" smtClean="0">
                <a:ln>
                  <a:noFill/>
                </a:ln>
                <a:solidFill>
                  <a:schemeClr val="tx1"/>
                </a:solidFill>
                <a:effectLst/>
                <a:latin typeface="MathJax_Math-italic"/>
              </a:rPr>
              <a:t>G </a:t>
            </a:r>
            <a:r>
              <a:rPr kumimoji="0" lang="en-US" altLang="en-US" sz="1400" b="0" i="0" u="none" strike="noStrike" cap="none" normalizeH="0" baseline="0" dirty="0" smtClean="0">
                <a:ln>
                  <a:noFill/>
                </a:ln>
                <a:solidFill>
                  <a:schemeClr val="tx1"/>
                </a:solidFill>
                <a:effectLst/>
                <a:latin typeface="MathJax_Math-italic"/>
              </a:rPr>
              <a:t>(</a:t>
            </a:r>
            <a:r>
              <a:rPr kumimoji="0" lang="en-US" altLang="en-US" sz="1400" b="0" i="0" u="none" strike="noStrike" cap="none" normalizeH="0" baseline="0" dirty="0" smtClean="0">
                <a:ln>
                  <a:noFill/>
                </a:ln>
                <a:solidFill>
                  <a:schemeClr val="tx1"/>
                </a:solidFill>
                <a:effectLst/>
                <a:latin typeface="MathJax_Main"/>
              </a:rPr>
              <a:t>change </a:t>
            </a:r>
            <a:r>
              <a:rPr kumimoji="0" lang="en-US" altLang="en-US" sz="1400" b="0" i="0" u="none" strike="noStrike" cap="none" normalizeH="0" baseline="0" dirty="0" smtClean="0">
                <a:ln>
                  <a:noFill/>
                </a:ln>
                <a:solidFill>
                  <a:schemeClr val="tx1"/>
                </a:solidFill>
                <a:effectLst/>
                <a:latin typeface="MathJax_Main"/>
              </a:rPr>
              <a:t>in free </a:t>
            </a:r>
            <a:r>
              <a:rPr kumimoji="0" lang="en-US" altLang="en-US" sz="1400" b="0" i="0" u="none" strike="noStrike" cap="none" normalizeH="0" baseline="0" dirty="0" smtClean="0">
                <a:ln>
                  <a:noFill/>
                </a:ln>
                <a:solidFill>
                  <a:schemeClr val="tx1"/>
                </a:solidFill>
                <a:effectLst/>
                <a:latin typeface="MathJax_Main"/>
              </a:rPr>
              <a:t>energy) </a:t>
            </a:r>
            <a:r>
              <a:rPr kumimoji="0" lang="en-US" altLang="en-US" sz="1400" b="0" i="0" u="none" strike="noStrike" cap="none" normalizeH="0" baseline="0" dirty="0" smtClean="0">
                <a:ln>
                  <a:noFill/>
                </a:ln>
                <a:solidFill>
                  <a:schemeClr val="tx1"/>
                </a:solidFill>
                <a:effectLst/>
                <a:latin typeface="MathJax_Main"/>
              </a:rPr>
              <a:t>= Δ</a:t>
            </a:r>
            <a:r>
              <a:rPr kumimoji="0" lang="en-US" altLang="en-US" sz="1400" b="0" i="0" u="none" strike="noStrike" cap="none" normalizeH="0" baseline="0" dirty="0" smtClean="0">
                <a:ln>
                  <a:noFill/>
                </a:ln>
                <a:solidFill>
                  <a:schemeClr val="tx1"/>
                </a:solidFill>
                <a:effectLst/>
                <a:latin typeface="MathJax_Math-italic"/>
              </a:rPr>
              <a:t>H </a:t>
            </a:r>
            <a:r>
              <a:rPr kumimoji="0" lang="en-US" altLang="en-US" sz="1400" b="0" i="0" u="none" strike="noStrike" cap="none" normalizeH="0" baseline="0" dirty="0" smtClean="0">
                <a:ln>
                  <a:noFill/>
                </a:ln>
                <a:solidFill>
                  <a:schemeClr val="tx1"/>
                </a:solidFill>
                <a:effectLst/>
                <a:latin typeface="MathJax_Math-italic"/>
              </a:rPr>
              <a:t>(</a:t>
            </a:r>
            <a:r>
              <a:rPr kumimoji="0" lang="en-US" altLang="en-US" sz="1400" b="0" i="0" u="none" strike="noStrike" cap="none" normalizeH="0" baseline="0" dirty="0" smtClean="0">
                <a:ln>
                  <a:noFill/>
                </a:ln>
                <a:solidFill>
                  <a:schemeClr val="tx1"/>
                </a:solidFill>
                <a:effectLst/>
                <a:latin typeface="MathJax_Main"/>
              </a:rPr>
              <a:t>change </a:t>
            </a:r>
            <a:r>
              <a:rPr kumimoji="0" lang="en-US" altLang="en-US" sz="1400" b="0" i="0" u="none" strike="noStrike" cap="none" normalizeH="0" baseline="0" dirty="0" smtClean="0">
                <a:ln>
                  <a:noFill/>
                </a:ln>
                <a:solidFill>
                  <a:schemeClr val="tx1"/>
                </a:solidFill>
                <a:effectLst/>
                <a:latin typeface="MathJax_Main"/>
              </a:rPr>
              <a:t>in </a:t>
            </a:r>
            <a:r>
              <a:rPr kumimoji="0" lang="en-US" altLang="en-US" sz="1400" b="0" i="0" u="none" strike="noStrike" cap="none" normalizeH="0" baseline="0" dirty="0" smtClean="0">
                <a:ln>
                  <a:noFill/>
                </a:ln>
                <a:solidFill>
                  <a:schemeClr val="tx1"/>
                </a:solidFill>
                <a:effectLst/>
                <a:latin typeface="MathJax_Main"/>
              </a:rPr>
              <a:t>enthalpy)−</a:t>
            </a:r>
            <a:r>
              <a:rPr kumimoji="0" lang="en-US" altLang="en-US" sz="1400" b="0" i="0" u="none" strike="noStrike" cap="none" normalizeH="0" baseline="0" dirty="0" smtClean="0">
                <a:ln>
                  <a:noFill/>
                </a:ln>
                <a:solidFill>
                  <a:schemeClr val="tx1"/>
                </a:solidFill>
                <a:effectLst/>
                <a:latin typeface="MathJax_Math-italic"/>
              </a:rPr>
              <a:t>T</a:t>
            </a:r>
            <a:r>
              <a:rPr kumimoji="0" lang="en-US" altLang="en-US" sz="1400" b="0" i="0" u="none" strike="noStrike" cap="none" normalizeH="0" baseline="0" dirty="0" smtClean="0">
                <a:ln>
                  <a:noFill/>
                </a:ln>
                <a:solidFill>
                  <a:schemeClr val="tx1"/>
                </a:solidFill>
                <a:effectLst/>
                <a:latin typeface="MathJax_Main"/>
              </a:rPr>
              <a:t>Δ</a:t>
            </a:r>
            <a:r>
              <a:rPr kumimoji="0" lang="en-US" altLang="en-US" sz="1400" b="0" i="0" u="none" strike="noStrike" cap="none" normalizeH="0" baseline="0" dirty="0" smtClean="0">
                <a:ln>
                  <a:noFill/>
                </a:ln>
                <a:solidFill>
                  <a:schemeClr val="tx1"/>
                </a:solidFill>
                <a:effectLst/>
                <a:latin typeface="MathJax_Math-italic"/>
              </a:rPr>
              <a:t>S(</a:t>
            </a:r>
            <a:r>
              <a:rPr kumimoji="0" lang="en-US" altLang="en-US" sz="1400" b="0" i="0" u="none" strike="noStrike" cap="none" normalizeH="0" baseline="0" dirty="0" smtClean="0">
                <a:ln>
                  <a:noFill/>
                </a:ln>
                <a:solidFill>
                  <a:schemeClr val="tx1"/>
                </a:solidFill>
                <a:effectLst/>
                <a:latin typeface="MathJax_Main"/>
              </a:rPr>
              <a:t>(</a:t>
            </a:r>
            <a:r>
              <a:rPr kumimoji="0" lang="en-US" altLang="en-US" sz="1400" b="0" i="0" u="none" strike="noStrike" cap="none" normalizeH="0" baseline="0" dirty="0" smtClean="0">
                <a:ln>
                  <a:noFill/>
                </a:ln>
                <a:solidFill>
                  <a:schemeClr val="tx1"/>
                </a:solidFill>
                <a:effectLst/>
                <a:latin typeface="MathJax_Main"/>
              </a:rPr>
              <a:t>temperature) </a:t>
            </a:r>
            <a:r>
              <a:rPr kumimoji="0" lang="en-US" altLang="en-US" sz="1400" b="0" i="0" u="none" strike="noStrike" cap="none" normalizeH="0" baseline="0" dirty="0" smtClean="0">
                <a:ln>
                  <a:noFill/>
                </a:ln>
                <a:solidFill>
                  <a:schemeClr val="tx1"/>
                </a:solidFill>
                <a:effectLst/>
                <a:latin typeface="MathJax_Main"/>
              </a:rPr>
              <a:t>(change </a:t>
            </a:r>
            <a:r>
              <a:rPr kumimoji="0" lang="en-US" altLang="en-US" sz="1400" b="0" i="0" u="none" strike="noStrike" cap="none" normalizeH="0" baseline="0" dirty="0" smtClean="0">
                <a:ln>
                  <a:noFill/>
                </a:ln>
                <a:solidFill>
                  <a:schemeClr val="tx1"/>
                </a:solidFill>
                <a:effectLst/>
                <a:latin typeface="MathJax_Main"/>
              </a:rPr>
              <a:t>in </a:t>
            </a:r>
            <a:r>
              <a:rPr kumimoji="0" lang="en-US" altLang="en-US" sz="1400" b="0" i="0" u="none" strike="noStrike" cap="none" normalizeH="0" baseline="0" dirty="0" smtClean="0">
                <a:ln>
                  <a:noFill/>
                </a:ln>
                <a:solidFill>
                  <a:schemeClr val="tx1"/>
                </a:solidFill>
                <a:effectLst/>
                <a:latin typeface="MathJax_Main"/>
              </a:rPr>
              <a:t>entropy))</a:t>
            </a:r>
            <a:r>
              <a:rPr kumimoji="0" lang="en-US" altLang="en-US" sz="1400" b="0" i="0" u="none" strike="noStrike" cap="none" normalizeH="0" baseline="0" dirty="0" smtClean="0">
                <a:ln>
                  <a:noFill/>
                </a:ln>
                <a:solidFill>
                  <a:srgbClr val="000000"/>
                </a:solidFill>
                <a:effectLst/>
                <a:latin typeface="Lato"/>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Lato"/>
              </a:rPr>
              <a:t>Since </a:t>
            </a:r>
            <a:r>
              <a:rPr kumimoji="0" lang="en-US" altLang="en-US" sz="1400" b="0" i="0" u="none" strike="noStrike" cap="none" normalizeH="0" baseline="0" dirty="0" smtClean="0">
                <a:ln>
                  <a:noFill/>
                </a:ln>
                <a:solidFill>
                  <a:srgbClr val="000000"/>
                </a:solidFill>
                <a:effectLst/>
                <a:latin typeface="Lato"/>
              </a:rPr>
              <a:t>the changes of entropy of chemical reaction are not measured readily, thus, entropy is not typically used as a criterion. To obviate this difficulty, we can use </a:t>
            </a:r>
            <a:r>
              <a:rPr kumimoji="0" lang="en-US" altLang="en-US" sz="1400" b="0" i="0" u="none" strike="noStrike" cap="none" normalizeH="0" baseline="0" dirty="0" smtClean="0">
                <a:ln>
                  <a:noFill/>
                </a:ln>
                <a:solidFill>
                  <a:srgbClr val="000000"/>
                </a:solidFill>
                <a:effectLst/>
                <a:latin typeface="MathJax_Math-italic"/>
              </a:rPr>
              <a:t>G</a:t>
            </a:r>
            <a:r>
              <a:rPr kumimoji="0" lang="en-US" altLang="en-US" sz="1400" b="0" i="0" u="none" strike="noStrike" cap="none" normalizeH="0" baseline="0" dirty="0" smtClean="0">
                <a:ln>
                  <a:noFill/>
                </a:ln>
                <a:solidFill>
                  <a:srgbClr val="000000"/>
                </a:solidFill>
                <a:effectLst/>
                <a:latin typeface="Lato"/>
              </a:rPr>
              <a:t>G. The sign of ΔG indicates the direction of a chemical reaction and determine if a reaction is spontaneous or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athJax_Main"/>
              </a:rPr>
              <a:t>Δ</a:t>
            </a:r>
            <a:r>
              <a:rPr kumimoji="0" lang="en-US" altLang="en-US" sz="1400" b="0" i="0" u="none" strike="noStrike" cap="none" normalizeH="0" baseline="0" dirty="0" smtClean="0">
                <a:ln>
                  <a:noFill/>
                </a:ln>
                <a:solidFill>
                  <a:srgbClr val="000000"/>
                </a:solidFill>
                <a:effectLst/>
                <a:latin typeface="MathJax_Math-italic"/>
              </a:rPr>
              <a:t>G</a:t>
            </a:r>
            <a:r>
              <a:rPr kumimoji="0" lang="en-US" altLang="en-US" sz="1400" b="0" i="0" u="none" strike="noStrike" cap="none" normalizeH="0" baseline="0" dirty="0" smtClean="0">
                <a:ln>
                  <a:noFill/>
                </a:ln>
                <a:solidFill>
                  <a:srgbClr val="000000"/>
                </a:solidFill>
                <a:effectLst/>
                <a:latin typeface="MathJax_Main"/>
              </a:rPr>
              <a:t>&lt;0</a:t>
            </a:r>
            <a:r>
              <a:rPr kumimoji="0" lang="en-US" altLang="en-US" sz="1400" b="0" i="0" u="none" strike="noStrike" cap="none" normalizeH="0" baseline="0" dirty="0" smtClean="0">
                <a:ln>
                  <a:noFill/>
                </a:ln>
                <a:solidFill>
                  <a:srgbClr val="000000"/>
                </a:solidFill>
                <a:effectLst/>
                <a:latin typeface="Lato"/>
              </a:rPr>
              <a:t> : </a:t>
            </a:r>
            <a:r>
              <a:rPr kumimoji="0" lang="en-US" altLang="en-US" sz="1400" b="0" i="0" u="none" strike="noStrike" cap="none" normalizeH="0" baseline="0" dirty="0" smtClean="0">
                <a:ln>
                  <a:noFill/>
                </a:ln>
                <a:solidFill>
                  <a:srgbClr val="000000"/>
                </a:solidFill>
                <a:effectLst/>
                <a:latin typeface="Lato"/>
              </a:rPr>
              <a:t>reaction is spontaneous in the direction written (i.e., the </a:t>
            </a:r>
            <a:r>
              <a:rPr kumimoji="0" lang="en-US" altLang="en-US" sz="1400" b="0" i="0" u="none" strike="noStrike" cap="none" normalizeH="0" baseline="0" dirty="0" smtClean="0">
                <a:ln>
                  <a:noFill/>
                </a:ln>
                <a:solidFill>
                  <a:srgbClr val="000000"/>
                </a:solidFill>
                <a:effectLst/>
                <a:latin typeface="Lato"/>
              </a:rPr>
              <a:t>reaction </a:t>
            </a:r>
            <a:r>
              <a:rPr kumimoji="0" lang="en-US" altLang="en-US" sz="1400" b="0" i="0" u="none" strike="noStrike" cap="none" normalizeH="0" baseline="0" dirty="0" smtClean="0">
                <a:ln>
                  <a:noFill/>
                </a:ln>
                <a:solidFill>
                  <a:srgbClr val="000000"/>
                </a:solidFill>
                <a:effectLst/>
                <a:latin typeface="Lato"/>
              </a:rPr>
              <a:t>is </a:t>
            </a:r>
            <a:r>
              <a:rPr kumimoji="0" lang="en-US" altLang="en-US" sz="1400" b="1" i="0" u="none" strike="noStrike" cap="none" normalizeH="0" baseline="0" dirty="0" smtClean="0">
                <a:ln>
                  <a:noFill/>
                </a:ln>
                <a:solidFill>
                  <a:srgbClr val="000000"/>
                </a:solidFill>
                <a:effectLst/>
                <a:latin typeface="Lato"/>
              </a:rPr>
              <a:t>exergonic</a:t>
            </a:r>
            <a:r>
              <a:rPr kumimoji="0" lang="en-US" altLang="en-US" sz="1400" b="0" i="0" u="none" strike="noStrike" cap="none" normalizeH="0" baseline="0" dirty="0" smtClean="0">
                <a:ln>
                  <a:noFill/>
                </a:ln>
                <a:solidFill>
                  <a:srgbClr val="000000"/>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athJax_Main"/>
              </a:rPr>
              <a:t>Δ</a:t>
            </a:r>
            <a:r>
              <a:rPr kumimoji="0" lang="en-US" altLang="en-US" sz="1400" b="0" i="0" u="none" strike="noStrike" cap="none" normalizeH="0" baseline="0" dirty="0" smtClean="0">
                <a:ln>
                  <a:noFill/>
                </a:ln>
                <a:solidFill>
                  <a:srgbClr val="000000"/>
                </a:solidFill>
                <a:effectLst/>
                <a:latin typeface="MathJax_Math-italic"/>
              </a:rPr>
              <a:t>G</a:t>
            </a:r>
            <a:r>
              <a:rPr kumimoji="0" lang="en-US" altLang="en-US" sz="1400" b="0" i="0" u="none" strike="noStrike" cap="none" normalizeH="0" baseline="0" dirty="0" smtClean="0">
                <a:ln>
                  <a:noFill/>
                </a:ln>
                <a:solidFill>
                  <a:srgbClr val="000000"/>
                </a:solidFill>
                <a:effectLst/>
                <a:latin typeface="MathJax_Main"/>
              </a:rPr>
              <a:t>=0</a:t>
            </a:r>
            <a:r>
              <a:rPr kumimoji="0" lang="en-US" altLang="en-US" sz="1400" b="0" i="0" u="none" strike="noStrike" cap="none" normalizeH="0" baseline="0" dirty="0" smtClean="0">
                <a:ln>
                  <a:noFill/>
                </a:ln>
                <a:solidFill>
                  <a:srgbClr val="000000"/>
                </a:solidFill>
                <a:effectLst/>
                <a:latin typeface="Lato"/>
              </a:rPr>
              <a:t> : </a:t>
            </a:r>
            <a:r>
              <a:rPr kumimoji="0" lang="en-US" altLang="en-US" sz="1400" b="0" i="0" u="none" strike="noStrike" cap="none" normalizeH="0" baseline="0" dirty="0" smtClean="0">
                <a:ln>
                  <a:noFill/>
                </a:ln>
                <a:solidFill>
                  <a:srgbClr val="000000"/>
                </a:solidFill>
                <a:effectLst/>
                <a:latin typeface="Lato"/>
              </a:rPr>
              <a:t>the system is at equilibrium and there is no net change either in forward or reverse </a:t>
            </a:r>
            <a:r>
              <a:rPr kumimoji="0" lang="en-US" altLang="en-US" sz="1400" b="0" i="0" u="none" strike="noStrike" cap="none" normalizeH="0" baseline="0" dirty="0" smtClean="0">
                <a:ln>
                  <a:noFill/>
                </a:ln>
                <a:solidFill>
                  <a:srgbClr val="000000"/>
                </a:solidFill>
                <a:effectLst/>
                <a:latin typeface="Lato"/>
              </a:rPr>
              <a:t>direction</a:t>
            </a:r>
            <a:endParaRPr kumimoji="0" lang="en-US" altLang="en-US" sz="1400" b="0" i="0" u="none" strike="noStrike" cap="none" normalizeH="0" baseline="0" dirty="0" smtClean="0">
              <a:ln>
                <a:noFill/>
              </a:ln>
              <a:solidFill>
                <a:srgbClr val="000000"/>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MathJax_Main"/>
              </a:rPr>
              <a:t>Δ</a:t>
            </a:r>
            <a:r>
              <a:rPr kumimoji="0" lang="en-US" altLang="en-US" sz="1400" b="0" i="0" u="none" strike="noStrike" cap="none" normalizeH="0" baseline="0" dirty="0" smtClean="0">
                <a:ln>
                  <a:noFill/>
                </a:ln>
                <a:solidFill>
                  <a:srgbClr val="000000"/>
                </a:solidFill>
                <a:effectLst/>
                <a:latin typeface="MathJax_Math-italic"/>
              </a:rPr>
              <a:t>G</a:t>
            </a:r>
            <a:r>
              <a:rPr kumimoji="0" lang="en-US" altLang="en-US" sz="1400" b="0" i="0" u="none" strike="noStrike" cap="none" normalizeH="0" baseline="0" dirty="0" smtClean="0">
                <a:ln>
                  <a:noFill/>
                </a:ln>
                <a:solidFill>
                  <a:srgbClr val="000000"/>
                </a:solidFill>
                <a:effectLst/>
                <a:latin typeface="MathJax_Main"/>
              </a:rPr>
              <a:t>&gt;0</a:t>
            </a:r>
            <a:r>
              <a:rPr kumimoji="0" lang="en-US" altLang="en-US" sz="1400" b="0" i="0" u="none" strike="noStrike" cap="none" normalizeH="0" baseline="0" dirty="0" smtClean="0">
                <a:ln>
                  <a:noFill/>
                </a:ln>
                <a:solidFill>
                  <a:srgbClr val="000000"/>
                </a:solidFill>
                <a:effectLst/>
                <a:latin typeface="Lato"/>
              </a:rPr>
              <a:t> : </a:t>
            </a:r>
            <a:r>
              <a:rPr kumimoji="0" lang="en-US" altLang="en-US" sz="1400" b="0" i="0" u="none" strike="noStrike" cap="none" normalizeH="0" baseline="0" dirty="0" smtClean="0">
                <a:ln>
                  <a:noFill/>
                </a:ln>
                <a:solidFill>
                  <a:srgbClr val="000000"/>
                </a:solidFill>
                <a:effectLst/>
                <a:latin typeface="Lato"/>
              </a:rPr>
              <a:t>reaction is not spontaneous and the process proceeds spontaneously in the </a:t>
            </a:r>
            <a:r>
              <a:rPr kumimoji="0" lang="en-US" altLang="en-US" sz="1400" b="0" i="0" u="none" strike="noStrike" cap="none" normalizeH="0" baseline="0" dirty="0" smtClean="0">
                <a:ln>
                  <a:noFill/>
                </a:ln>
                <a:solidFill>
                  <a:srgbClr val="000000"/>
                </a:solidFill>
                <a:effectLst/>
                <a:latin typeface="Lato"/>
              </a:rPr>
              <a:t>reverse </a:t>
            </a:r>
            <a:r>
              <a:rPr kumimoji="0" lang="en-US" altLang="en-US" sz="1400" b="0" i="0" u="none" strike="noStrike" cap="none" normalizeH="0" baseline="0" dirty="0" smtClean="0">
                <a:ln>
                  <a:noFill/>
                </a:ln>
                <a:solidFill>
                  <a:srgbClr val="000000"/>
                </a:solidFill>
                <a:effectLst/>
                <a:latin typeface="Lato"/>
              </a:rPr>
              <a:t>direction. To drive such a reaction, we need to have input of free energy (i.e., the reaction is </a:t>
            </a:r>
            <a:r>
              <a:rPr kumimoji="0" lang="en-US" altLang="en-US" sz="1400" b="1" i="0" u="none" strike="noStrike" cap="none" normalizeH="0" baseline="0" dirty="0" smtClean="0">
                <a:ln>
                  <a:noFill/>
                </a:ln>
                <a:solidFill>
                  <a:srgbClr val="000000"/>
                </a:solidFill>
                <a:effectLst/>
                <a:latin typeface="Lato"/>
              </a:rPr>
              <a:t>endergonic</a:t>
            </a:r>
            <a:r>
              <a:rPr lang="en-US" altLang="en-US" sz="1400" dirty="0"/>
              <a:t>)</a:t>
            </a:r>
            <a:endParaRPr kumimoji="0" lang="en-US" altLang="en-US" sz="1400" b="0" i="0" u="none" strike="noStrike" cap="none" normalizeH="0" baseline="0" dirty="0" smtClean="0">
              <a:ln>
                <a:noFill/>
              </a:ln>
              <a:solidFill>
                <a:srgbClr val="000000"/>
              </a:solidFill>
              <a:effectLst/>
              <a:latin typeface="Lato"/>
            </a:endParaRPr>
          </a:p>
        </p:txBody>
      </p:sp>
    </p:spTree>
    <p:extLst>
      <p:ext uri="{BB962C8B-B14F-4D97-AF65-F5344CB8AC3E}">
        <p14:creationId xmlns:p14="http://schemas.microsoft.com/office/powerpoint/2010/main" val="3140845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Autofit/>
          </a:bodyPr>
          <a:lstStyle/>
          <a:p>
            <a:r>
              <a:rPr lang="en-US" sz="4400" dirty="0" smtClean="0"/>
              <a:t>APPLICATIONS OF </a:t>
            </a:r>
            <a:r>
              <a:rPr lang="en-US" sz="4400" dirty="0" smtClean="0"/>
              <a:t>GIBBS </a:t>
            </a:r>
            <a:r>
              <a:rPr lang="en-US" sz="4400" dirty="0" smtClean="0"/>
              <a:t>FREE </a:t>
            </a:r>
            <a:r>
              <a:rPr lang="en-US" sz="4400" dirty="0" smtClean="0"/>
              <a:t>ENERGY </a:t>
            </a:r>
            <a:r>
              <a:rPr lang="en-US" sz="4400" dirty="0" smtClean="0"/>
              <a:t>IN ELECTROCHEMISTRY</a:t>
            </a:r>
            <a:endParaRPr lang="en-US" sz="4400" dirty="0"/>
          </a:p>
        </p:txBody>
      </p:sp>
      <p:sp>
        <p:nvSpPr>
          <p:cNvPr id="3" name="Content Placeholder 2"/>
          <p:cNvSpPr>
            <a:spLocks noGrp="1"/>
          </p:cNvSpPr>
          <p:nvPr>
            <p:ph idx="1"/>
          </p:nvPr>
        </p:nvSpPr>
        <p:spPr>
          <a:xfrm>
            <a:off x="677334" y="3099052"/>
            <a:ext cx="8596668" cy="3880773"/>
          </a:xfrm>
        </p:spPr>
        <p:txBody>
          <a:bodyPr>
            <a:normAutofit/>
          </a:bodyPr>
          <a:lstStyle/>
          <a:p>
            <a:pPr marL="514350" indent="-514350">
              <a:buFont typeface="+mj-lt"/>
              <a:buAutoNum type="arabicPeriod"/>
            </a:pPr>
            <a:r>
              <a:rPr lang="en-US" sz="2400" dirty="0" smtClean="0"/>
              <a:t>Useful identities to derive the Nernst equation.</a:t>
            </a:r>
          </a:p>
          <a:p>
            <a:pPr marL="514350" indent="-514350">
              <a:buFont typeface="+mj-lt"/>
              <a:buAutoNum type="arabicPeriod"/>
            </a:pPr>
            <a:r>
              <a:rPr lang="en-US" sz="2400" dirty="0" smtClean="0"/>
              <a:t>Gibbs </a:t>
            </a:r>
            <a:r>
              <a:rPr lang="en-US" sz="2400" dirty="0"/>
              <a:t>free energy, the second law of thermodynamics, and </a:t>
            </a:r>
            <a:r>
              <a:rPr lang="en-US" sz="2400" dirty="0" smtClean="0"/>
              <a:t>metabolism.</a:t>
            </a:r>
            <a:endParaRPr lang="en-US" sz="2400" dirty="0" smtClean="0"/>
          </a:p>
          <a:p>
            <a:pPr marL="514350" indent="-514350">
              <a:buFont typeface="+mj-lt"/>
              <a:buAutoNum type="arabicPeriod"/>
            </a:pPr>
            <a:r>
              <a:rPr lang="en-US" sz="2400" dirty="0" smtClean="0"/>
              <a:t>To find the spontaneity of the reaction.</a:t>
            </a:r>
          </a:p>
        </p:txBody>
      </p:sp>
    </p:spTree>
    <p:extLst>
      <p:ext uri="{BB962C8B-B14F-4D97-AF65-F5344CB8AC3E}">
        <p14:creationId xmlns:p14="http://schemas.microsoft.com/office/powerpoint/2010/main" val="323342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12" y="320840"/>
            <a:ext cx="9272783" cy="1646899"/>
          </a:xfrm>
        </p:spPr>
        <p:txBody>
          <a:bodyPr/>
          <a:lstStyle/>
          <a:p>
            <a:r>
              <a:rPr lang="en-US" dirty="0" smtClean="0"/>
              <a:t>1. Useful </a:t>
            </a:r>
            <a:r>
              <a:rPr lang="en-US" dirty="0"/>
              <a:t>identities to derive the Nernst equation</a:t>
            </a:r>
          </a:p>
        </p:txBody>
      </p:sp>
      <p:sp>
        <p:nvSpPr>
          <p:cNvPr id="12" name="Rectangle 10"/>
          <p:cNvSpPr>
            <a:spLocks noGrp="1" noChangeArrowheads="1"/>
          </p:cNvSpPr>
          <p:nvPr>
            <p:ph idx="1"/>
          </p:nvPr>
        </p:nvSpPr>
        <p:spPr bwMode="auto">
          <a:xfrm>
            <a:off x="256228" y="1751172"/>
            <a:ext cx="8935898" cy="38696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rPr>
              <a:t>During a reversible electrochemical reaction at constant temperature and pressure, the following equations involving the Gibbs free energy hold:</a:t>
            </a:r>
            <a:endParaRPr kumimoji="0" lang="en-US" altLang="en-US" sz="1600" b="0" i="0" u="none" strike="noStrike" cap="none" normalizeH="0" baseline="0" dirty="0" smtClean="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252525"/>
              </a:solidFill>
              <a:effectLst/>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sz="1600" dirty="0" smtClean="0"/>
              <a:t>∆rG 	=	∆rG° + RT lnQ</a:t>
            </a:r>
            <a:r>
              <a:rPr lang="en-US" sz="1000" dirty="0" smtClean="0"/>
              <a:t>r</a:t>
            </a:r>
          </a:p>
          <a:p>
            <a:pPr marL="0" indent="0" defTabSz="914400" eaLnBrk="0" fontAlgn="base" hangingPunct="0">
              <a:spcBef>
                <a:spcPct val="0"/>
              </a:spcBef>
              <a:spcAft>
                <a:spcPct val="0"/>
              </a:spcAft>
              <a:buClrTx/>
              <a:buSzTx/>
              <a:buNone/>
            </a:pPr>
            <a:r>
              <a:rPr lang="en-US" sz="1600" dirty="0"/>
              <a:t>∆rG° </a:t>
            </a:r>
            <a:r>
              <a:rPr lang="en-US" sz="1600" dirty="0" smtClean="0"/>
              <a:t>	=	-RT lnK</a:t>
            </a:r>
            <a:endParaRPr lang="en-US" sz="1600" dirty="0"/>
          </a:p>
          <a:p>
            <a:pPr marL="0" lvl="0" indent="0" defTabSz="914400" eaLnBrk="0" fontAlgn="base" hangingPunct="0">
              <a:spcBef>
                <a:spcPct val="0"/>
              </a:spcBef>
              <a:spcAft>
                <a:spcPct val="0"/>
              </a:spcAft>
              <a:buClrTx/>
              <a:buSzTx/>
              <a:buNone/>
            </a:pPr>
            <a:r>
              <a:rPr lang="en-US" sz="1600" dirty="0"/>
              <a:t>∆</a:t>
            </a:r>
            <a:r>
              <a:rPr lang="en-US" sz="1600" dirty="0" smtClean="0"/>
              <a:t>rG	=	-nFE</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lang="en-US" sz="1600" dirty="0" smtClean="0"/>
              <a:t>∆</a:t>
            </a:r>
            <a:r>
              <a:rPr lang="en-US" sz="1600" dirty="0"/>
              <a:t>rG° </a:t>
            </a:r>
            <a:r>
              <a:rPr lang="en-US" sz="1600" dirty="0" smtClean="0"/>
              <a:t>	=	-nFE°</a:t>
            </a:r>
            <a:endParaRPr lang="en-US" altLang="en-US" sz="1600"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chemeClr val="tx1"/>
                </a:solidFill>
                <a:latin typeface="Arial" panose="020B0604020202020204" pitchFamily="34" charset="0"/>
              </a:rPr>
              <a:t>And rearranging gives</a:t>
            </a:r>
          </a:p>
          <a:p>
            <a:pPr marL="0" indent="0" defTabSz="914400" eaLnBrk="0" fontAlgn="base" hangingPunct="0">
              <a:spcBef>
                <a:spcPct val="0"/>
              </a:spcBef>
              <a:spcAft>
                <a:spcPct val="0"/>
              </a:spcAft>
              <a:buClrTx/>
              <a:buSzTx/>
              <a:buNone/>
            </a:pPr>
            <a:r>
              <a:rPr lang="en-US" sz="1600" dirty="0"/>
              <a:t>nFE</a:t>
            </a:r>
            <a:r>
              <a:rPr lang="en-US" sz="1600" dirty="0" smtClean="0"/>
              <a:t>°	</a:t>
            </a:r>
            <a:r>
              <a:rPr lang="en-US" sz="1600" dirty="0"/>
              <a:t>=	</a:t>
            </a:r>
            <a:r>
              <a:rPr lang="en-US" sz="1600" dirty="0" smtClean="0"/>
              <a:t>RT lnK</a:t>
            </a:r>
          </a:p>
          <a:p>
            <a:pPr marL="0" lvl="0" indent="0" defTabSz="914400" eaLnBrk="0" fontAlgn="base" hangingPunct="0">
              <a:spcBef>
                <a:spcPct val="0"/>
              </a:spcBef>
              <a:spcAft>
                <a:spcPct val="0"/>
              </a:spcAft>
              <a:buClrTx/>
              <a:buSzTx/>
              <a:buNone/>
            </a:pPr>
            <a:r>
              <a:rPr lang="en-US" sz="1600" dirty="0" smtClean="0"/>
              <a:t>nFE</a:t>
            </a:r>
            <a:r>
              <a:rPr lang="en-US" sz="1600" dirty="0">
                <a:solidFill>
                  <a:schemeClr val="tx1"/>
                </a:solidFill>
                <a:latin typeface="Arial" panose="020B0604020202020204" pitchFamily="34" charset="0"/>
              </a:rPr>
              <a:t>	</a:t>
            </a:r>
            <a:r>
              <a:rPr lang="en-US" sz="1600" dirty="0" smtClean="0"/>
              <a:t>=	nFE°- RT lnQ</a:t>
            </a:r>
            <a:r>
              <a:rPr lang="en-US" sz="1000" dirty="0" smtClean="0"/>
              <a:t>r</a:t>
            </a:r>
          </a:p>
          <a:p>
            <a:pPr marL="0" indent="0" defTabSz="914400" eaLnBrk="0" fontAlgn="base" hangingPunct="0">
              <a:spcBef>
                <a:spcPct val="0"/>
              </a:spcBef>
              <a:spcAft>
                <a:spcPct val="0"/>
              </a:spcAft>
              <a:buClrTx/>
              <a:buSzTx/>
              <a:buNone/>
            </a:pPr>
            <a:r>
              <a:rPr lang="en-US" altLang="en-US" sz="1600" dirty="0" smtClean="0">
                <a:solidFill>
                  <a:schemeClr val="tx1"/>
                </a:solidFill>
                <a:latin typeface="Arial" panose="020B0604020202020204" pitchFamily="34" charset="0"/>
              </a:rPr>
              <a:t>E	=	E° - RT lnQ</a:t>
            </a:r>
            <a:r>
              <a:rPr lang="en-US" altLang="en-US" sz="1000" dirty="0" smtClean="0">
                <a:solidFill>
                  <a:schemeClr val="tx1"/>
                </a:solidFill>
                <a:latin typeface="Arial" panose="020B0604020202020204" pitchFamily="34" charset="0"/>
              </a:rPr>
              <a:t>r</a:t>
            </a:r>
          </a:p>
          <a:p>
            <a:pPr marL="0" indent="0" defTabSz="914400" eaLnBrk="0" fontAlgn="base" hangingPunct="0">
              <a:spcBef>
                <a:spcPct val="0"/>
              </a:spcBef>
              <a:spcAft>
                <a:spcPct val="0"/>
              </a:spcAft>
              <a:buClrTx/>
              <a:buSzTx/>
              <a:buNone/>
            </a:pPr>
            <a:r>
              <a:rPr lang="en-US" altLang="en-US" sz="1600" dirty="0">
                <a:solidFill>
                  <a:schemeClr val="tx1"/>
                </a:solidFill>
                <a:latin typeface="Arial" panose="020B0604020202020204" pitchFamily="34" charset="0"/>
              </a:rPr>
              <a:t>	</a:t>
            </a:r>
            <a:r>
              <a:rPr lang="en-US" altLang="en-US" sz="1600" dirty="0" smtClean="0">
                <a:solidFill>
                  <a:schemeClr val="tx1"/>
                </a:solidFill>
                <a:latin typeface="Arial" panose="020B0604020202020204" pitchFamily="34" charset="0"/>
              </a:rPr>
              <a:t>	       nF</a:t>
            </a:r>
            <a:endParaRPr lang="en-US" altLang="en-US" sz="1600" dirty="0">
              <a:solidFill>
                <a:schemeClr val="tx1"/>
              </a:solidFill>
              <a:latin typeface="Arial" panose="020B0604020202020204" pitchFamily="34" charset="0"/>
            </a:endParaRPr>
          </a:p>
          <a:p>
            <a:pPr marL="0" indent="0">
              <a:buNone/>
            </a:pPr>
            <a:r>
              <a:rPr lang="en-US" sz="1600" dirty="0"/>
              <a:t>which relates the cell potential resulting from the reaction to the equilibrium constant and reaction quotient for that reaction (Nernst equation</a:t>
            </a:r>
            <a:r>
              <a:rPr lang="en-US" sz="1600" dirty="0" smtClean="0"/>
              <a:t>).</a:t>
            </a:r>
            <a:endParaRPr lang="en-US" sz="1600" dirty="0"/>
          </a:p>
        </p:txBody>
      </p:sp>
      <p:cxnSp>
        <p:nvCxnSpPr>
          <p:cNvPr id="14" name="Straight Connector 13"/>
          <p:cNvCxnSpPr/>
          <p:nvPr/>
        </p:nvCxnSpPr>
        <p:spPr>
          <a:xfrm>
            <a:off x="2586789" y="4740442"/>
            <a:ext cx="5173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503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734" y="223505"/>
            <a:ext cx="8596668" cy="6887158"/>
          </a:xfrm>
        </p:spPr>
        <p:txBody>
          <a:bodyPr>
            <a:normAutofit/>
          </a:bodyPr>
          <a:lstStyle/>
          <a:p>
            <a:pPr marL="0" indent="0">
              <a:buNone/>
            </a:pPr>
            <a:r>
              <a:rPr lang="en-US" dirty="0"/>
              <a:t>where</a:t>
            </a:r>
          </a:p>
          <a:p>
            <a:r>
              <a:rPr lang="en-US" dirty="0"/>
              <a:t>Δ</a:t>
            </a:r>
            <a:r>
              <a:rPr lang="en-US" baseline="-25000" dirty="0"/>
              <a:t>r</a:t>
            </a:r>
            <a:r>
              <a:rPr lang="en-US" i="1" dirty="0"/>
              <a:t>G</a:t>
            </a:r>
            <a:r>
              <a:rPr lang="en-US" dirty="0"/>
              <a:t> = Gibbs free energy change per mole of reaction</a:t>
            </a:r>
          </a:p>
          <a:p>
            <a:r>
              <a:rPr lang="en-US" dirty="0"/>
              <a:t>Δ</a:t>
            </a:r>
            <a:r>
              <a:rPr lang="en-US" baseline="-25000" dirty="0"/>
              <a:t>r</a:t>
            </a:r>
            <a:r>
              <a:rPr lang="en-US" i="1" dirty="0"/>
              <a:t>G°</a:t>
            </a:r>
            <a:r>
              <a:rPr lang="en-US" dirty="0"/>
              <a:t> = Gibbs free energy change per mole of reaction for unmixed reactants and products at standard conditions</a:t>
            </a:r>
          </a:p>
          <a:p>
            <a:r>
              <a:rPr lang="en-US" i="1" dirty="0"/>
              <a:t>R</a:t>
            </a:r>
            <a:r>
              <a:rPr lang="en-US" dirty="0"/>
              <a:t> = gas constant</a:t>
            </a:r>
          </a:p>
          <a:p>
            <a:r>
              <a:rPr lang="en-US" i="1" dirty="0"/>
              <a:t>T</a:t>
            </a:r>
            <a:r>
              <a:rPr lang="en-US" dirty="0"/>
              <a:t> = absolute temperature (in K)</a:t>
            </a:r>
          </a:p>
          <a:p>
            <a:r>
              <a:rPr lang="en-US" dirty="0"/>
              <a:t>ln = natural logarithm</a:t>
            </a:r>
          </a:p>
          <a:p>
            <a:r>
              <a:rPr lang="en-US" i="1" dirty="0"/>
              <a:t>Q</a:t>
            </a:r>
            <a:r>
              <a:rPr lang="en-US" i="1" baseline="-25000" dirty="0"/>
              <a:t>r</a:t>
            </a:r>
            <a:r>
              <a:rPr lang="en-US" dirty="0"/>
              <a:t> = reaction quotient (unitless)</a:t>
            </a:r>
          </a:p>
          <a:p>
            <a:r>
              <a:rPr lang="en-US" i="1" dirty="0"/>
              <a:t>K</a:t>
            </a:r>
            <a:r>
              <a:rPr lang="en-US" dirty="0"/>
              <a:t> = equilibrium constant (unitless)</a:t>
            </a:r>
          </a:p>
          <a:p>
            <a:r>
              <a:rPr lang="en-US" i="1" dirty="0"/>
              <a:t>w</a:t>
            </a:r>
            <a:r>
              <a:rPr lang="en-US" baseline="-25000" dirty="0"/>
              <a:t>elec,rev</a:t>
            </a:r>
            <a:r>
              <a:rPr lang="en-US" dirty="0"/>
              <a:t> = electrical work in a reversible process (chemistry sign convention)</a:t>
            </a:r>
          </a:p>
          <a:p>
            <a:r>
              <a:rPr lang="en-US" i="1" dirty="0"/>
              <a:t>n</a:t>
            </a:r>
            <a:r>
              <a:rPr lang="en-US" dirty="0"/>
              <a:t> = number of moles of electrons transferred in the reaction</a:t>
            </a:r>
          </a:p>
          <a:p>
            <a:r>
              <a:rPr lang="en-US" i="1" dirty="0"/>
              <a:t>F</a:t>
            </a:r>
            <a:r>
              <a:rPr lang="en-US" dirty="0"/>
              <a:t> = Faraday constant = 96485 C/</a:t>
            </a:r>
            <a:r>
              <a:rPr lang="en-US" dirty="0" err="1"/>
              <a:t>mol</a:t>
            </a:r>
            <a:r>
              <a:rPr lang="en-US" dirty="0"/>
              <a:t> (charge per mole of electrons)</a:t>
            </a:r>
          </a:p>
          <a:p>
            <a:r>
              <a:rPr lang="en-US" i="1" dirty="0"/>
              <a:t>E</a:t>
            </a:r>
            <a:r>
              <a:rPr lang="en-US" dirty="0"/>
              <a:t> = cell potential (in V</a:t>
            </a:r>
            <a:r>
              <a:rPr lang="en-US" dirty="0" smtClean="0"/>
              <a:t>)</a:t>
            </a:r>
          </a:p>
          <a:p>
            <a:endParaRPr lang="en-US" sz="800" dirty="0"/>
          </a:p>
          <a:p>
            <a:pPr marL="0" indent="0">
              <a:buNone/>
            </a:pPr>
            <a:r>
              <a:rPr lang="en-US" dirty="0" smtClean="0"/>
              <a:t>Moreover, </a:t>
            </a:r>
            <a:r>
              <a:rPr lang="en-US" dirty="0"/>
              <a:t>we also have</a:t>
            </a:r>
            <a:r>
              <a:rPr lang="en-US" dirty="0" smtClean="0"/>
              <a:t>:</a:t>
            </a:r>
          </a:p>
          <a:p>
            <a:pPr marL="0" indent="0">
              <a:buNone/>
            </a:pPr>
            <a:r>
              <a:rPr lang="en-US" dirty="0" smtClean="0"/>
              <a:t>Keq</a:t>
            </a:r>
            <a:r>
              <a:rPr lang="en-US" dirty="0"/>
              <a:t>	</a:t>
            </a:r>
            <a:r>
              <a:rPr lang="en-US" dirty="0" smtClean="0"/>
              <a:t>= e^ (-∆rG°/RT)</a:t>
            </a:r>
          </a:p>
          <a:p>
            <a:pPr marL="0" indent="0">
              <a:buNone/>
            </a:pPr>
            <a:r>
              <a:rPr lang="en-US" dirty="0"/>
              <a:t>∆rG° 	=	-RT </a:t>
            </a:r>
            <a:r>
              <a:rPr lang="en-US" dirty="0" smtClean="0"/>
              <a:t>ln K </a:t>
            </a:r>
            <a:r>
              <a:rPr lang="en-US" sz="800" dirty="0" smtClean="0"/>
              <a:t>eq</a:t>
            </a:r>
            <a:r>
              <a:rPr lang="en-US" dirty="0" smtClean="0"/>
              <a:t> = -2.303 RT (log</a:t>
            </a:r>
            <a:r>
              <a:rPr lang="en-US" sz="800" dirty="0" smtClean="0"/>
              <a:t>10</a:t>
            </a:r>
            <a:r>
              <a:rPr lang="en-US" dirty="0" smtClean="0"/>
              <a:t> K</a:t>
            </a:r>
            <a:r>
              <a:rPr lang="en-US" sz="800" dirty="0" smtClean="0"/>
              <a:t>eq</a:t>
            </a:r>
            <a:r>
              <a:rPr lang="en-US" dirty="0" smtClean="0"/>
              <a:t> </a:t>
            </a:r>
            <a:r>
              <a:rPr lang="en-US" dirty="0" smtClean="0"/>
              <a:t>)</a:t>
            </a:r>
            <a:endParaRPr lang="en-US" dirty="0"/>
          </a:p>
        </p:txBody>
      </p:sp>
    </p:spTree>
    <p:extLst>
      <p:ext uri="{BB962C8B-B14F-4D97-AF65-F5344CB8AC3E}">
        <p14:creationId xmlns:p14="http://schemas.microsoft.com/office/powerpoint/2010/main" val="509720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104</TotalTime>
  <Words>403</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Georgia</vt:lpstr>
      <vt:lpstr>Lato</vt:lpstr>
      <vt:lpstr>MathJax_Main</vt:lpstr>
      <vt:lpstr>MathJax_Math-italic</vt:lpstr>
      <vt:lpstr>Trebuchet MS</vt:lpstr>
      <vt:lpstr>Wingdings 3</vt:lpstr>
      <vt:lpstr>Facet</vt:lpstr>
      <vt:lpstr>GIBBS FREE ENERGY</vt:lpstr>
      <vt:lpstr>PowerPoint Presentation</vt:lpstr>
      <vt:lpstr>History</vt:lpstr>
      <vt:lpstr>Graphical interpretation</vt:lpstr>
      <vt:lpstr>Definitions</vt:lpstr>
      <vt:lpstr>Gibbs Energy in Reactions</vt:lpstr>
      <vt:lpstr>APPLICATIONS OF GIBBS FREE ENERGY IN ELECTROCHEMISTRY</vt:lpstr>
      <vt:lpstr>1. Useful identities to derive the Nernst equation</vt:lpstr>
      <vt:lpstr>PowerPoint Presentation</vt:lpstr>
      <vt:lpstr>2. Gibbs free energy, the second law of thermodynamics, and metabolism</vt:lpstr>
      <vt:lpstr>3. To Find Spontaneity of the Reaction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GIBBS FREE ENERGY</dc:title>
  <dc:creator>Shivashish Prasad</dc:creator>
  <cp:lastModifiedBy>AJINKYA BEDEKAR</cp:lastModifiedBy>
  <cp:revision>20</cp:revision>
  <dcterms:created xsi:type="dcterms:W3CDTF">2016-11-27T14:28:09Z</dcterms:created>
  <dcterms:modified xsi:type="dcterms:W3CDTF">2016-11-30T15:08:52Z</dcterms:modified>
</cp:coreProperties>
</file>