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Oswald" panose="020B0604020202020204" charset="0"/>
      <p:regular r:id="rId14"/>
      <p:bold r:id="rId15"/>
    </p:embeddedFont>
    <p:embeddedFont>
      <p:font typeface="Montserrat" panose="020B0604020202020204" charset="0"/>
      <p:regular r:id="rId16"/>
      <p:bold r:id="rId17"/>
    </p:embeddedFont>
    <p:embeddedFont>
      <p:font typeface="Playfair Display"/>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4286250" y="0"/>
            <a:ext cx="723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4358475" y="0"/>
            <a:ext cx="3853200" cy="5143500"/>
          </a:xfrm>
          <a:prstGeom prst="rect">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44250" y="1403850"/>
            <a:ext cx="8455500" cy="2146800"/>
          </a:xfrm>
          <a:prstGeom prst="rect">
            <a:avLst/>
          </a:prstGeom>
          <a:solidFill>
            <a:srgbClr val="FFFFFF"/>
          </a:solidFill>
        </p:spPr>
        <p:txBody>
          <a:bodyPr lIns="91425" tIns="91425" rIns="91425" bIns="91425" anchor="ctr" anchorCtr="0"/>
          <a:lstStyle>
            <a:lvl1pPr lvl="0" algn="ctr">
              <a:spcBef>
                <a:spcPts val="0"/>
              </a:spcBef>
              <a:buSzPct val="100000"/>
              <a:buFont typeface="Playfair Display"/>
              <a:defRPr sz="6800" b="1">
                <a:latin typeface="Playfair Display"/>
                <a:ea typeface="Playfair Display"/>
                <a:cs typeface="Playfair Display"/>
                <a:sym typeface="Playfair Display"/>
              </a:defRPr>
            </a:lvl1pPr>
            <a:lvl2pPr lvl="1" algn="ctr">
              <a:spcBef>
                <a:spcPts val="0"/>
              </a:spcBef>
              <a:buSzPct val="100000"/>
              <a:buFont typeface="Playfair Display"/>
              <a:defRPr sz="6800" b="1">
                <a:latin typeface="Playfair Display"/>
                <a:ea typeface="Playfair Display"/>
                <a:cs typeface="Playfair Display"/>
                <a:sym typeface="Playfair Display"/>
              </a:defRPr>
            </a:lvl2pPr>
            <a:lvl3pPr lvl="2" algn="ctr">
              <a:spcBef>
                <a:spcPts val="0"/>
              </a:spcBef>
              <a:buSzPct val="100000"/>
              <a:buFont typeface="Playfair Display"/>
              <a:defRPr sz="6800" b="1">
                <a:latin typeface="Playfair Display"/>
                <a:ea typeface="Playfair Display"/>
                <a:cs typeface="Playfair Display"/>
                <a:sym typeface="Playfair Display"/>
              </a:defRPr>
            </a:lvl3pPr>
            <a:lvl4pPr lvl="3" algn="ctr">
              <a:spcBef>
                <a:spcPts val="0"/>
              </a:spcBef>
              <a:buSzPct val="100000"/>
              <a:buFont typeface="Playfair Display"/>
              <a:defRPr sz="6800" b="1">
                <a:latin typeface="Playfair Display"/>
                <a:ea typeface="Playfair Display"/>
                <a:cs typeface="Playfair Display"/>
                <a:sym typeface="Playfair Display"/>
              </a:defRPr>
            </a:lvl4pPr>
            <a:lvl5pPr lvl="4" algn="ctr">
              <a:spcBef>
                <a:spcPts val="0"/>
              </a:spcBef>
              <a:buSzPct val="100000"/>
              <a:buFont typeface="Playfair Display"/>
              <a:defRPr sz="6800" b="1">
                <a:latin typeface="Playfair Display"/>
                <a:ea typeface="Playfair Display"/>
                <a:cs typeface="Playfair Display"/>
                <a:sym typeface="Playfair Display"/>
              </a:defRPr>
            </a:lvl5pPr>
            <a:lvl6pPr lvl="5" algn="ctr">
              <a:spcBef>
                <a:spcPts val="0"/>
              </a:spcBef>
              <a:buSzPct val="100000"/>
              <a:buFont typeface="Playfair Display"/>
              <a:defRPr sz="6800" b="1">
                <a:latin typeface="Playfair Display"/>
                <a:ea typeface="Playfair Display"/>
                <a:cs typeface="Playfair Display"/>
                <a:sym typeface="Playfair Display"/>
              </a:defRPr>
            </a:lvl6pPr>
            <a:lvl7pPr lvl="6" algn="ctr">
              <a:spcBef>
                <a:spcPts val="0"/>
              </a:spcBef>
              <a:buSzPct val="100000"/>
              <a:buFont typeface="Playfair Display"/>
              <a:defRPr sz="6800" b="1">
                <a:latin typeface="Playfair Display"/>
                <a:ea typeface="Playfair Display"/>
                <a:cs typeface="Playfair Display"/>
                <a:sym typeface="Playfair Display"/>
              </a:defRPr>
            </a:lvl7pPr>
            <a:lvl8pPr lvl="7" algn="ctr">
              <a:spcBef>
                <a:spcPts val="0"/>
              </a:spcBef>
              <a:buSzPct val="100000"/>
              <a:buFont typeface="Playfair Display"/>
              <a:defRPr sz="6800" b="1">
                <a:latin typeface="Playfair Display"/>
                <a:ea typeface="Playfair Display"/>
                <a:cs typeface="Playfair Display"/>
                <a:sym typeface="Playfair Display"/>
              </a:defRPr>
            </a:lvl8pPr>
            <a:lvl9pPr lvl="8" algn="ctr">
              <a:spcBef>
                <a:spcPts val="0"/>
              </a:spcBef>
              <a:buSzPct val="100000"/>
              <a:buFont typeface="Playfair Display"/>
              <a:defRPr sz="6800" b="1">
                <a:latin typeface="Playfair Display"/>
                <a:ea typeface="Playfair Display"/>
                <a:cs typeface="Playfair Display"/>
                <a:sym typeface="Playfair Display"/>
              </a:defRPr>
            </a:lvl9pPr>
          </a:lstStyle>
          <a:p>
            <a:endParaRPr/>
          </a:p>
        </p:txBody>
      </p:sp>
      <p:sp>
        <p:nvSpPr>
          <p:cNvPr id="13" name="Shape 13"/>
          <p:cNvSpPr txBox="1">
            <a:spLocks noGrp="1"/>
          </p:cNvSpPr>
          <p:nvPr>
            <p:ph type="subTitle" idx="1"/>
          </p:nvPr>
        </p:nvSpPr>
        <p:spPr>
          <a:xfrm>
            <a:off x="344250" y="3550650"/>
            <a:ext cx="4910100" cy="577800"/>
          </a:xfrm>
          <a:prstGeom prst="rect">
            <a:avLst/>
          </a:prstGeom>
          <a:solidFill>
            <a:schemeClr val="dk2"/>
          </a:solidFill>
        </p:spPr>
        <p:txBody>
          <a:bodyPr lIns="91425" tIns="91425" rIns="91425" bIns="91425" anchor="ctr" anchorCtr="0"/>
          <a:lstStyle>
            <a:lvl1pPr lvl="0">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9pPr>
          </a:lstStyle>
          <a:p>
            <a:endParaRPr/>
          </a:p>
        </p:txBody>
      </p:sp>
      <p:sp>
        <p:nvSpPr>
          <p:cNvPr id="14" name="Shape 14"/>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0" y="999925"/>
            <a:ext cx="8520600" cy="2146200"/>
          </a:xfrm>
          <a:prstGeom prst="rect">
            <a:avLst/>
          </a:prstGeom>
        </p:spPr>
        <p:txBody>
          <a:bodyPr lIns="91425" tIns="91425" rIns="91425" bIns="91425" anchor="b" anchorCtr="0"/>
          <a:lstStyle>
            <a:lvl1pPr lvl="0" algn="ctr">
              <a:spcBef>
                <a:spcPts val="0"/>
              </a:spcBef>
              <a:buSzPct val="100000"/>
              <a:buFont typeface="Montserrat"/>
              <a:defRPr sz="14000">
                <a:latin typeface="Montserrat"/>
                <a:ea typeface="Montserrat"/>
                <a:cs typeface="Montserrat"/>
                <a:sym typeface="Montserrat"/>
              </a:defRPr>
            </a:lvl1pPr>
            <a:lvl2pPr lvl="1" algn="ctr">
              <a:spcBef>
                <a:spcPts val="0"/>
              </a:spcBef>
              <a:buSzPct val="100000"/>
              <a:buFont typeface="Montserrat"/>
              <a:defRPr sz="14000">
                <a:latin typeface="Montserrat"/>
                <a:ea typeface="Montserrat"/>
                <a:cs typeface="Montserrat"/>
                <a:sym typeface="Montserrat"/>
              </a:defRPr>
            </a:lvl2pPr>
            <a:lvl3pPr lvl="2" algn="ctr">
              <a:spcBef>
                <a:spcPts val="0"/>
              </a:spcBef>
              <a:buSzPct val="100000"/>
              <a:buFont typeface="Montserrat"/>
              <a:defRPr sz="14000">
                <a:latin typeface="Montserrat"/>
                <a:ea typeface="Montserrat"/>
                <a:cs typeface="Montserrat"/>
                <a:sym typeface="Montserrat"/>
              </a:defRPr>
            </a:lvl3pPr>
            <a:lvl4pPr lvl="3" algn="ctr">
              <a:spcBef>
                <a:spcPts val="0"/>
              </a:spcBef>
              <a:buSzPct val="100000"/>
              <a:buFont typeface="Montserrat"/>
              <a:defRPr sz="14000">
                <a:latin typeface="Montserrat"/>
                <a:ea typeface="Montserrat"/>
                <a:cs typeface="Montserrat"/>
                <a:sym typeface="Montserrat"/>
              </a:defRPr>
            </a:lvl4pPr>
            <a:lvl5pPr lvl="4" algn="ctr">
              <a:spcBef>
                <a:spcPts val="0"/>
              </a:spcBef>
              <a:buSzPct val="100000"/>
              <a:buFont typeface="Montserrat"/>
              <a:defRPr sz="14000">
                <a:latin typeface="Montserrat"/>
                <a:ea typeface="Montserrat"/>
                <a:cs typeface="Montserrat"/>
                <a:sym typeface="Montserrat"/>
              </a:defRPr>
            </a:lvl5pPr>
            <a:lvl6pPr lvl="5" algn="ctr">
              <a:spcBef>
                <a:spcPts val="0"/>
              </a:spcBef>
              <a:buSzPct val="100000"/>
              <a:buFont typeface="Montserrat"/>
              <a:defRPr sz="14000">
                <a:latin typeface="Montserrat"/>
                <a:ea typeface="Montserrat"/>
                <a:cs typeface="Montserrat"/>
                <a:sym typeface="Montserrat"/>
              </a:defRPr>
            </a:lvl6pPr>
            <a:lvl7pPr lvl="6" algn="ctr">
              <a:spcBef>
                <a:spcPts val="0"/>
              </a:spcBef>
              <a:buSzPct val="100000"/>
              <a:buFont typeface="Montserrat"/>
              <a:defRPr sz="14000">
                <a:latin typeface="Montserrat"/>
                <a:ea typeface="Montserrat"/>
                <a:cs typeface="Montserrat"/>
                <a:sym typeface="Montserrat"/>
              </a:defRPr>
            </a:lvl7pPr>
            <a:lvl8pPr lvl="7" algn="ctr">
              <a:spcBef>
                <a:spcPts val="0"/>
              </a:spcBef>
              <a:buSzPct val="100000"/>
              <a:buFont typeface="Montserrat"/>
              <a:defRPr sz="14000">
                <a:latin typeface="Montserrat"/>
                <a:ea typeface="Montserrat"/>
                <a:cs typeface="Montserrat"/>
                <a:sym typeface="Montserrat"/>
              </a:defRPr>
            </a:lvl8pPr>
            <a:lvl9pPr lvl="8" algn="ctr">
              <a:spcBef>
                <a:spcPts val="0"/>
              </a:spcBef>
              <a:buSzPct val="100000"/>
              <a:buFont typeface="Montserrat"/>
              <a:defRPr sz="14000">
                <a:latin typeface="Montserrat"/>
                <a:ea typeface="Montserrat"/>
                <a:cs typeface="Montserrat"/>
                <a:sym typeface="Montserrat"/>
              </a:defRPr>
            </a:lvl9pPr>
          </a:lstStyle>
          <a:p>
            <a:endParaRPr/>
          </a:p>
        </p:txBody>
      </p:sp>
      <p:sp>
        <p:nvSpPr>
          <p:cNvPr id="50" name="Shape 50"/>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1" name="Shape 51"/>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5"/>
        </a:solidFill>
        <a:effectLst/>
      </p:bgPr>
    </p:bg>
    <p:spTree>
      <p:nvGrpSpPr>
        <p:cNvPr id="1" name="Shape 15"/>
        <p:cNvGrpSpPr/>
        <p:nvPr/>
      </p:nvGrpSpPr>
      <p:grpSpPr>
        <a:xfrm>
          <a:off x="0" y="0"/>
          <a:ext cx="0" cy="0"/>
          <a:chOff x="0" y="0"/>
          <a:chExt cx="0" cy="0"/>
        </a:xfrm>
      </p:grpSpPr>
      <p:sp>
        <p:nvSpPr>
          <p:cNvPr id="16" name="Shape 16"/>
          <p:cNvSpPr/>
          <p:nvPr/>
        </p:nvSpPr>
        <p:spPr>
          <a:xfrm rot="5400000">
            <a:off x="4550700" y="-498600"/>
            <a:ext cx="42600" cy="84558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17" name="Shape 17"/>
          <p:cNvSpPr txBox="1">
            <a:spLocks noGrp="1"/>
          </p:cNvSpPr>
          <p:nvPr>
            <p:ph type="title"/>
          </p:nvPr>
        </p:nvSpPr>
        <p:spPr>
          <a:xfrm>
            <a:off x="344250" y="1403850"/>
            <a:ext cx="8455500" cy="2146800"/>
          </a:xfrm>
          <a:prstGeom prst="rect">
            <a:avLst/>
          </a:prstGeom>
          <a:solidFill>
            <a:srgbClr val="FFFFFF"/>
          </a:solidFill>
        </p:spPr>
        <p:txBody>
          <a:bodyPr lIns="91425" tIns="91425" rIns="91425" bIns="91425" anchor="ctr" anchorCtr="0"/>
          <a:lstStyle>
            <a:lvl1pPr lvl="0" algn="ctr">
              <a:spcBef>
                <a:spcPts val="0"/>
              </a:spcBef>
              <a:buSzPct val="100000"/>
              <a:buFont typeface="Playfair Display"/>
              <a:defRPr sz="4800" b="1">
                <a:latin typeface="Playfair Display"/>
                <a:ea typeface="Playfair Display"/>
                <a:cs typeface="Playfair Display"/>
                <a:sym typeface="Playfair Display"/>
              </a:defRPr>
            </a:lvl1pPr>
            <a:lvl2pPr lvl="1" algn="ctr">
              <a:spcBef>
                <a:spcPts val="0"/>
              </a:spcBef>
              <a:buSzPct val="100000"/>
              <a:buFont typeface="Playfair Display"/>
              <a:defRPr sz="4800" b="1">
                <a:latin typeface="Playfair Display"/>
                <a:ea typeface="Playfair Display"/>
                <a:cs typeface="Playfair Display"/>
                <a:sym typeface="Playfair Display"/>
              </a:defRPr>
            </a:lvl2pPr>
            <a:lvl3pPr lvl="2" algn="ctr">
              <a:spcBef>
                <a:spcPts val="0"/>
              </a:spcBef>
              <a:buSzPct val="100000"/>
              <a:buFont typeface="Playfair Display"/>
              <a:defRPr sz="4800" b="1">
                <a:latin typeface="Playfair Display"/>
                <a:ea typeface="Playfair Display"/>
                <a:cs typeface="Playfair Display"/>
                <a:sym typeface="Playfair Display"/>
              </a:defRPr>
            </a:lvl3pPr>
            <a:lvl4pPr lvl="3" algn="ctr">
              <a:spcBef>
                <a:spcPts val="0"/>
              </a:spcBef>
              <a:buSzPct val="100000"/>
              <a:buFont typeface="Playfair Display"/>
              <a:defRPr sz="4800" b="1">
                <a:latin typeface="Playfair Display"/>
                <a:ea typeface="Playfair Display"/>
                <a:cs typeface="Playfair Display"/>
                <a:sym typeface="Playfair Display"/>
              </a:defRPr>
            </a:lvl4pPr>
            <a:lvl5pPr lvl="4" algn="ctr">
              <a:spcBef>
                <a:spcPts val="0"/>
              </a:spcBef>
              <a:buSzPct val="100000"/>
              <a:buFont typeface="Playfair Display"/>
              <a:defRPr sz="4800" b="1">
                <a:latin typeface="Playfair Display"/>
                <a:ea typeface="Playfair Display"/>
                <a:cs typeface="Playfair Display"/>
                <a:sym typeface="Playfair Display"/>
              </a:defRPr>
            </a:lvl5pPr>
            <a:lvl6pPr lvl="5" algn="ctr">
              <a:spcBef>
                <a:spcPts val="0"/>
              </a:spcBef>
              <a:buSzPct val="100000"/>
              <a:buFont typeface="Playfair Display"/>
              <a:defRPr sz="4800" b="1">
                <a:latin typeface="Playfair Display"/>
                <a:ea typeface="Playfair Display"/>
                <a:cs typeface="Playfair Display"/>
                <a:sym typeface="Playfair Display"/>
              </a:defRPr>
            </a:lvl6pPr>
            <a:lvl7pPr lvl="6" algn="ctr">
              <a:spcBef>
                <a:spcPts val="0"/>
              </a:spcBef>
              <a:buSzPct val="100000"/>
              <a:buFont typeface="Playfair Display"/>
              <a:defRPr sz="4800" b="1">
                <a:latin typeface="Playfair Display"/>
                <a:ea typeface="Playfair Display"/>
                <a:cs typeface="Playfair Display"/>
                <a:sym typeface="Playfair Display"/>
              </a:defRPr>
            </a:lvl7pPr>
            <a:lvl8pPr lvl="7" algn="ctr">
              <a:spcBef>
                <a:spcPts val="0"/>
              </a:spcBef>
              <a:buSzPct val="100000"/>
              <a:buFont typeface="Playfair Display"/>
              <a:defRPr sz="4800" b="1">
                <a:latin typeface="Playfair Display"/>
                <a:ea typeface="Playfair Display"/>
                <a:cs typeface="Playfair Display"/>
                <a:sym typeface="Playfair Display"/>
              </a:defRPr>
            </a:lvl8pPr>
            <a:lvl9pPr lvl="8" algn="ctr">
              <a:spcBef>
                <a:spcPts val="0"/>
              </a:spcBef>
              <a:buSzPct val="100000"/>
              <a:buFont typeface="Playfair Display"/>
              <a:defRPr sz="4800" b="1">
                <a:latin typeface="Playfair Display"/>
                <a:ea typeface="Playfair Display"/>
                <a:cs typeface="Playfair Display"/>
                <a:sym typeface="Playfair Display"/>
              </a:defRPr>
            </a:lvl9pPr>
          </a:lstStyle>
          <a:p>
            <a:endParaRPr/>
          </a:p>
        </p:txBody>
      </p:sp>
      <p:sp>
        <p:nvSpPr>
          <p:cNvPr id="18" name="Shape 18"/>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234075"/>
            <a:ext cx="8520600" cy="3334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234050"/>
            <a:ext cx="3999900" cy="33348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234050"/>
            <a:ext cx="3999900" cy="33348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1pPr>
            <a:lvl2pPr lvl="1">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2pPr>
            <a:lvl3pPr lvl="2">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3pPr>
            <a:lvl4pPr lvl="3">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4pPr>
            <a:lvl5pPr lvl="4">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5pPr>
            <a:lvl6pPr lvl="5">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6pPr>
            <a:lvl7pPr lvl="6">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7pPr>
            <a:lvl8pPr lvl="7">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8pPr>
            <a:lvl9pPr lvl="8">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9pPr>
          </a:lstStyle>
          <a:p>
            <a:endParaRPr/>
          </a:p>
        </p:txBody>
      </p:sp>
      <p:sp>
        <p:nvSpPr>
          <p:cNvPr id="37" name="Shape 3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dk2"/>
            </a:solidFill>
            <a:prstDash val="solid"/>
            <a:round/>
            <a:headEnd type="none" w="med" len="med"/>
            <a:tailEnd type="none" w="med" len="med"/>
          </a:ln>
        </p:spPr>
      </p:cxnSp>
      <p:sp>
        <p:nvSpPr>
          <p:cNvPr id="41" name="Shape 41"/>
          <p:cNvSpPr txBox="1">
            <a:spLocks noGrp="1"/>
          </p:cNvSpPr>
          <p:nvPr>
            <p:ph type="title"/>
          </p:nvPr>
        </p:nvSpPr>
        <p:spPr>
          <a:xfrm>
            <a:off x="265500" y="1081675"/>
            <a:ext cx="4045200" cy="17862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29214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4" name="Shape 44"/>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7" name="Shape 4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234075"/>
            <a:ext cx="8520600" cy="33348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Playfair Display"/>
              <a:defRPr sz="1800">
                <a:solidFill>
                  <a:schemeClr val="dk2"/>
                </a:solidFill>
                <a:latin typeface="Playfair Display"/>
                <a:ea typeface="Playfair Display"/>
                <a:cs typeface="Playfair Display"/>
                <a:sym typeface="Playfair Display"/>
              </a:defRPr>
            </a:lvl1pPr>
            <a:lvl2pPr lvl="1">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2pPr>
            <a:lvl3pPr lvl="2">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3pPr>
            <a:lvl4pPr lvl="3">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4pPr>
            <a:lvl5pPr lvl="4">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5pPr>
            <a:lvl6pPr lvl="5">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6pPr>
            <a:lvl7pPr lvl="6">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7pPr>
            <a:lvl8pPr lvl="7">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8pPr>
            <a:lvl9pPr lvl="8">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9pPr>
          </a:lstStyle>
          <a:p>
            <a:endParaRPr/>
          </a:p>
        </p:txBody>
      </p:sp>
      <p:sp>
        <p:nvSpPr>
          <p:cNvPr id="8" name="Shape 8"/>
          <p:cNvSpPr txBox="1">
            <a:spLocks noGrp="1"/>
          </p:cNvSpPr>
          <p:nvPr>
            <p:ph type="sldNum" idx="12"/>
          </p:nvPr>
        </p:nvSpPr>
        <p:spPr>
          <a:xfrm>
            <a:off x="8497999" y="4688758"/>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Playfair Display"/>
                <a:ea typeface="Playfair Display"/>
                <a:cs typeface="Playfair Display"/>
                <a:sym typeface="Playfair Display"/>
              </a:rPr>
              <a:t>‹#›</a:t>
            </a:fld>
            <a:endParaRPr lang="en" sz="1000">
              <a:solidFill>
                <a:schemeClr val="dk2"/>
              </a:solidFill>
              <a:latin typeface="Playfair Display"/>
              <a:ea typeface="Playfair Display"/>
              <a:cs typeface="Playfair Display"/>
              <a:sym typeface="Playfair Display"/>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ctrTitle"/>
          </p:nvPr>
        </p:nvSpPr>
        <p:spPr>
          <a:xfrm>
            <a:off x="344250" y="1403850"/>
            <a:ext cx="8455500" cy="2146800"/>
          </a:xfrm>
          <a:prstGeom prst="rect">
            <a:avLst/>
          </a:prstGeom>
        </p:spPr>
        <p:txBody>
          <a:bodyPr lIns="91425" tIns="91425" rIns="91425" bIns="91425" anchor="ctr" anchorCtr="0">
            <a:noAutofit/>
          </a:bodyPr>
          <a:lstStyle/>
          <a:p>
            <a:pPr lvl="0">
              <a:spcBef>
                <a:spcPts val="0"/>
              </a:spcBef>
              <a:buNone/>
            </a:pPr>
            <a:r>
              <a:rPr lang="en" dirty="0"/>
              <a:t>GIBBS FREE ENERGY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p:nvPr/>
        </p:nvSpPr>
        <p:spPr>
          <a:xfrm>
            <a:off x="2060325" y="0"/>
            <a:ext cx="4800300" cy="1157700"/>
          </a:xfrm>
          <a:prstGeom prst="rect">
            <a:avLst/>
          </a:prstGeom>
          <a:solidFill>
            <a:srgbClr val="FFFF00"/>
          </a:solidFill>
          <a:ln>
            <a:noFill/>
          </a:ln>
        </p:spPr>
        <p:txBody>
          <a:bodyPr lIns="91425" tIns="91425" rIns="91425" bIns="91425" anchor="ctr" anchorCtr="0">
            <a:noAutofit/>
          </a:bodyPr>
          <a:lstStyle/>
          <a:p>
            <a:pPr lvl="0" rtl="0">
              <a:spcBef>
                <a:spcPts val="0"/>
              </a:spcBef>
              <a:buNone/>
            </a:pPr>
            <a:r>
              <a:rPr lang="en" sz="2400" b="1" dirty="0">
                <a:solidFill>
                  <a:schemeClr val="dk2"/>
                </a:solidFill>
                <a:highlight>
                  <a:srgbClr val="FFFFFF"/>
                </a:highlight>
              </a:rPr>
              <a:t>Free energy and Cell potentials</a:t>
            </a:r>
          </a:p>
        </p:txBody>
      </p:sp>
      <p:sp>
        <p:nvSpPr>
          <p:cNvPr id="126" name="Shape 126"/>
          <p:cNvSpPr txBox="1"/>
          <p:nvPr/>
        </p:nvSpPr>
        <p:spPr>
          <a:xfrm>
            <a:off x="191175" y="1359375"/>
            <a:ext cx="8952900" cy="1327500"/>
          </a:xfrm>
          <a:prstGeom prst="rect">
            <a:avLst/>
          </a:prstGeom>
          <a:noFill/>
          <a:ln>
            <a:noFill/>
          </a:ln>
        </p:spPr>
        <p:txBody>
          <a:bodyPr lIns="91425" tIns="91425" rIns="91425" bIns="91425" anchor="ctr" anchorCtr="0">
            <a:noAutofit/>
          </a:bodyPr>
          <a:lstStyle/>
          <a:p>
            <a:pPr lvl="0" rtl="0">
              <a:spcBef>
                <a:spcPts val="0"/>
              </a:spcBef>
              <a:buNone/>
            </a:pPr>
            <a:r>
              <a:rPr lang="en" sz="1800" b="1" u="sng" dirty="0">
                <a:solidFill>
                  <a:schemeClr val="dk2"/>
                </a:solidFill>
                <a:highlight>
                  <a:srgbClr val="FFFFFF"/>
                </a:highlight>
              </a:rPr>
              <a:t>Cell potential</a:t>
            </a:r>
            <a:r>
              <a:rPr lang="en" sz="1800" dirty="0">
                <a:solidFill>
                  <a:schemeClr val="dk2"/>
                </a:solidFill>
                <a:highlight>
                  <a:srgbClr val="FFFFFF"/>
                </a:highlight>
              </a:rPr>
              <a:t> - A measure of the driving force behind an electrochemical reaction, reported in volts.  The potential of an electrochemical cell measures how far an oxidation-reduction reaction is from equilibrium.</a:t>
            </a:r>
          </a:p>
        </p:txBody>
      </p:sp>
      <p:pic>
        <p:nvPicPr>
          <p:cNvPr id="127" name="Shape 127"/>
          <p:cNvPicPr preferRelativeResize="0"/>
          <p:nvPr/>
        </p:nvPicPr>
        <p:blipFill>
          <a:blip r:embed="rId3">
            <a:alphaModFix/>
          </a:blip>
          <a:stretch>
            <a:fillRect/>
          </a:stretch>
        </p:blipFill>
        <p:spPr>
          <a:xfrm>
            <a:off x="1975350" y="3122350"/>
            <a:ext cx="5049949" cy="65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ctrTitle"/>
          </p:nvPr>
        </p:nvSpPr>
        <p:spPr>
          <a:xfrm>
            <a:off x="344250" y="1403850"/>
            <a:ext cx="8455500" cy="911400"/>
          </a:xfrm>
          <a:prstGeom prst="rect">
            <a:avLst/>
          </a:prstGeom>
        </p:spPr>
        <p:txBody>
          <a:bodyPr lIns="91425" tIns="91425" rIns="91425" bIns="91425" anchor="ctr" anchorCtr="0">
            <a:noAutofit/>
          </a:bodyPr>
          <a:lstStyle/>
          <a:p>
            <a:pPr lvl="0">
              <a:spcBef>
                <a:spcPts val="0"/>
              </a:spcBef>
              <a:buNone/>
            </a:pPr>
            <a:r>
              <a:rPr lang="en"/>
              <a:t>END</a:t>
            </a:r>
          </a:p>
        </p:txBody>
      </p:sp>
      <p:sp>
        <p:nvSpPr>
          <p:cNvPr id="133" name="Shape 133"/>
          <p:cNvSpPr txBox="1">
            <a:spLocks noGrp="1"/>
          </p:cNvSpPr>
          <p:nvPr>
            <p:ph type="subTitle" idx="1"/>
          </p:nvPr>
        </p:nvSpPr>
        <p:spPr>
          <a:xfrm>
            <a:off x="344250" y="2240875"/>
            <a:ext cx="4910100" cy="2655000"/>
          </a:xfrm>
          <a:prstGeom prst="rect">
            <a:avLst/>
          </a:prstGeom>
        </p:spPr>
        <p:txBody>
          <a:bodyPr lIns="91425" tIns="91425" rIns="91425" bIns="91425" anchor="ctr" anchorCtr="0">
            <a:noAutofit/>
          </a:bodyPr>
          <a:lstStyle/>
          <a:p>
            <a:pPr lvl="0">
              <a:spcBef>
                <a:spcPts val="0"/>
              </a:spcBef>
              <a:buNone/>
            </a:pPr>
            <a:r>
              <a:rPr lang="en" dirty="0"/>
              <a:t>Arshita Batra</a:t>
            </a:r>
          </a:p>
          <a:p>
            <a:pPr lvl="0">
              <a:spcBef>
                <a:spcPts val="0"/>
              </a:spcBef>
              <a:buNone/>
            </a:pPr>
            <a:r>
              <a:rPr lang="en" dirty="0"/>
              <a:t>Arpita </a:t>
            </a:r>
            <a:r>
              <a:rPr lang="en" dirty="0" smtClean="0"/>
              <a:t>Sejal</a:t>
            </a:r>
            <a:endParaRPr lang="en" dirty="0"/>
          </a:p>
          <a:p>
            <a:pPr lvl="0">
              <a:spcBef>
                <a:spcPts val="0"/>
              </a:spcBef>
              <a:buNone/>
            </a:pPr>
            <a:r>
              <a:rPr lang="en" dirty="0"/>
              <a:t>Ajinkya </a:t>
            </a:r>
            <a:r>
              <a:rPr lang="en" dirty="0" smtClean="0"/>
              <a:t>Bedekar</a:t>
            </a:r>
            <a:endParaRPr lang="en" dirty="0"/>
          </a:p>
          <a:p>
            <a:pPr lvl="0">
              <a:spcBef>
                <a:spcPts val="0"/>
              </a:spcBef>
              <a:buNone/>
            </a:pPr>
            <a:r>
              <a:rPr lang="en" dirty="0"/>
              <a:t>Aman </a:t>
            </a:r>
            <a:r>
              <a:rPr lang="en" dirty="0" smtClean="0"/>
              <a:t>Garg</a:t>
            </a:r>
            <a:endParaRPr lang="en" dirty="0"/>
          </a:p>
          <a:p>
            <a:pPr lvl="0">
              <a:spcBef>
                <a:spcPts val="0"/>
              </a:spcBef>
              <a:buNone/>
            </a:pPr>
            <a:r>
              <a:rPr lang="en" dirty="0"/>
              <a:t>Ankit </a:t>
            </a:r>
            <a:r>
              <a:rPr lang="en" dirty="0" smtClean="0"/>
              <a:t>Gupta</a:t>
            </a:r>
            <a:endParaRPr lang="en" dirty="0"/>
          </a:p>
          <a:p>
            <a:pPr lvl="0">
              <a:spcBef>
                <a:spcPts val="0"/>
              </a:spcBef>
              <a:buNone/>
            </a:pPr>
            <a:r>
              <a:rPr lang="en" dirty="0"/>
              <a:t>Ashish </a:t>
            </a:r>
            <a:r>
              <a:rPr lang="en" dirty="0" smtClean="0"/>
              <a:t>Kumar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What is Gibbs Free Energy ?</a:t>
            </a:r>
          </a:p>
        </p:txBody>
      </p:sp>
      <p:sp>
        <p:nvSpPr>
          <p:cNvPr id="65" name="Shape 65"/>
          <p:cNvSpPr txBox="1"/>
          <p:nvPr/>
        </p:nvSpPr>
        <p:spPr>
          <a:xfrm>
            <a:off x="1603025" y="888000"/>
            <a:ext cx="6642600" cy="774900"/>
          </a:xfrm>
          <a:prstGeom prst="rect">
            <a:avLst/>
          </a:prstGeom>
          <a:noFill/>
          <a:ln>
            <a:noFill/>
          </a:ln>
        </p:spPr>
        <p:txBody>
          <a:bodyPr lIns="91425" tIns="91425" rIns="91425" bIns="91425" anchor="t" anchorCtr="0">
            <a:noAutofit/>
          </a:bodyPr>
          <a:lstStyle/>
          <a:p>
            <a:pPr lvl="0">
              <a:spcBef>
                <a:spcPts val="0"/>
              </a:spcBef>
              <a:buNone/>
            </a:pPr>
            <a:endParaRPr/>
          </a:p>
        </p:txBody>
      </p:sp>
      <p:pic>
        <p:nvPicPr>
          <p:cNvPr id="66" name="Shape 66"/>
          <p:cNvPicPr preferRelativeResize="0"/>
          <p:nvPr/>
        </p:nvPicPr>
        <p:blipFill>
          <a:blip r:embed="rId3">
            <a:alphaModFix/>
          </a:blip>
          <a:stretch>
            <a:fillRect/>
          </a:stretch>
        </p:blipFill>
        <p:spPr>
          <a:xfrm>
            <a:off x="2931750" y="3666900"/>
            <a:ext cx="3569983" cy="493397"/>
          </a:xfrm>
          <a:prstGeom prst="rect">
            <a:avLst/>
          </a:prstGeom>
          <a:noFill/>
          <a:ln>
            <a:noFill/>
          </a:ln>
        </p:spPr>
      </p:pic>
      <p:sp>
        <p:nvSpPr>
          <p:cNvPr id="67" name="Shape 67"/>
          <p:cNvSpPr txBox="1"/>
          <p:nvPr/>
        </p:nvSpPr>
        <p:spPr>
          <a:xfrm>
            <a:off x="295861" y="-2445"/>
            <a:ext cx="8108700" cy="4662000"/>
          </a:xfrm>
          <a:prstGeom prst="rect">
            <a:avLst/>
          </a:prstGeom>
          <a:noFill/>
          <a:ln>
            <a:noFill/>
          </a:ln>
        </p:spPr>
        <p:txBody>
          <a:bodyPr lIns="91425" tIns="91425" rIns="91425" bIns="91425" anchor="ctr" anchorCtr="0">
            <a:noAutofit/>
          </a:bodyPr>
          <a:lstStyle/>
          <a:p>
            <a:pPr lvl="0" rtl="0">
              <a:spcBef>
                <a:spcPts val="0"/>
              </a:spcBef>
              <a:buNone/>
            </a:pPr>
            <a:r>
              <a:rPr lang="en" sz="3000" b="1" u="sng" dirty="0">
                <a:highlight>
                  <a:srgbClr val="FFFFFF"/>
                </a:highlight>
              </a:rPr>
              <a:t>Gibbs Free Energy (G)</a:t>
            </a:r>
            <a:r>
              <a:rPr lang="en" sz="3000" dirty="0">
                <a:highlight>
                  <a:srgbClr val="FFFFFF"/>
                </a:highlight>
              </a:rPr>
              <a:t> - The energy associated with a chemical reaction that can be used to do work.  The free energy of a system is the sum of its enthalpy (H) plus the product of the temperature (Kelvin) and the entropy (S) of the system:</a:t>
            </a:r>
          </a:p>
        </p:txBody>
      </p:sp>
      <p:sp>
        <p:nvSpPr>
          <p:cNvPr id="68" name="Shape 68"/>
          <p:cNvSpPr txBox="1"/>
          <p:nvPr/>
        </p:nvSpPr>
        <p:spPr>
          <a:xfrm>
            <a:off x="1291650" y="2790875"/>
            <a:ext cx="6642600" cy="774900"/>
          </a:xfrm>
          <a:prstGeom prst="rect">
            <a:avLst/>
          </a:prstGeom>
          <a:noFill/>
          <a:ln>
            <a:noFill/>
          </a:ln>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Shape 73"/>
          <p:cNvPicPr preferRelativeResize="0"/>
          <p:nvPr/>
        </p:nvPicPr>
        <p:blipFill>
          <a:blip r:embed="rId3">
            <a:alphaModFix/>
          </a:blip>
          <a:stretch>
            <a:fillRect/>
          </a:stretch>
        </p:blipFill>
        <p:spPr>
          <a:xfrm>
            <a:off x="2193800" y="3921050"/>
            <a:ext cx="4756399" cy="578625"/>
          </a:xfrm>
          <a:prstGeom prst="rect">
            <a:avLst/>
          </a:prstGeom>
          <a:noFill/>
          <a:ln>
            <a:noFill/>
          </a:ln>
        </p:spPr>
      </p:pic>
      <p:sp>
        <p:nvSpPr>
          <p:cNvPr id="74" name="Shape 74"/>
          <p:cNvSpPr txBox="1"/>
          <p:nvPr/>
        </p:nvSpPr>
        <p:spPr>
          <a:xfrm>
            <a:off x="730375" y="1280525"/>
            <a:ext cx="7802400" cy="2248200"/>
          </a:xfrm>
          <a:prstGeom prst="rect">
            <a:avLst/>
          </a:prstGeom>
          <a:noFill/>
          <a:ln>
            <a:noFill/>
          </a:ln>
        </p:spPr>
        <p:txBody>
          <a:bodyPr lIns="91425" tIns="91425" rIns="91425" bIns="91425" anchor="ctr" anchorCtr="0">
            <a:noAutofit/>
          </a:bodyPr>
          <a:lstStyle/>
          <a:p>
            <a:pPr lvl="0" rtl="0">
              <a:spcBef>
                <a:spcPts val="0"/>
              </a:spcBef>
              <a:buNone/>
            </a:pPr>
            <a:r>
              <a:rPr lang="en" sz="3000" dirty="0">
                <a:highlight>
                  <a:srgbClr val="FFFFFF"/>
                </a:highlight>
              </a:rPr>
              <a:t>The change in the enthalpy (H) of the system minus the product of the temperature (Kelvin) and the change in the entropy (S) of the system:</a:t>
            </a:r>
          </a:p>
        </p:txBody>
      </p:sp>
      <p:sp>
        <p:nvSpPr>
          <p:cNvPr id="75" name="Shape 75"/>
          <p:cNvSpPr txBox="1"/>
          <p:nvPr/>
        </p:nvSpPr>
        <p:spPr>
          <a:xfrm>
            <a:off x="1663028" y="-240308"/>
            <a:ext cx="5948400" cy="1797600"/>
          </a:xfrm>
          <a:prstGeom prst="rect">
            <a:avLst/>
          </a:prstGeom>
          <a:noFill/>
          <a:ln>
            <a:noFill/>
          </a:ln>
        </p:spPr>
        <p:txBody>
          <a:bodyPr lIns="91425" tIns="91425" rIns="91425" bIns="91425" anchor="ctr" anchorCtr="0">
            <a:noAutofit/>
          </a:bodyPr>
          <a:lstStyle/>
          <a:p>
            <a:pPr lvl="0" rtl="0">
              <a:spcBef>
                <a:spcPts val="0"/>
              </a:spcBef>
              <a:buNone/>
            </a:pPr>
            <a:r>
              <a:rPr lang="en" sz="3600" b="1" dirty="0">
                <a:highlight>
                  <a:srgbClr val="FFFFFF"/>
                </a:highlight>
              </a:rPr>
              <a:t>Free energy of reaction (G)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p:nvPr/>
        </p:nvSpPr>
        <p:spPr>
          <a:xfrm>
            <a:off x="928626" y="243644"/>
            <a:ext cx="7640100" cy="898200"/>
          </a:xfrm>
          <a:prstGeom prst="rect">
            <a:avLst/>
          </a:prstGeom>
          <a:noFill/>
          <a:ln>
            <a:noFill/>
          </a:ln>
        </p:spPr>
        <p:txBody>
          <a:bodyPr lIns="91425" tIns="91425" rIns="91425" bIns="91425" anchor="ctr" anchorCtr="0">
            <a:noAutofit/>
          </a:bodyPr>
          <a:lstStyle/>
          <a:p>
            <a:pPr lvl="0" rtl="0">
              <a:spcBef>
                <a:spcPts val="0"/>
              </a:spcBef>
              <a:buNone/>
            </a:pPr>
            <a:r>
              <a:rPr lang="en" sz="1800" b="1">
                <a:highlight>
                  <a:srgbClr val="FFFFFF"/>
                </a:highlight>
              </a:rPr>
              <a:t>Standard-state free energy of reaction (G)</a:t>
            </a:r>
          </a:p>
        </p:txBody>
      </p:sp>
      <p:sp>
        <p:nvSpPr>
          <p:cNvPr id="81" name="Shape 81"/>
          <p:cNvSpPr txBox="1"/>
          <p:nvPr/>
        </p:nvSpPr>
        <p:spPr>
          <a:xfrm>
            <a:off x="576675" y="243650"/>
            <a:ext cx="6723300" cy="3000000"/>
          </a:xfrm>
          <a:prstGeom prst="rect">
            <a:avLst/>
          </a:prstGeom>
          <a:noFill/>
          <a:ln>
            <a:noFill/>
          </a:ln>
        </p:spPr>
        <p:txBody>
          <a:bodyPr lIns="91425" tIns="91425" rIns="91425" bIns="91425" anchor="ctr" anchorCtr="0">
            <a:noAutofit/>
          </a:bodyPr>
          <a:lstStyle/>
          <a:p>
            <a:pPr lvl="0" rtl="0">
              <a:spcBef>
                <a:spcPts val="0"/>
              </a:spcBef>
              <a:buNone/>
            </a:pPr>
            <a:r>
              <a:rPr lang="en" sz="3000">
                <a:solidFill>
                  <a:schemeClr val="dk1"/>
                </a:solidFill>
                <a:highlight>
                  <a:srgbClr val="FFFFFF"/>
                </a:highlight>
              </a:rPr>
              <a:t>The free energy of reaction at standard state conditions:</a:t>
            </a:r>
          </a:p>
        </p:txBody>
      </p:sp>
      <p:pic>
        <p:nvPicPr>
          <p:cNvPr id="82" name="Shape 82"/>
          <p:cNvPicPr preferRelativeResize="0"/>
          <p:nvPr/>
        </p:nvPicPr>
        <p:blipFill>
          <a:blip r:embed="rId3">
            <a:alphaModFix/>
          </a:blip>
          <a:stretch>
            <a:fillRect/>
          </a:stretch>
        </p:blipFill>
        <p:spPr>
          <a:xfrm>
            <a:off x="3482824" y="2744725"/>
            <a:ext cx="2790850" cy="128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p:nvPr/>
        </p:nvSpPr>
        <p:spPr>
          <a:xfrm>
            <a:off x="638112" y="458124"/>
            <a:ext cx="8426400" cy="4453500"/>
          </a:xfrm>
          <a:prstGeom prst="rect">
            <a:avLst/>
          </a:prstGeom>
          <a:noFill/>
          <a:ln>
            <a:noFill/>
          </a:ln>
        </p:spPr>
        <p:txBody>
          <a:bodyPr lIns="91425" tIns="91425" rIns="91425" bIns="91425" anchor="ctr" anchorCtr="0">
            <a:noAutofit/>
          </a:bodyPr>
          <a:lstStyle/>
          <a:p>
            <a:pPr lvl="0" rtl="0">
              <a:spcBef>
                <a:spcPts val="0"/>
              </a:spcBef>
              <a:buNone/>
            </a:pPr>
            <a:r>
              <a:rPr lang="en" sz="3600" b="1" u="sng" dirty="0">
                <a:highlight>
                  <a:srgbClr val="FFFFFF"/>
                </a:highlight>
              </a:rPr>
              <a:t>Standard-state conditions</a:t>
            </a:r>
          </a:p>
          <a:p>
            <a:pPr lvl="0" rtl="0">
              <a:spcBef>
                <a:spcPts val="0"/>
              </a:spcBef>
              <a:buNone/>
            </a:pPr>
            <a:r>
              <a:rPr lang="en" sz="3600" dirty="0">
                <a:highlight>
                  <a:srgbClr val="FFFFFF"/>
                </a:highlight>
              </a:rPr>
              <a:t>The partial pressures of any gases involved in the reaction is 0.1 MPa.</a:t>
            </a:r>
          </a:p>
          <a:p>
            <a:pPr lvl="0" rtl="0">
              <a:spcBef>
                <a:spcPts val="0"/>
              </a:spcBef>
              <a:buNone/>
            </a:pPr>
            <a:r>
              <a:rPr lang="en" sz="3600" dirty="0">
                <a:highlight>
                  <a:srgbClr val="FFFFFF"/>
                </a:highlight>
              </a:rPr>
              <a:t>The concentrations of all aqueous solutions are 1 M.</a:t>
            </a:r>
          </a:p>
          <a:p>
            <a:pPr lvl="0" rtl="0">
              <a:spcBef>
                <a:spcPts val="0"/>
              </a:spcBef>
              <a:buNone/>
            </a:pPr>
            <a:r>
              <a:rPr lang="en" sz="3600" dirty="0">
                <a:highlight>
                  <a:srgbClr val="FFFFFF"/>
                </a:highlight>
              </a:rPr>
              <a:t>Tabulated standard-state thermodynamic data are generally for a temperature of 25C (298 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p:nvPr/>
        </p:nvSpPr>
        <p:spPr>
          <a:xfrm>
            <a:off x="588175" y="120000"/>
            <a:ext cx="7081200" cy="929400"/>
          </a:xfrm>
          <a:prstGeom prst="rect">
            <a:avLst/>
          </a:prstGeom>
          <a:noFill/>
          <a:ln>
            <a:noFill/>
          </a:ln>
        </p:spPr>
        <p:txBody>
          <a:bodyPr lIns="91425" tIns="91425" rIns="91425" bIns="91425" anchor="ctr" anchorCtr="0">
            <a:noAutofit/>
          </a:bodyPr>
          <a:lstStyle/>
          <a:p>
            <a:pPr lvl="0" rtl="0">
              <a:spcBef>
                <a:spcPts val="0"/>
              </a:spcBef>
              <a:buNone/>
            </a:pPr>
            <a:r>
              <a:rPr lang="en" sz="3000" b="1" dirty="0">
                <a:highlight>
                  <a:srgbClr val="FFFFFF"/>
                </a:highlight>
              </a:rPr>
              <a:t>Standard-State Free Energy of Formation (G</a:t>
            </a:r>
            <a:r>
              <a:rPr lang="en" sz="3000" b="1" baseline="-25000" dirty="0">
                <a:highlight>
                  <a:srgbClr val="FFFFFF"/>
                </a:highlight>
              </a:rPr>
              <a:t>f</a:t>
            </a:r>
            <a:r>
              <a:rPr lang="en" sz="3000" b="1" dirty="0">
                <a:highlight>
                  <a:srgbClr val="FFFFFF"/>
                </a:highlight>
              </a:rPr>
              <a:t>)</a:t>
            </a:r>
          </a:p>
        </p:txBody>
      </p:sp>
      <p:sp>
        <p:nvSpPr>
          <p:cNvPr id="93" name="Shape 93"/>
          <p:cNvSpPr txBox="1"/>
          <p:nvPr/>
        </p:nvSpPr>
        <p:spPr>
          <a:xfrm>
            <a:off x="461300" y="1187850"/>
            <a:ext cx="8130600" cy="3955500"/>
          </a:xfrm>
          <a:prstGeom prst="rect">
            <a:avLst/>
          </a:prstGeom>
          <a:noFill/>
          <a:ln>
            <a:noFill/>
          </a:ln>
        </p:spPr>
        <p:txBody>
          <a:bodyPr lIns="91425" tIns="91425" rIns="91425" bIns="91425" anchor="ctr" anchorCtr="0">
            <a:noAutofit/>
          </a:bodyPr>
          <a:lstStyle/>
          <a:p>
            <a:pPr lvl="0" rtl="0">
              <a:spcBef>
                <a:spcPts val="0"/>
              </a:spcBef>
              <a:buNone/>
            </a:pPr>
            <a:r>
              <a:rPr lang="en" sz="1800" dirty="0">
                <a:solidFill>
                  <a:schemeClr val="dk1"/>
                </a:solidFill>
              </a:rPr>
              <a:t>The change in free energy that occurs when a compound is formed from its elements in their most thermodynamically stable states at standard-state conditions.  In other words, it is the difference between the free energy of a substance and the free energies of its elements in their most thermodynamically stable states at standard-state conditions.</a:t>
            </a:r>
          </a:p>
          <a:p>
            <a:pPr marL="914400" lvl="1" indent="-342900" rtl="0">
              <a:lnSpc>
                <a:spcPct val="115000"/>
              </a:lnSpc>
              <a:spcBef>
                <a:spcPts val="0"/>
              </a:spcBef>
              <a:buClr>
                <a:schemeClr val="dk1"/>
              </a:buClr>
              <a:buSzPct val="100000"/>
            </a:pPr>
            <a:r>
              <a:rPr lang="en" sz="1800" dirty="0">
                <a:solidFill>
                  <a:schemeClr val="dk1"/>
                </a:solidFill>
                <a:highlight>
                  <a:srgbClr val="FFFFFF"/>
                </a:highlight>
              </a:rPr>
              <a:t>The standard-state free energy of reaction can be calculated from the standard-state free energies of formation as well.  It is the sum of the free energies of formation of the products minus the sum of the free energies of formation of the reactants:</a:t>
            </a:r>
          </a:p>
          <a:p>
            <a:pPr marL="914400" lvl="1" indent="-342900" rtl="0">
              <a:lnSpc>
                <a:spcPct val="115000"/>
              </a:lnSpc>
              <a:spcBef>
                <a:spcPts val="0"/>
              </a:spcBef>
              <a:buClr>
                <a:schemeClr val="dk1"/>
              </a:buClr>
            </a:pPr>
            <a:endParaRPr sz="1800" dirty="0">
              <a:solidFill>
                <a:schemeClr val="dk1"/>
              </a:solidFill>
              <a:highlight>
                <a:srgbClr val="FFFFFF"/>
              </a:highlight>
            </a:endParaRPr>
          </a:p>
        </p:txBody>
      </p:sp>
      <p:pic>
        <p:nvPicPr>
          <p:cNvPr id="94" name="Shape 94"/>
          <p:cNvPicPr preferRelativeResize="0"/>
          <p:nvPr/>
        </p:nvPicPr>
        <p:blipFill>
          <a:blip r:embed="rId3">
            <a:alphaModFix/>
          </a:blip>
          <a:stretch>
            <a:fillRect/>
          </a:stretch>
        </p:blipFill>
        <p:spPr>
          <a:xfrm>
            <a:off x="1755425" y="4386100"/>
            <a:ext cx="5130800" cy="57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p:nvPr/>
        </p:nvSpPr>
        <p:spPr>
          <a:xfrm>
            <a:off x="1646125" y="191175"/>
            <a:ext cx="5533200" cy="1094100"/>
          </a:xfrm>
          <a:prstGeom prst="rect">
            <a:avLst/>
          </a:prstGeom>
          <a:solidFill>
            <a:srgbClr val="FFFF00"/>
          </a:solidFill>
          <a:ln>
            <a:noFill/>
          </a:ln>
        </p:spPr>
        <p:txBody>
          <a:bodyPr lIns="91425" tIns="91425" rIns="91425" bIns="91425" anchor="ctr" anchorCtr="0">
            <a:noAutofit/>
          </a:bodyPr>
          <a:lstStyle/>
          <a:p>
            <a:pPr lvl="0" rtl="0">
              <a:spcBef>
                <a:spcPts val="0"/>
              </a:spcBef>
              <a:buNone/>
            </a:pPr>
            <a:r>
              <a:rPr lang="en" sz="3000" b="1" dirty="0">
                <a:solidFill>
                  <a:schemeClr val="dk2"/>
                </a:solidFill>
                <a:highlight>
                  <a:srgbClr val="FFFFFF"/>
                </a:highlight>
              </a:rPr>
              <a:t>Temperature and Free Energy</a:t>
            </a:r>
          </a:p>
        </p:txBody>
      </p:sp>
      <p:sp>
        <p:nvSpPr>
          <p:cNvPr id="100" name="Shape 100"/>
          <p:cNvSpPr txBox="1"/>
          <p:nvPr/>
        </p:nvSpPr>
        <p:spPr>
          <a:xfrm>
            <a:off x="669075" y="1380650"/>
            <a:ext cx="7083900" cy="628800"/>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 sz="1100">
                <a:highlight>
                  <a:srgbClr val="FFFFFF"/>
                </a:highlight>
              </a:rPr>
              <a:t>If  a reaction is favorable for enthalpy (H &lt; 0 ), but unfavorable for entropy (S &lt; 0 ), then the reaction becomes LESS SPONTANEOUS as temperature increases.</a:t>
            </a:r>
          </a:p>
        </p:txBody>
      </p:sp>
      <p:sp>
        <p:nvSpPr>
          <p:cNvPr id="101" name="Shape 101"/>
          <p:cNvSpPr txBox="1"/>
          <p:nvPr/>
        </p:nvSpPr>
        <p:spPr>
          <a:xfrm>
            <a:off x="669075" y="1605900"/>
            <a:ext cx="7232400" cy="727200"/>
          </a:xfrm>
          <a:prstGeom prst="rect">
            <a:avLst/>
          </a:prstGeom>
          <a:noFill/>
          <a:ln>
            <a:noFill/>
          </a:ln>
        </p:spPr>
        <p:txBody>
          <a:bodyPr lIns="91425" tIns="91425" rIns="91425" bIns="91425" anchor="ctr" anchorCtr="0">
            <a:noAutofit/>
          </a:bodyPr>
          <a:lstStyle/>
          <a:p>
            <a:pPr lvl="0" rtl="0">
              <a:spcBef>
                <a:spcPts val="0"/>
              </a:spcBef>
              <a:buNone/>
            </a:pPr>
            <a:r>
              <a:rPr lang="en" sz="1100">
                <a:solidFill>
                  <a:schemeClr val="dk2"/>
                </a:solidFill>
                <a:highlight>
                  <a:srgbClr val="FFFFFF"/>
                </a:highlight>
              </a:rPr>
              <a:t>WHY? - The standard-state free energy equation states that:</a:t>
            </a:r>
          </a:p>
        </p:txBody>
      </p:sp>
      <p:pic>
        <p:nvPicPr>
          <p:cNvPr id="102" name="Shape 102"/>
          <p:cNvPicPr preferRelativeResize="0"/>
          <p:nvPr/>
        </p:nvPicPr>
        <p:blipFill>
          <a:blip r:embed="rId3">
            <a:alphaModFix/>
          </a:blip>
          <a:stretch>
            <a:fillRect/>
          </a:stretch>
        </p:blipFill>
        <p:spPr>
          <a:xfrm>
            <a:off x="2860550" y="2368550"/>
            <a:ext cx="2108200" cy="406400"/>
          </a:xfrm>
          <a:prstGeom prst="rect">
            <a:avLst/>
          </a:prstGeom>
          <a:noFill/>
          <a:ln>
            <a:noFill/>
          </a:ln>
        </p:spPr>
      </p:pic>
      <p:pic>
        <p:nvPicPr>
          <p:cNvPr id="103" name="Shape 103"/>
          <p:cNvPicPr preferRelativeResize="0"/>
          <p:nvPr/>
        </p:nvPicPr>
        <p:blipFill>
          <a:blip r:embed="rId4">
            <a:alphaModFix/>
          </a:blip>
          <a:stretch>
            <a:fillRect/>
          </a:stretch>
        </p:blipFill>
        <p:spPr>
          <a:xfrm>
            <a:off x="1905000" y="3857042"/>
            <a:ext cx="63500" cy="71393"/>
          </a:xfrm>
          <a:prstGeom prst="rect">
            <a:avLst/>
          </a:prstGeom>
          <a:noFill/>
          <a:ln>
            <a:noFill/>
          </a:ln>
        </p:spPr>
      </p:pic>
      <p:sp>
        <p:nvSpPr>
          <p:cNvPr id="104" name="Shape 104"/>
          <p:cNvSpPr txBox="1"/>
          <p:nvPr/>
        </p:nvSpPr>
        <p:spPr>
          <a:xfrm>
            <a:off x="669075" y="3271025"/>
            <a:ext cx="6977400" cy="1405500"/>
          </a:xfrm>
          <a:prstGeom prst="rect">
            <a:avLst/>
          </a:prstGeom>
          <a:noFill/>
          <a:ln>
            <a:noFill/>
          </a:ln>
        </p:spPr>
        <p:txBody>
          <a:bodyPr lIns="91425" tIns="91425" rIns="91425" bIns="91425" anchor="ctr" anchorCtr="0">
            <a:noAutofit/>
          </a:bodyPr>
          <a:lstStyle/>
          <a:p>
            <a:pPr lvl="0" rtl="0">
              <a:spcBef>
                <a:spcPts val="0"/>
              </a:spcBef>
              <a:buNone/>
            </a:pPr>
            <a:r>
              <a:rPr lang="en" sz="1100" dirty="0">
                <a:highlight>
                  <a:srgbClr val="FFFFFF"/>
                </a:highlight>
              </a:rPr>
              <a:t>If entropy is unfavorable, the S is negative.  Subtracting a negative number is the same as adding the respective positive number.  As the temperature increases, the TS factor (which is ADDED to the enthalpy if the entropy is unfavorable) increases as well. Eventually, the TS factor becomes larger than H and G  becomes positive,  i.e. the reaction is no longer spontaneous.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p:nvPr/>
        </p:nvSpPr>
        <p:spPr>
          <a:xfrm>
            <a:off x="2155875" y="42500"/>
            <a:ext cx="4534800" cy="902700"/>
          </a:xfrm>
          <a:prstGeom prst="rect">
            <a:avLst/>
          </a:prstGeom>
          <a:solidFill>
            <a:srgbClr val="FFFF00"/>
          </a:solidFill>
          <a:ln>
            <a:noFill/>
          </a:ln>
        </p:spPr>
        <p:txBody>
          <a:bodyPr lIns="91425" tIns="91425" rIns="91425" bIns="91425" anchor="ctr" anchorCtr="0">
            <a:noAutofit/>
          </a:bodyPr>
          <a:lstStyle/>
          <a:p>
            <a:pPr lvl="0" rtl="0">
              <a:spcBef>
                <a:spcPts val="0"/>
              </a:spcBef>
              <a:buNone/>
            </a:pPr>
            <a:r>
              <a:rPr lang="en" sz="1800" b="1" dirty="0">
                <a:solidFill>
                  <a:schemeClr val="dk2"/>
                </a:solidFill>
                <a:highlight>
                  <a:srgbClr val="FFFFFF"/>
                </a:highlight>
              </a:rPr>
              <a:t>Free energy and Equilibrium Constants</a:t>
            </a:r>
          </a:p>
        </p:txBody>
      </p:sp>
      <p:sp>
        <p:nvSpPr>
          <p:cNvPr id="110" name="Shape 110"/>
          <p:cNvSpPr txBox="1"/>
          <p:nvPr/>
        </p:nvSpPr>
        <p:spPr>
          <a:xfrm>
            <a:off x="0" y="1253175"/>
            <a:ext cx="9027300" cy="732900"/>
          </a:xfrm>
          <a:prstGeom prst="rect">
            <a:avLst/>
          </a:prstGeom>
          <a:noFill/>
          <a:ln>
            <a:noFill/>
          </a:ln>
        </p:spPr>
        <p:txBody>
          <a:bodyPr lIns="91425" tIns="91425" rIns="91425" bIns="91425" anchor="ctr" anchorCtr="0">
            <a:noAutofit/>
          </a:bodyPr>
          <a:lstStyle/>
          <a:p>
            <a:pPr lvl="0" rtl="0">
              <a:spcBef>
                <a:spcPts val="0"/>
              </a:spcBef>
              <a:buNone/>
            </a:pPr>
            <a:r>
              <a:rPr lang="en" sz="1200">
                <a:solidFill>
                  <a:schemeClr val="dk2"/>
                </a:solidFill>
                <a:highlight>
                  <a:srgbClr val="FFFFFF"/>
                </a:highlight>
              </a:rPr>
              <a:t>The following equation relates the standard-state free energy of reaction with the free energy of reaction at any moment in time during a reaction (not necessarily at standard-state conditions):</a:t>
            </a:r>
          </a:p>
        </p:txBody>
      </p:sp>
      <p:pic>
        <p:nvPicPr>
          <p:cNvPr id="111" name="Shape 111"/>
          <p:cNvPicPr preferRelativeResize="0"/>
          <p:nvPr/>
        </p:nvPicPr>
        <p:blipFill>
          <a:blip r:embed="rId3">
            <a:alphaModFix/>
          </a:blip>
          <a:stretch>
            <a:fillRect/>
          </a:stretch>
        </p:blipFill>
        <p:spPr>
          <a:xfrm>
            <a:off x="3062350" y="2149075"/>
            <a:ext cx="2298700" cy="406400"/>
          </a:xfrm>
          <a:prstGeom prst="rect">
            <a:avLst/>
          </a:prstGeom>
          <a:noFill/>
          <a:ln>
            <a:noFill/>
          </a:ln>
        </p:spPr>
      </p:pic>
      <p:sp>
        <p:nvSpPr>
          <p:cNvPr id="112" name="Shape 112"/>
          <p:cNvSpPr txBox="1"/>
          <p:nvPr/>
        </p:nvSpPr>
        <p:spPr>
          <a:xfrm>
            <a:off x="244250" y="3016125"/>
            <a:ext cx="8039700" cy="1063800"/>
          </a:xfrm>
          <a:prstGeom prst="rect">
            <a:avLst/>
          </a:prstGeom>
          <a:noFill/>
          <a:ln>
            <a:noFill/>
          </a:ln>
        </p:spPr>
        <p:txBody>
          <a:bodyPr lIns="91425" tIns="91425" rIns="91425" bIns="91425" anchor="ctr" anchorCtr="0">
            <a:noAutofit/>
          </a:bodyPr>
          <a:lstStyle/>
          <a:p>
            <a:pPr lvl="0" rtl="0">
              <a:spcBef>
                <a:spcPts val="0"/>
              </a:spcBef>
              <a:buNone/>
            </a:pPr>
            <a:r>
              <a:rPr lang="en" dirty="0">
                <a:highlight>
                  <a:srgbClr val="FFFFFF"/>
                </a:highlight>
              </a:rPr>
              <a:t>G = free energy at any moment</a:t>
            </a:r>
          </a:p>
          <a:p>
            <a:pPr lvl="0" rtl="0">
              <a:spcBef>
                <a:spcPts val="0"/>
              </a:spcBef>
              <a:buNone/>
            </a:pPr>
            <a:r>
              <a:rPr lang="en" dirty="0">
                <a:highlight>
                  <a:srgbClr val="FFFFFF"/>
                </a:highlight>
              </a:rPr>
              <a:t>G = standard-state free energy</a:t>
            </a:r>
          </a:p>
          <a:p>
            <a:pPr lvl="0" rtl="0">
              <a:spcBef>
                <a:spcPts val="0"/>
              </a:spcBef>
              <a:buNone/>
            </a:pPr>
            <a:r>
              <a:rPr lang="en" dirty="0">
                <a:highlight>
                  <a:srgbClr val="FFFFFF"/>
                </a:highlight>
              </a:rPr>
              <a:t>R = ideal gas constant = 8.314 J/mol-K</a:t>
            </a:r>
          </a:p>
          <a:p>
            <a:pPr lvl="0" rtl="0">
              <a:spcBef>
                <a:spcPts val="0"/>
              </a:spcBef>
              <a:buNone/>
            </a:pPr>
            <a:r>
              <a:rPr lang="en" dirty="0">
                <a:highlight>
                  <a:srgbClr val="FFFFFF"/>
                </a:highlight>
              </a:rPr>
              <a:t>T = temperature (Kelvin)</a:t>
            </a:r>
          </a:p>
          <a:p>
            <a:pPr lvl="0" rtl="0">
              <a:spcBef>
                <a:spcPts val="0"/>
              </a:spcBef>
              <a:buNone/>
            </a:pPr>
            <a:r>
              <a:rPr lang="en" dirty="0">
                <a:highlight>
                  <a:srgbClr val="FFFFFF"/>
                </a:highlight>
              </a:rPr>
              <a:t>lnQ = natural log of the </a:t>
            </a:r>
            <a:r>
              <a:rPr lang="en" b="1" dirty="0">
                <a:highlight>
                  <a:srgbClr val="FFFFFF"/>
                </a:highlight>
              </a:rPr>
              <a:t>reaction quotient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p:nvPr/>
        </p:nvSpPr>
        <p:spPr>
          <a:xfrm>
            <a:off x="0" y="0"/>
            <a:ext cx="9282000" cy="3000000"/>
          </a:xfrm>
          <a:prstGeom prst="rect">
            <a:avLst/>
          </a:prstGeom>
          <a:noFill/>
          <a:ln>
            <a:noFill/>
          </a:ln>
        </p:spPr>
        <p:txBody>
          <a:bodyPr lIns="91425" tIns="91425" rIns="91425" bIns="91425" anchor="ctr" anchorCtr="0">
            <a:noAutofit/>
          </a:bodyPr>
          <a:lstStyle/>
          <a:p>
            <a:pPr lvl="0">
              <a:spcBef>
                <a:spcPts val="0"/>
              </a:spcBef>
              <a:buNone/>
            </a:pPr>
            <a:r>
              <a:rPr lang="en" sz="2400" b="1" u="sng" dirty="0">
                <a:solidFill>
                  <a:schemeClr val="dk2"/>
                </a:solidFill>
                <a:highlight>
                  <a:srgbClr val="FFFFFF"/>
                </a:highlight>
              </a:rPr>
              <a:t>Reaction quotient</a:t>
            </a:r>
            <a:r>
              <a:rPr lang="en" sz="2400" b="1" dirty="0">
                <a:solidFill>
                  <a:schemeClr val="dk2"/>
                </a:solidFill>
                <a:highlight>
                  <a:srgbClr val="FFFFFF"/>
                </a:highlight>
              </a:rPr>
              <a:t> (Q</a:t>
            </a:r>
            <a:r>
              <a:rPr lang="en" sz="2400" b="1" baseline="-25000" dirty="0">
                <a:solidFill>
                  <a:schemeClr val="dk2"/>
                </a:solidFill>
                <a:highlight>
                  <a:srgbClr val="FFFFFF"/>
                </a:highlight>
              </a:rPr>
              <a:t>c</a:t>
            </a:r>
            <a:r>
              <a:rPr lang="en" sz="2400" b="1" dirty="0">
                <a:solidFill>
                  <a:schemeClr val="dk2"/>
                </a:solidFill>
                <a:highlight>
                  <a:srgbClr val="FFFFFF"/>
                </a:highlight>
              </a:rPr>
              <a:t> or Q</a:t>
            </a:r>
            <a:r>
              <a:rPr lang="en" sz="2400" b="1" baseline="-25000" dirty="0">
                <a:solidFill>
                  <a:schemeClr val="dk2"/>
                </a:solidFill>
                <a:highlight>
                  <a:srgbClr val="FFFFFF"/>
                </a:highlight>
              </a:rPr>
              <a:t>p</a:t>
            </a:r>
            <a:r>
              <a:rPr lang="en" sz="2400" b="1" dirty="0">
                <a:solidFill>
                  <a:schemeClr val="dk2"/>
                </a:solidFill>
                <a:highlight>
                  <a:srgbClr val="FFFFFF"/>
                </a:highlight>
              </a:rPr>
              <a:t>) </a:t>
            </a:r>
          </a:p>
          <a:p>
            <a:pPr lvl="0">
              <a:spcBef>
                <a:spcPts val="0"/>
              </a:spcBef>
              <a:buNone/>
            </a:pPr>
            <a:endParaRPr sz="1100" dirty="0">
              <a:solidFill>
                <a:schemeClr val="dk2"/>
              </a:solidFill>
              <a:highlight>
                <a:srgbClr val="FFFFFF"/>
              </a:highlight>
            </a:endParaRPr>
          </a:p>
          <a:p>
            <a:pPr lvl="0">
              <a:spcBef>
                <a:spcPts val="0"/>
              </a:spcBef>
              <a:buNone/>
            </a:pPr>
            <a:endParaRPr sz="1100" dirty="0">
              <a:solidFill>
                <a:schemeClr val="dk2"/>
              </a:solidFill>
              <a:highlight>
                <a:srgbClr val="FFFFFF"/>
              </a:highlight>
            </a:endParaRPr>
          </a:p>
          <a:p>
            <a:pPr lvl="0">
              <a:spcBef>
                <a:spcPts val="0"/>
              </a:spcBef>
              <a:buNone/>
            </a:pPr>
            <a:endParaRPr sz="1100" dirty="0">
              <a:solidFill>
                <a:schemeClr val="dk2"/>
              </a:solidFill>
              <a:highlight>
                <a:srgbClr val="FFFFFF"/>
              </a:highlight>
            </a:endParaRPr>
          </a:p>
          <a:p>
            <a:pPr lvl="0" rtl="0">
              <a:spcBef>
                <a:spcPts val="0"/>
              </a:spcBef>
              <a:buNone/>
            </a:pPr>
            <a:r>
              <a:rPr lang="en" sz="1200" dirty="0">
                <a:solidFill>
                  <a:schemeClr val="dk2"/>
                </a:solidFill>
                <a:highlight>
                  <a:srgbClr val="FFFFFF"/>
                </a:highlight>
              </a:rPr>
              <a:t> The mathematical product of the concentrations (or partial pressures) of the products of a reaction divided by the mathematical product of the concentrations (or partial pressures) reactants of a reaction </a:t>
            </a:r>
            <a:r>
              <a:rPr lang="en" sz="1200" b="1" dirty="0">
                <a:solidFill>
                  <a:schemeClr val="dk2"/>
                </a:solidFill>
                <a:highlight>
                  <a:srgbClr val="FFFFFF"/>
                </a:highlight>
              </a:rPr>
              <a:t>AT ANY MOMENT IN TIME</a:t>
            </a:r>
            <a:r>
              <a:rPr lang="en" sz="1200" dirty="0">
                <a:solidFill>
                  <a:schemeClr val="dk2"/>
                </a:solidFill>
                <a:highlight>
                  <a:srgbClr val="FFFFFF"/>
                </a:highlight>
              </a:rPr>
              <a:t>.</a:t>
            </a:r>
          </a:p>
          <a:p>
            <a:pPr lvl="0" rtl="0">
              <a:spcBef>
                <a:spcPts val="0"/>
              </a:spcBef>
              <a:buNone/>
            </a:pPr>
            <a:endParaRPr sz="1100" dirty="0">
              <a:solidFill>
                <a:schemeClr val="dk2"/>
              </a:solidFill>
              <a:highlight>
                <a:srgbClr val="FFFFFF"/>
              </a:highlight>
            </a:endParaRPr>
          </a:p>
        </p:txBody>
      </p:sp>
      <p:sp>
        <p:nvSpPr>
          <p:cNvPr id="118" name="Shape 118"/>
          <p:cNvSpPr txBox="1"/>
          <p:nvPr/>
        </p:nvSpPr>
        <p:spPr>
          <a:xfrm>
            <a:off x="95574" y="2559475"/>
            <a:ext cx="8968800" cy="925500"/>
          </a:xfrm>
          <a:prstGeom prst="rect">
            <a:avLst/>
          </a:prstGeom>
          <a:noFill/>
          <a:ln>
            <a:noFill/>
          </a:ln>
        </p:spPr>
        <p:txBody>
          <a:bodyPr lIns="91425" tIns="91425" rIns="91425" bIns="91425" anchor="ctr" anchorCtr="0">
            <a:noAutofit/>
          </a:bodyPr>
          <a:lstStyle/>
          <a:p>
            <a:pPr lvl="0" rtl="0">
              <a:spcBef>
                <a:spcPts val="0"/>
              </a:spcBef>
              <a:buNone/>
            </a:pPr>
            <a:r>
              <a:rPr lang="en" b="1" u="sng" dirty="0">
                <a:highlight>
                  <a:srgbClr val="FFFFFF"/>
                </a:highlight>
              </a:rPr>
              <a:t>Note:</a:t>
            </a:r>
            <a:r>
              <a:rPr lang="en" sz="1100" dirty="0">
                <a:highlight>
                  <a:srgbClr val="FFFFFF"/>
                </a:highlight>
              </a:rPr>
              <a:t> When Q</a:t>
            </a:r>
            <a:r>
              <a:rPr lang="en" sz="1100" baseline="-25000" dirty="0">
                <a:highlight>
                  <a:srgbClr val="FFFFFF"/>
                </a:highlight>
              </a:rPr>
              <a:t>c</a:t>
            </a:r>
            <a:r>
              <a:rPr lang="en" sz="1100" dirty="0">
                <a:highlight>
                  <a:srgbClr val="FFFFFF"/>
                </a:highlight>
              </a:rPr>
              <a:t> = K</a:t>
            </a:r>
            <a:r>
              <a:rPr lang="en" sz="1100" baseline="-25000" dirty="0">
                <a:highlight>
                  <a:srgbClr val="FFFFFF"/>
                </a:highlight>
              </a:rPr>
              <a:t>c</a:t>
            </a:r>
            <a:r>
              <a:rPr lang="en" sz="1100" dirty="0">
                <a:highlight>
                  <a:srgbClr val="FFFFFF"/>
                </a:highlight>
              </a:rPr>
              <a:t> (or when Q</a:t>
            </a:r>
            <a:r>
              <a:rPr lang="en" sz="1100" baseline="-25000" dirty="0">
                <a:highlight>
                  <a:srgbClr val="FFFFFF"/>
                </a:highlight>
              </a:rPr>
              <a:t>p</a:t>
            </a:r>
            <a:r>
              <a:rPr lang="en" sz="1100" dirty="0">
                <a:highlight>
                  <a:srgbClr val="FFFFFF"/>
                </a:highlight>
              </a:rPr>
              <a:t> = K</a:t>
            </a:r>
            <a:r>
              <a:rPr lang="en" sz="1100" baseline="-25000" dirty="0">
                <a:highlight>
                  <a:srgbClr val="FFFFFF"/>
                </a:highlight>
              </a:rPr>
              <a:t>p</a:t>
            </a:r>
            <a:r>
              <a:rPr lang="en" sz="1100" dirty="0">
                <a:highlight>
                  <a:srgbClr val="FFFFFF"/>
                </a:highlight>
              </a:rPr>
              <a:t>), a reaction is at equilibrium.</a:t>
            </a:r>
          </a:p>
          <a:p>
            <a:pPr lvl="0" rtl="0">
              <a:spcBef>
                <a:spcPts val="0"/>
              </a:spcBef>
              <a:buNone/>
            </a:pPr>
            <a:r>
              <a:rPr lang="en" sz="1100" dirty="0">
                <a:highlight>
                  <a:srgbClr val="FFFFFF"/>
                </a:highlight>
              </a:rPr>
              <a:t>It was stated earlier that when G = 0, a reaction is at equilibrium.  Let's consider the above reaction at equilibrium:</a:t>
            </a:r>
          </a:p>
          <a:p>
            <a:pPr lvl="0" rtl="0">
              <a:spcBef>
                <a:spcPts val="0"/>
              </a:spcBef>
              <a:buNone/>
            </a:pPr>
            <a:endParaRPr sz="1100" dirty="0">
              <a:highlight>
                <a:srgbClr val="FFFFFF"/>
              </a:highlight>
            </a:endParaRPr>
          </a:p>
        </p:txBody>
      </p:sp>
      <p:pic>
        <p:nvPicPr>
          <p:cNvPr id="119" name="Shape 119"/>
          <p:cNvPicPr preferRelativeResize="0"/>
          <p:nvPr/>
        </p:nvPicPr>
        <p:blipFill>
          <a:blip r:embed="rId3">
            <a:alphaModFix/>
          </a:blip>
          <a:stretch>
            <a:fillRect/>
          </a:stretch>
        </p:blipFill>
        <p:spPr>
          <a:xfrm>
            <a:off x="3304800" y="3573650"/>
            <a:ext cx="2057400" cy="406400"/>
          </a:xfrm>
          <a:prstGeom prst="rect">
            <a:avLst/>
          </a:prstGeom>
          <a:noFill/>
          <a:ln>
            <a:noFill/>
          </a:ln>
        </p:spPr>
      </p:pic>
      <p:sp>
        <p:nvSpPr>
          <p:cNvPr id="120" name="Shape 120"/>
          <p:cNvSpPr txBox="1"/>
          <p:nvPr/>
        </p:nvSpPr>
        <p:spPr>
          <a:xfrm>
            <a:off x="304800" y="304800"/>
            <a:ext cx="3000000" cy="3000000"/>
          </a:xfrm>
          <a:prstGeom prst="rect">
            <a:avLst/>
          </a:prstGeom>
          <a:noFill/>
          <a:ln>
            <a:noFill/>
          </a:ln>
        </p:spPr>
        <p:txBody>
          <a:bodyPr lIns="91425" tIns="91425" rIns="91425" bIns="91425" anchor="ctr" anchorCtr="0">
            <a:noAutofit/>
          </a:bodyPr>
          <a:lstStyle/>
          <a:p>
            <a:pPr lvl="0" rtl="0">
              <a:spcBef>
                <a:spcPts val="0"/>
              </a:spcBef>
              <a:buNone/>
            </a:pPr>
            <a:endParaRPr/>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605</Words>
  <Application>Microsoft Office PowerPoint</Application>
  <PresentationFormat>On-screen Show (16:9)</PresentationFormat>
  <Paragraphs>41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Oswald</vt:lpstr>
      <vt:lpstr>Montserrat</vt:lpstr>
      <vt:lpstr>Arial</vt:lpstr>
      <vt:lpstr>Playfair Display</vt:lpstr>
      <vt:lpstr>pop</vt:lpstr>
      <vt:lpstr>GIBBS FREE ENERGY</vt:lpstr>
      <vt:lpstr>What is Gibbs Free Energy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GIBBS FREE ENERGY</dc:title>
  <dc:creator>AJINKYA BEDEKAR</dc:creator>
  <cp:lastModifiedBy>AJINKYA BEDEKAR</cp:lastModifiedBy>
  <cp:revision>1</cp:revision>
  <dcterms:modified xsi:type="dcterms:W3CDTF">2016-11-30T21:31:39Z</dcterms:modified>
</cp:coreProperties>
</file>