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Playfair Display"/>
      <p:regular r:id="rId16"/>
      <p:bold r:id="rId17"/>
      <p:italic r:id="rId18"/>
      <p:boldItalic r:id="rId19"/>
    </p:embeddedFont>
    <p:embeddedFont>
      <p:font typeface="Montserrat"/>
      <p:regular r:id="rId20"/>
      <p:bold r:id="rId21"/>
      <p:italic r:id="rId22"/>
      <p:boldItalic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Oswald-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Oswald-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layfairDisplay-bold.fntdata"/><Relationship Id="rId16" Type="http://schemas.openxmlformats.org/officeDocument/2006/relationships/font" Target="fonts/PlayfairDisplay-regular.fntdata"/><Relationship Id="rId19" Type="http://schemas.openxmlformats.org/officeDocument/2006/relationships/font" Target="fonts/PlayfairDisplay-boldItalic.fntdata"/><Relationship Id="rId18" Type="http://schemas.openxmlformats.org/officeDocument/2006/relationships/font" Target="fonts/PlayfairDispl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g199bfa25fa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199bfa25fa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199bfa25fa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99bfa25fa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199bfa25fa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99bfa25fa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1969f9ca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969f9ca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1969f9ca6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969f9ca6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1969f9ca6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969f9ca6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1969f9ca6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969f9ca6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1969f9ca6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969f9ca6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199bfa25fa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99bfa25fa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199bfa25fa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99bfa25fa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199bfa25fa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99bfa25fa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highlight>
                  <a:schemeClr val="dk1"/>
                </a:highlight>
              </a:defRPr>
            </a:lvl1pPr>
            <a:lvl2pPr indent="-317500" lvl="1" marL="914400" algn="ctr">
              <a:spcBef>
                <a:spcPts val="1600"/>
              </a:spcBef>
              <a:spcAft>
                <a:spcPts val="0"/>
              </a:spcAft>
              <a:buSzPts val="1400"/>
              <a:buChar char="○"/>
              <a:defRPr>
                <a:highlight>
                  <a:schemeClr val="dk1"/>
                </a:highlight>
              </a:defRPr>
            </a:lvl2pPr>
            <a:lvl3pPr indent="-317500" lvl="2" marL="1371600" algn="ctr">
              <a:spcBef>
                <a:spcPts val="1600"/>
              </a:spcBef>
              <a:spcAft>
                <a:spcPts val="0"/>
              </a:spcAft>
              <a:buSzPts val="1400"/>
              <a:buChar char="■"/>
              <a:defRPr>
                <a:highlight>
                  <a:schemeClr val="dk1"/>
                </a:highlight>
              </a:defRPr>
            </a:lvl3pPr>
            <a:lvl4pPr indent="-317500" lvl="3" marL="1828800" algn="ctr">
              <a:spcBef>
                <a:spcPts val="1600"/>
              </a:spcBef>
              <a:spcAft>
                <a:spcPts val="0"/>
              </a:spcAft>
              <a:buSzPts val="1400"/>
              <a:buChar char="●"/>
              <a:defRPr>
                <a:highlight>
                  <a:schemeClr val="dk1"/>
                </a:highlight>
              </a:defRPr>
            </a:lvl4pPr>
            <a:lvl5pPr indent="-317500" lvl="4" marL="2286000" algn="ctr">
              <a:spcBef>
                <a:spcPts val="1600"/>
              </a:spcBef>
              <a:spcAft>
                <a:spcPts val="0"/>
              </a:spcAft>
              <a:buSzPts val="1400"/>
              <a:buChar char="○"/>
              <a:defRPr>
                <a:highlight>
                  <a:schemeClr val="dk1"/>
                </a:highlight>
              </a:defRPr>
            </a:lvl5pPr>
            <a:lvl6pPr indent="-317500" lvl="5" marL="2743200" algn="ctr">
              <a:spcBef>
                <a:spcPts val="1600"/>
              </a:spcBef>
              <a:spcAft>
                <a:spcPts val="0"/>
              </a:spcAft>
              <a:buSzPts val="1400"/>
              <a:buChar char="■"/>
              <a:defRPr>
                <a:highlight>
                  <a:schemeClr val="dk1"/>
                </a:highlight>
              </a:defRPr>
            </a:lvl6pPr>
            <a:lvl7pPr indent="-317500" lvl="6" marL="3200400" algn="ctr">
              <a:spcBef>
                <a:spcPts val="1600"/>
              </a:spcBef>
              <a:spcAft>
                <a:spcPts val="0"/>
              </a:spcAft>
              <a:buSzPts val="1400"/>
              <a:buChar char="●"/>
              <a:defRPr>
                <a:highlight>
                  <a:schemeClr val="dk1"/>
                </a:highlight>
              </a:defRPr>
            </a:lvl7pPr>
            <a:lvl8pPr indent="-317500" lvl="7" marL="3657600" algn="ctr">
              <a:spcBef>
                <a:spcPts val="1600"/>
              </a:spcBef>
              <a:spcAft>
                <a:spcPts val="0"/>
              </a:spcAft>
              <a:buSzPts val="1400"/>
              <a:buChar char="○"/>
              <a:defRPr>
                <a:highlight>
                  <a:schemeClr val="dk1"/>
                </a:highlight>
              </a:defRPr>
            </a:lvl8pPr>
            <a:lvl9pPr indent="-317500" lvl="8" marL="4114800" algn="ctr">
              <a:spcBef>
                <a:spcPts val="1600"/>
              </a:spcBef>
              <a:spcAft>
                <a:spcPts val="160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5"/>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highlight>
                  <a:schemeClr val="lt1"/>
                </a:highlight>
              </a:defRPr>
            </a:lvl1pPr>
            <a:lvl2pPr indent="-317500" lvl="1" marL="914400">
              <a:spcBef>
                <a:spcPts val="1600"/>
              </a:spcBef>
              <a:spcAft>
                <a:spcPts val="0"/>
              </a:spcAft>
              <a:buSzPts val="1400"/>
              <a:buChar char="○"/>
              <a:defRPr>
                <a:highlight>
                  <a:schemeClr val="lt1"/>
                </a:highlight>
              </a:defRPr>
            </a:lvl2pPr>
            <a:lvl3pPr indent="-317500" lvl="2" marL="1371600">
              <a:spcBef>
                <a:spcPts val="1600"/>
              </a:spcBef>
              <a:spcAft>
                <a:spcPts val="0"/>
              </a:spcAft>
              <a:buSzPts val="1400"/>
              <a:buChar char="■"/>
              <a:defRPr>
                <a:highlight>
                  <a:schemeClr val="lt1"/>
                </a:highlight>
              </a:defRPr>
            </a:lvl3pPr>
            <a:lvl4pPr indent="-317500" lvl="3" marL="1828800">
              <a:spcBef>
                <a:spcPts val="1600"/>
              </a:spcBef>
              <a:spcAft>
                <a:spcPts val="0"/>
              </a:spcAft>
              <a:buSzPts val="1400"/>
              <a:buChar char="●"/>
              <a:defRPr>
                <a:highlight>
                  <a:schemeClr val="lt1"/>
                </a:highlight>
              </a:defRPr>
            </a:lvl4pPr>
            <a:lvl5pPr indent="-317500" lvl="4" marL="2286000">
              <a:spcBef>
                <a:spcPts val="1600"/>
              </a:spcBef>
              <a:spcAft>
                <a:spcPts val="0"/>
              </a:spcAft>
              <a:buSzPts val="1400"/>
              <a:buChar char="○"/>
              <a:defRPr>
                <a:highlight>
                  <a:schemeClr val="lt1"/>
                </a:highlight>
              </a:defRPr>
            </a:lvl5pPr>
            <a:lvl6pPr indent="-317500" lvl="5" marL="2743200">
              <a:spcBef>
                <a:spcPts val="1600"/>
              </a:spcBef>
              <a:spcAft>
                <a:spcPts val="0"/>
              </a:spcAft>
              <a:buSzPts val="1400"/>
              <a:buChar char="■"/>
              <a:defRPr>
                <a:highlight>
                  <a:schemeClr val="lt1"/>
                </a:highlight>
              </a:defRPr>
            </a:lvl6pPr>
            <a:lvl7pPr indent="-317500" lvl="6" marL="3200400">
              <a:spcBef>
                <a:spcPts val="1600"/>
              </a:spcBef>
              <a:spcAft>
                <a:spcPts val="0"/>
              </a:spcAft>
              <a:buSzPts val="1400"/>
              <a:buChar char="●"/>
              <a:defRPr>
                <a:highlight>
                  <a:schemeClr val="lt1"/>
                </a:highlight>
              </a:defRPr>
            </a:lvl7pPr>
            <a:lvl8pPr indent="-317500" lvl="7" marL="3657600">
              <a:spcBef>
                <a:spcPts val="1600"/>
              </a:spcBef>
              <a:spcAft>
                <a:spcPts val="0"/>
              </a:spcAft>
              <a:buSzPts val="1400"/>
              <a:buChar char="○"/>
              <a:defRPr>
                <a:highlight>
                  <a:schemeClr val="lt1"/>
                </a:highlight>
              </a:defRPr>
            </a:lvl8pPr>
            <a:lvl9pPr indent="-317500" lvl="8" marL="4114800">
              <a:spcBef>
                <a:spcPts val="1600"/>
              </a:spcBef>
              <a:spcAft>
                <a:spcPts val="160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9.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4.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6.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gif"/><Relationship Id="rId4" Type="http://schemas.openxmlformats.org/officeDocument/2006/relationships/image" Target="../media/image5.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8.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GIBBS FREE ENERGY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nvSpPr>
        <p:spPr>
          <a:xfrm>
            <a:off x="2060325" y="0"/>
            <a:ext cx="4800300" cy="1157700"/>
          </a:xfrm>
          <a:prstGeom prst="rect">
            <a:avLst/>
          </a:pr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chemeClr val="dk2"/>
                </a:solidFill>
                <a:highlight>
                  <a:srgbClr val="FFFFFF"/>
                </a:highlight>
              </a:rPr>
              <a:t>Free energy and Cell potentials</a:t>
            </a:r>
            <a:endParaRPr sz="2400"/>
          </a:p>
        </p:txBody>
      </p:sp>
      <p:sp>
        <p:nvSpPr>
          <p:cNvPr id="126" name="Google Shape;126;p22"/>
          <p:cNvSpPr txBox="1"/>
          <p:nvPr/>
        </p:nvSpPr>
        <p:spPr>
          <a:xfrm>
            <a:off x="191175" y="1359375"/>
            <a:ext cx="8952900" cy="132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u="sng">
                <a:solidFill>
                  <a:schemeClr val="dk2"/>
                </a:solidFill>
                <a:highlight>
                  <a:srgbClr val="FFFFFF"/>
                </a:highlight>
              </a:rPr>
              <a:t>Cell potential</a:t>
            </a:r>
            <a:r>
              <a:rPr lang="en" sz="1800">
                <a:solidFill>
                  <a:schemeClr val="dk2"/>
                </a:solidFill>
                <a:highlight>
                  <a:srgbClr val="FFFFFF"/>
                </a:highlight>
              </a:rPr>
              <a:t> - A measure of the driving force behind an electrochemical reaction, reported in volts.  The potential of an electrochemical cell measures how far an oxidation-reduction reaction is from equilibrium.</a:t>
            </a:r>
            <a:endParaRPr sz="1800"/>
          </a:p>
        </p:txBody>
      </p:sp>
      <p:pic>
        <p:nvPicPr>
          <p:cNvPr id="127" name="Google Shape;127;p22"/>
          <p:cNvPicPr preferRelativeResize="0"/>
          <p:nvPr/>
        </p:nvPicPr>
        <p:blipFill>
          <a:blip r:embed="rId3">
            <a:alphaModFix/>
          </a:blip>
          <a:stretch>
            <a:fillRect/>
          </a:stretch>
        </p:blipFill>
        <p:spPr>
          <a:xfrm>
            <a:off x="1975350" y="3122350"/>
            <a:ext cx="5049950" cy="654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3"/>
          <p:cNvSpPr txBox="1"/>
          <p:nvPr>
            <p:ph type="ctrTitle"/>
          </p:nvPr>
        </p:nvSpPr>
        <p:spPr>
          <a:xfrm>
            <a:off x="344250" y="1403850"/>
            <a:ext cx="8455500" cy="91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END</a:t>
            </a:r>
            <a:endParaRPr/>
          </a:p>
        </p:txBody>
      </p:sp>
      <p:sp>
        <p:nvSpPr>
          <p:cNvPr id="133" name="Google Shape;133;p23"/>
          <p:cNvSpPr txBox="1"/>
          <p:nvPr>
            <p:ph idx="1" type="subTitle"/>
          </p:nvPr>
        </p:nvSpPr>
        <p:spPr>
          <a:xfrm>
            <a:off x="344250" y="2240875"/>
            <a:ext cx="4910100" cy="265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Arshita Batra</a:t>
            </a:r>
            <a:endParaRPr/>
          </a:p>
          <a:p>
            <a:pPr indent="0" lvl="0" marL="0" rtl="0" algn="l">
              <a:spcBef>
                <a:spcPts val="0"/>
              </a:spcBef>
              <a:spcAft>
                <a:spcPts val="0"/>
              </a:spcAft>
              <a:buNone/>
            </a:pPr>
            <a:r>
              <a:rPr lang="en"/>
              <a:t>Arpita sejal</a:t>
            </a:r>
            <a:endParaRPr/>
          </a:p>
          <a:p>
            <a:pPr indent="0" lvl="0" marL="0" rtl="0" algn="l">
              <a:spcBef>
                <a:spcPts val="0"/>
              </a:spcBef>
              <a:spcAft>
                <a:spcPts val="0"/>
              </a:spcAft>
              <a:buNone/>
            </a:pPr>
            <a:r>
              <a:rPr lang="en"/>
              <a:t>Ajinkya bedekar</a:t>
            </a:r>
            <a:endParaRPr/>
          </a:p>
          <a:p>
            <a:pPr indent="0" lvl="0" marL="0" rtl="0" algn="l">
              <a:spcBef>
                <a:spcPts val="0"/>
              </a:spcBef>
              <a:spcAft>
                <a:spcPts val="0"/>
              </a:spcAft>
              <a:buNone/>
            </a:pPr>
            <a:r>
              <a:rPr lang="en"/>
              <a:t>Aman garg</a:t>
            </a:r>
            <a:endParaRPr/>
          </a:p>
          <a:p>
            <a:pPr indent="0" lvl="0" marL="0" rtl="0" algn="l">
              <a:spcBef>
                <a:spcPts val="0"/>
              </a:spcBef>
              <a:spcAft>
                <a:spcPts val="0"/>
              </a:spcAft>
              <a:buNone/>
            </a:pPr>
            <a:r>
              <a:rPr lang="en"/>
              <a:t>Ankit gupta</a:t>
            </a:r>
            <a:endParaRPr/>
          </a:p>
          <a:p>
            <a:pPr indent="0" lvl="0" marL="0" rtl="0" algn="l">
              <a:spcBef>
                <a:spcPts val="0"/>
              </a:spcBef>
              <a:spcAft>
                <a:spcPts val="0"/>
              </a:spcAft>
              <a:buNone/>
            </a:pPr>
            <a:r>
              <a:rPr lang="en"/>
              <a:t>Ashish kumar</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Gibbs Free Energy ?</a:t>
            </a:r>
            <a:endParaRPr/>
          </a:p>
        </p:txBody>
      </p:sp>
      <p:sp>
        <p:nvSpPr>
          <p:cNvPr id="64" name="Google Shape;64;p1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65" name="Google Shape;65;p14"/>
          <p:cNvSpPr txBox="1"/>
          <p:nvPr/>
        </p:nvSpPr>
        <p:spPr>
          <a:xfrm>
            <a:off x="1603025" y="888000"/>
            <a:ext cx="6642600" cy="7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66" name="Google Shape;66;p14"/>
          <p:cNvPicPr preferRelativeResize="0"/>
          <p:nvPr/>
        </p:nvPicPr>
        <p:blipFill>
          <a:blip r:embed="rId3">
            <a:alphaModFix/>
          </a:blip>
          <a:stretch>
            <a:fillRect/>
          </a:stretch>
        </p:blipFill>
        <p:spPr>
          <a:xfrm>
            <a:off x="2931750" y="3666900"/>
            <a:ext cx="3569983" cy="493397"/>
          </a:xfrm>
          <a:prstGeom prst="rect">
            <a:avLst/>
          </a:prstGeom>
          <a:noFill/>
          <a:ln>
            <a:noFill/>
          </a:ln>
        </p:spPr>
      </p:pic>
      <p:sp>
        <p:nvSpPr>
          <p:cNvPr id="67" name="Google Shape;67;p14"/>
          <p:cNvSpPr txBox="1"/>
          <p:nvPr/>
        </p:nvSpPr>
        <p:spPr>
          <a:xfrm>
            <a:off x="247221" y="240756"/>
            <a:ext cx="8108700" cy="4662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u="sng">
                <a:highlight>
                  <a:srgbClr val="FFFFFF"/>
                </a:highlight>
              </a:rPr>
              <a:t>Gibbs Free Energy (G)</a:t>
            </a:r>
            <a:r>
              <a:rPr lang="en" sz="3000">
                <a:highlight>
                  <a:srgbClr val="FFFFFF"/>
                </a:highlight>
              </a:rPr>
              <a:t> - The energy associated with a chemical reaction that can be used to do work.  The free energy of a system is the sum of its enthalpy (H) plus the product of the temperature (Kelvin) and the entropy (S) of the system:</a:t>
            </a:r>
            <a:endParaRPr sz="3000">
              <a:highlight>
                <a:srgbClr val="FFFFFF"/>
              </a:highlight>
            </a:endParaRPr>
          </a:p>
        </p:txBody>
      </p:sp>
      <p:sp>
        <p:nvSpPr>
          <p:cNvPr id="68" name="Google Shape;68;p14"/>
          <p:cNvSpPr txBox="1"/>
          <p:nvPr/>
        </p:nvSpPr>
        <p:spPr>
          <a:xfrm>
            <a:off x="1291650" y="2790875"/>
            <a:ext cx="6642600" cy="7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pic>
        <p:nvPicPr>
          <p:cNvPr id="73" name="Google Shape;73;p15"/>
          <p:cNvPicPr preferRelativeResize="0"/>
          <p:nvPr/>
        </p:nvPicPr>
        <p:blipFill>
          <a:blip r:embed="rId3">
            <a:alphaModFix/>
          </a:blip>
          <a:stretch>
            <a:fillRect/>
          </a:stretch>
        </p:blipFill>
        <p:spPr>
          <a:xfrm>
            <a:off x="2193800" y="3921050"/>
            <a:ext cx="4756400" cy="578625"/>
          </a:xfrm>
          <a:prstGeom prst="rect">
            <a:avLst/>
          </a:prstGeom>
          <a:noFill/>
          <a:ln>
            <a:noFill/>
          </a:ln>
        </p:spPr>
      </p:pic>
      <p:sp>
        <p:nvSpPr>
          <p:cNvPr id="74" name="Google Shape;74;p15"/>
          <p:cNvSpPr txBox="1"/>
          <p:nvPr/>
        </p:nvSpPr>
        <p:spPr>
          <a:xfrm>
            <a:off x="730375" y="1280525"/>
            <a:ext cx="7802400" cy="224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highlight>
                  <a:srgbClr val="FFFFFF"/>
                </a:highlight>
              </a:rPr>
              <a:t>The change in the enthalpy (H) of the system minus the product of the temperature (Kelvin) and the change in the entropy (S) of the system:</a:t>
            </a:r>
            <a:endParaRPr sz="3000">
              <a:highlight>
                <a:srgbClr val="FFFFFF"/>
              </a:highlight>
            </a:endParaRPr>
          </a:p>
        </p:txBody>
      </p:sp>
      <p:sp>
        <p:nvSpPr>
          <p:cNvPr id="75" name="Google Shape;75;p15"/>
          <p:cNvSpPr txBox="1"/>
          <p:nvPr/>
        </p:nvSpPr>
        <p:spPr>
          <a:xfrm>
            <a:off x="1663029" y="-240308"/>
            <a:ext cx="5948400" cy="1797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highlight>
                  <a:srgbClr val="FFFFFF"/>
                </a:highlight>
              </a:rPr>
              <a:t>Free energy of reaction (G)</a:t>
            </a:r>
            <a:endParaRPr sz="3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nvSpPr>
        <p:spPr>
          <a:xfrm>
            <a:off x="928626" y="243645"/>
            <a:ext cx="7640100" cy="89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highlight>
                  <a:srgbClr val="FFFFFF"/>
                </a:highlight>
              </a:rPr>
              <a:t>Standard-state free energy of reaction (G)</a:t>
            </a:r>
            <a:endParaRPr/>
          </a:p>
        </p:txBody>
      </p:sp>
      <p:sp>
        <p:nvSpPr>
          <p:cNvPr id="81" name="Google Shape;81;p16"/>
          <p:cNvSpPr txBox="1"/>
          <p:nvPr/>
        </p:nvSpPr>
        <p:spPr>
          <a:xfrm>
            <a:off x="576675" y="243650"/>
            <a:ext cx="67233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dk1"/>
                </a:solidFill>
                <a:highlight>
                  <a:srgbClr val="FFFFFF"/>
                </a:highlight>
              </a:rPr>
              <a:t>The free energy of reaction at standard state conditions:</a:t>
            </a:r>
            <a:endParaRPr sz="3000"/>
          </a:p>
        </p:txBody>
      </p:sp>
      <p:pic>
        <p:nvPicPr>
          <p:cNvPr id="82" name="Google Shape;82;p16"/>
          <p:cNvPicPr preferRelativeResize="0"/>
          <p:nvPr/>
        </p:nvPicPr>
        <p:blipFill>
          <a:blip r:embed="rId3">
            <a:alphaModFix/>
          </a:blip>
          <a:stretch>
            <a:fillRect/>
          </a:stretch>
        </p:blipFill>
        <p:spPr>
          <a:xfrm>
            <a:off x="3482825" y="2744725"/>
            <a:ext cx="2790850" cy="128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nvSpPr>
        <p:spPr>
          <a:xfrm>
            <a:off x="638113" y="458125"/>
            <a:ext cx="8426400" cy="44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u="sng">
                <a:highlight>
                  <a:srgbClr val="FFFFFF"/>
                </a:highlight>
              </a:rPr>
              <a:t>Standard-state conditions</a:t>
            </a:r>
            <a:endParaRPr b="1" sz="3600" u="sng">
              <a:highlight>
                <a:srgbClr val="FFFFFF"/>
              </a:highlight>
            </a:endParaRPr>
          </a:p>
          <a:p>
            <a:pPr indent="0" lvl="0" marL="0" rtl="0" algn="l">
              <a:spcBef>
                <a:spcPts val="0"/>
              </a:spcBef>
              <a:spcAft>
                <a:spcPts val="0"/>
              </a:spcAft>
              <a:buNone/>
            </a:pPr>
            <a:r>
              <a:rPr lang="en" sz="3600">
                <a:highlight>
                  <a:srgbClr val="FFFFFF"/>
                </a:highlight>
              </a:rPr>
              <a:t>The partial pressures of any gases involved in the reaction is 0.1 MPa.</a:t>
            </a:r>
            <a:endParaRPr sz="3600">
              <a:highlight>
                <a:srgbClr val="FFFFFF"/>
              </a:highlight>
            </a:endParaRPr>
          </a:p>
          <a:p>
            <a:pPr indent="0" lvl="0" marL="0" rtl="0" algn="l">
              <a:spcBef>
                <a:spcPts val="0"/>
              </a:spcBef>
              <a:spcAft>
                <a:spcPts val="0"/>
              </a:spcAft>
              <a:buNone/>
            </a:pPr>
            <a:r>
              <a:rPr lang="en" sz="3600">
                <a:highlight>
                  <a:srgbClr val="FFFFFF"/>
                </a:highlight>
              </a:rPr>
              <a:t>The concentrations of all aqueous solutions are 1 M.</a:t>
            </a:r>
            <a:endParaRPr sz="3600">
              <a:highlight>
                <a:srgbClr val="FFFFFF"/>
              </a:highlight>
            </a:endParaRPr>
          </a:p>
          <a:p>
            <a:pPr indent="0" lvl="0" marL="0" rtl="0" algn="l">
              <a:spcBef>
                <a:spcPts val="0"/>
              </a:spcBef>
              <a:spcAft>
                <a:spcPts val="0"/>
              </a:spcAft>
              <a:buNone/>
            </a:pPr>
            <a:r>
              <a:rPr lang="en" sz="3600">
                <a:highlight>
                  <a:srgbClr val="FFFFFF"/>
                </a:highlight>
              </a:rPr>
              <a:t>Tabulated standard-state thermodynamic data are generally for a temperature of 25C (298 K)</a:t>
            </a:r>
            <a:endParaRPr sz="3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nvSpPr>
        <p:spPr>
          <a:xfrm>
            <a:off x="588175" y="120000"/>
            <a:ext cx="7081200" cy="929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highlight>
                  <a:srgbClr val="FFFFFF"/>
                </a:highlight>
              </a:rPr>
              <a:t>Standard-State Free Energy of Formation (G</a:t>
            </a:r>
            <a:r>
              <a:rPr b="1" baseline="-25000" lang="en" sz="3000">
                <a:highlight>
                  <a:srgbClr val="FFFFFF"/>
                </a:highlight>
              </a:rPr>
              <a:t>f</a:t>
            </a:r>
            <a:r>
              <a:rPr b="1" lang="en" sz="3000">
                <a:highlight>
                  <a:srgbClr val="FFFFFF"/>
                </a:highlight>
              </a:rPr>
              <a:t>)</a:t>
            </a:r>
            <a:endParaRPr sz="3000"/>
          </a:p>
        </p:txBody>
      </p:sp>
      <p:sp>
        <p:nvSpPr>
          <p:cNvPr id="93" name="Google Shape;93;p18"/>
          <p:cNvSpPr txBox="1"/>
          <p:nvPr/>
        </p:nvSpPr>
        <p:spPr>
          <a:xfrm>
            <a:off x="461300" y="1187850"/>
            <a:ext cx="8130600" cy="395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The change in free energy that occurs when a compound is formed from its elements in their most thermodynamically stable states at standard-state conditions.  In other words, it is the difference between the free energy of a substance and the free energies of its elements in their most thermodynamically stable states at standard-state conditions.</a:t>
            </a:r>
            <a:endParaRPr sz="1800">
              <a:solidFill>
                <a:schemeClr val="dk1"/>
              </a:solidFill>
            </a:endParaRPr>
          </a:p>
          <a:p>
            <a:pPr indent="-342900" lvl="1" marL="914400" rtl="0" algn="l">
              <a:lnSpc>
                <a:spcPct val="115000"/>
              </a:lnSpc>
              <a:spcBef>
                <a:spcPts val="0"/>
              </a:spcBef>
              <a:spcAft>
                <a:spcPts val="0"/>
              </a:spcAft>
              <a:buClr>
                <a:schemeClr val="dk1"/>
              </a:buClr>
              <a:buSzPts val="1800"/>
              <a:buChar char="○"/>
            </a:pPr>
            <a:r>
              <a:rPr lang="en" sz="1800">
                <a:solidFill>
                  <a:schemeClr val="dk1"/>
                </a:solidFill>
                <a:highlight>
                  <a:srgbClr val="FFFFFF"/>
                </a:highlight>
              </a:rPr>
              <a:t>Th</a:t>
            </a:r>
            <a:r>
              <a:rPr lang="en" sz="1800">
                <a:solidFill>
                  <a:schemeClr val="dk1"/>
                </a:solidFill>
                <a:highlight>
                  <a:srgbClr val="FFFFFF"/>
                </a:highlight>
              </a:rPr>
              <a:t>e standard-state free energy of reaction can be calculated from the standard-state free energies of formation as well.  It is the sum of the free energies of formation of the products minus the sum of the free energies of formation of the reactants:</a:t>
            </a:r>
            <a:endParaRPr sz="1800">
              <a:solidFill>
                <a:schemeClr val="dk1"/>
              </a:solidFill>
              <a:highlight>
                <a:srgbClr val="FFFFFF"/>
              </a:highlight>
            </a:endParaRPr>
          </a:p>
          <a:p>
            <a:pPr indent="-342900" lvl="1" marL="914400" rtl="0" algn="l">
              <a:lnSpc>
                <a:spcPct val="115000"/>
              </a:lnSpc>
              <a:spcBef>
                <a:spcPts val="0"/>
              </a:spcBef>
              <a:spcAft>
                <a:spcPts val="0"/>
              </a:spcAft>
              <a:buClr>
                <a:schemeClr val="dk1"/>
              </a:buClr>
              <a:buSzPts val="1800"/>
              <a:buChar char="○"/>
            </a:pPr>
            <a:r>
              <a:t/>
            </a:r>
            <a:endParaRPr sz="1800">
              <a:solidFill>
                <a:schemeClr val="dk1"/>
              </a:solidFill>
              <a:highlight>
                <a:srgbClr val="FFFFFF"/>
              </a:highlight>
            </a:endParaRPr>
          </a:p>
        </p:txBody>
      </p:sp>
      <p:pic>
        <p:nvPicPr>
          <p:cNvPr id="94" name="Google Shape;94;p18"/>
          <p:cNvPicPr preferRelativeResize="0"/>
          <p:nvPr/>
        </p:nvPicPr>
        <p:blipFill>
          <a:blip r:embed="rId3">
            <a:alphaModFix/>
          </a:blip>
          <a:stretch>
            <a:fillRect/>
          </a:stretch>
        </p:blipFill>
        <p:spPr>
          <a:xfrm>
            <a:off x="1755425" y="4386100"/>
            <a:ext cx="5130800" cy="571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nvSpPr>
        <p:spPr>
          <a:xfrm>
            <a:off x="1646125" y="191175"/>
            <a:ext cx="5533200" cy="1094100"/>
          </a:xfrm>
          <a:prstGeom prst="rect">
            <a:avLst/>
          </a:pr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2"/>
                </a:solidFill>
                <a:highlight>
                  <a:srgbClr val="FFFFFF"/>
                </a:highlight>
              </a:rPr>
              <a:t>T</a:t>
            </a:r>
            <a:r>
              <a:rPr b="1" lang="en" sz="3000">
                <a:solidFill>
                  <a:schemeClr val="dk2"/>
                </a:solidFill>
                <a:highlight>
                  <a:srgbClr val="FFFFFF"/>
                </a:highlight>
              </a:rPr>
              <a:t>emperature and Free Energy</a:t>
            </a:r>
            <a:endParaRPr sz="3000"/>
          </a:p>
        </p:txBody>
      </p:sp>
      <p:sp>
        <p:nvSpPr>
          <p:cNvPr id="100" name="Google Shape;100;p19"/>
          <p:cNvSpPr txBox="1"/>
          <p:nvPr/>
        </p:nvSpPr>
        <p:spPr>
          <a:xfrm>
            <a:off x="669075" y="1380650"/>
            <a:ext cx="7083900" cy="628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100">
                <a:highlight>
                  <a:srgbClr val="FFFFFF"/>
                </a:highlight>
              </a:rPr>
              <a:t>If </a:t>
            </a:r>
            <a:r>
              <a:rPr lang="en" sz="1100">
                <a:highlight>
                  <a:srgbClr val="FFFFFF"/>
                </a:highlight>
              </a:rPr>
              <a:t> a reaction is favorable for enthalpy (H &lt; 0 ), but unfavorable for entropy (S &lt; 0 ), then the reaction becomes LESS SPONTANEOUS as temperature increases.</a:t>
            </a:r>
            <a:endParaRPr sz="1100">
              <a:highlight>
                <a:srgbClr val="FFFFFF"/>
              </a:highlight>
            </a:endParaRPr>
          </a:p>
        </p:txBody>
      </p:sp>
      <p:sp>
        <p:nvSpPr>
          <p:cNvPr id="101" name="Google Shape;101;p19"/>
          <p:cNvSpPr txBox="1"/>
          <p:nvPr/>
        </p:nvSpPr>
        <p:spPr>
          <a:xfrm>
            <a:off x="669075" y="1605900"/>
            <a:ext cx="7232400" cy="72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2"/>
                </a:solidFill>
                <a:highlight>
                  <a:srgbClr val="FFFFFF"/>
                </a:highlight>
              </a:rPr>
              <a:t>WHY? - The standard-state free energy equation states that:</a:t>
            </a:r>
            <a:endParaRPr/>
          </a:p>
        </p:txBody>
      </p:sp>
      <p:pic>
        <p:nvPicPr>
          <p:cNvPr id="102" name="Google Shape;102;p19"/>
          <p:cNvPicPr preferRelativeResize="0"/>
          <p:nvPr/>
        </p:nvPicPr>
        <p:blipFill>
          <a:blip r:embed="rId3">
            <a:alphaModFix/>
          </a:blip>
          <a:stretch>
            <a:fillRect/>
          </a:stretch>
        </p:blipFill>
        <p:spPr>
          <a:xfrm>
            <a:off x="2860550" y="2368550"/>
            <a:ext cx="2108200" cy="406400"/>
          </a:xfrm>
          <a:prstGeom prst="rect">
            <a:avLst/>
          </a:prstGeom>
          <a:noFill/>
          <a:ln>
            <a:noFill/>
          </a:ln>
        </p:spPr>
      </p:pic>
      <p:pic>
        <p:nvPicPr>
          <p:cNvPr id="103" name="Google Shape;103;p19"/>
          <p:cNvPicPr preferRelativeResize="0"/>
          <p:nvPr/>
        </p:nvPicPr>
        <p:blipFill>
          <a:blip r:embed="rId4">
            <a:alphaModFix/>
          </a:blip>
          <a:stretch>
            <a:fillRect/>
          </a:stretch>
        </p:blipFill>
        <p:spPr>
          <a:xfrm>
            <a:off x="1905000" y="3857043"/>
            <a:ext cx="63500" cy="71393"/>
          </a:xfrm>
          <a:prstGeom prst="rect">
            <a:avLst/>
          </a:prstGeom>
          <a:noFill/>
          <a:ln>
            <a:noFill/>
          </a:ln>
        </p:spPr>
      </p:pic>
      <p:sp>
        <p:nvSpPr>
          <p:cNvPr id="104" name="Google Shape;104;p19"/>
          <p:cNvSpPr txBox="1"/>
          <p:nvPr/>
        </p:nvSpPr>
        <p:spPr>
          <a:xfrm>
            <a:off x="669075" y="3271025"/>
            <a:ext cx="6977400" cy="140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highlight>
                  <a:srgbClr val="FFFFFF"/>
                </a:highlight>
              </a:rPr>
              <a:t>If entropy is unfavorable, the S is negative.  Subtracting a negative number is the same as adding the respective positive number.  As the temperature increases, the TS factor (which is ADDED to the enthalpy if the entropy is unfavorable) increases as well. Eventually, the TS factor becomes larger than H and G  becomes positive,  i.e. the reaction is no longer spontaneous.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nvSpPr>
        <p:spPr>
          <a:xfrm>
            <a:off x="2155875" y="42500"/>
            <a:ext cx="4534800" cy="902700"/>
          </a:xfrm>
          <a:prstGeom prst="rect">
            <a:avLst/>
          </a:pr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2"/>
                </a:solidFill>
                <a:highlight>
                  <a:srgbClr val="FFFFFF"/>
                </a:highlight>
              </a:rPr>
              <a:t>Free energy and Equilibrium Constants</a:t>
            </a:r>
            <a:endParaRPr/>
          </a:p>
        </p:txBody>
      </p:sp>
      <p:sp>
        <p:nvSpPr>
          <p:cNvPr id="110" name="Google Shape;110;p20"/>
          <p:cNvSpPr txBox="1"/>
          <p:nvPr/>
        </p:nvSpPr>
        <p:spPr>
          <a:xfrm>
            <a:off x="0" y="1253175"/>
            <a:ext cx="9027300" cy="73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2"/>
                </a:solidFill>
                <a:highlight>
                  <a:srgbClr val="FFFFFF"/>
                </a:highlight>
              </a:rPr>
              <a:t>The following equation relates the standard-state free energy of reaction with the free energy of reaction at any moment in time during a reaction (not necessarily at standard-state conditions):</a:t>
            </a:r>
            <a:endParaRPr sz="1200"/>
          </a:p>
        </p:txBody>
      </p:sp>
      <p:pic>
        <p:nvPicPr>
          <p:cNvPr id="111" name="Google Shape;111;p20"/>
          <p:cNvPicPr preferRelativeResize="0"/>
          <p:nvPr/>
        </p:nvPicPr>
        <p:blipFill>
          <a:blip r:embed="rId3">
            <a:alphaModFix/>
          </a:blip>
          <a:stretch>
            <a:fillRect/>
          </a:stretch>
        </p:blipFill>
        <p:spPr>
          <a:xfrm>
            <a:off x="3062350" y="2149075"/>
            <a:ext cx="2298700" cy="406400"/>
          </a:xfrm>
          <a:prstGeom prst="rect">
            <a:avLst/>
          </a:prstGeom>
          <a:noFill/>
          <a:ln>
            <a:noFill/>
          </a:ln>
        </p:spPr>
      </p:pic>
      <p:sp>
        <p:nvSpPr>
          <p:cNvPr id="112" name="Google Shape;112;p20"/>
          <p:cNvSpPr txBox="1"/>
          <p:nvPr/>
        </p:nvSpPr>
        <p:spPr>
          <a:xfrm>
            <a:off x="244250" y="3016125"/>
            <a:ext cx="8039700" cy="106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FFFFFF"/>
                </a:highlight>
              </a:rPr>
              <a:t>G = free energy at any moment</a:t>
            </a:r>
            <a:endParaRPr>
              <a:highlight>
                <a:srgbClr val="FFFFFF"/>
              </a:highlight>
            </a:endParaRPr>
          </a:p>
          <a:p>
            <a:pPr indent="0" lvl="0" marL="0" rtl="0" algn="l">
              <a:spcBef>
                <a:spcPts val="0"/>
              </a:spcBef>
              <a:spcAft>
                <a:spcPts val="0"/>
              </a:spcAft>
              <a:buNone/>
            </a:pPr>
            <a:r>
              <a:rPr lang="en">
                <a:highlight>
                  <a:srgbClr val="FFFFFF"/>
                </a:highlight>
              </a:rPr>
              <a:t>G = standard-state free energy</a:t>
            </a:r>
            <a:endParaRPr>
              <a:highlight>
                <a:srgbClr val="FFFFFF"/>
              </a:highlight>
            </a:endParaRPr>
          </a:p>
          <a:p>
            <a:pPr indent="0" lvl="0" marL="0" rtl="0" algn="l">
              <a:spcBef>
                <a:spcPts val="0"/>
              </a:spcBef>
              <a:spcAft>
                <a:spcPts val="0"/>
              </a:spcAft>
              <a:buNone/>
            </a:pPr>
            <a:r>
              <a:rPr lang="en">
                <a:highlight>
                  <a:srgbClr val="FFFFFF"/>
                </a:highlight>
              </a:rPr>
              <a:t>R = ideal gas constant = 8.314 J/mol-K</a:t>
            </a:r>
            <a:endParaRPr>
              <a:highlight>
                <a:srgbClr val="FFFFFF"/>
              </a:highlight>
            </a:endParaRPr>
          </a:p>
          <a:p>
            <a:pPr indent="0" lvl="0" marL="0" rtl="0" algn="l">
              <a:spcBef>
                <a:spcPts val="0"/>
              </a:spcBef>
              <a:spcAft>
                <a:spcPts val="0"/>
              </a:spcAft>
              <a:buNone/>
            </a:pPr>
            <a:r>
              <a:rPr lang="en">
                <a:highlight>
                  <a:srgbClr val="FFFFFF"/>
                </a:highlight>
              </a:rPr>
              <a:t>T = temperature (Kelvin)</a:t>
            </a:r>
            <a:endParaRPr sz="1200">
              <a:highlight>
                <a:srgbClr val="FFFFFF"/>
              </a:highlight>
            </a:endParaRPr>
          </a:p>
          <a:p>
            <a:pPr indent="0" lvl="0" marL="0" rtl="0" algn="l">
              <a:spcBef>
                <a:spcPts val="0"/>
              </a:spcBef>
              <a:spcAft>
                <a:spcPts val="0"/>
              </a:spcAft>
              <a:buNone/>
            </a:pPr>
            <a:r>
              <a:rPr lang="en">
                <a:highlight>
                  <a:srgbClr val="FFFFFF"/>
                </a:highlight>
              </a:rPr>
              <a:t>lnQ = natural log of the </a:t>
            </a:r>
            <a:r>
              <a:rPr b="1" lang="en">
                <a:highlight>
                  <a:srgbClr val="FFFFFF"/>
                </a:highlight>
              </a:rPr>
              <a:t>reaction quotient</a:t>
            </a:r>
            <a:endParaRPr b="1">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nvSpPr>
        <p:spPr>
          <a:xfrm>
            <a:off x="0" y="0"/>
            <a:ext cx="9282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u="sng">
                <a:solidFill>
                  <a:schemeClr val="dk2"/>
                </a:solidFill>
                <a:highlight>
                  <a:srgbClr val="FFFFFF"/>
                </a:highlight>
              </a:rPr>
              <a:t>Reaction quotient</a:t>
            </a:r>
            <a:r>
              <a:rPr b="1" lang="en" sz="2400">
                <a:solidFill>
                  <a:schemeClr val="dk2"/>
                </a:solidFill>
                <a:highlight>
                  <a:srgbClr val="FFFFFF"/>
                </a:highlight>
              </a:rPr>
              <a:t> (Q</a:t>
            </a:r>
            <a:r>
              <a:rPr b="1" baseline="-25000" lang="en" sz="2400">
                <a:solidFill>
                  <a:schemeClr val="dk2"/>
                </a:solidFill>
                <a:highlight>
                  <a:srgbClr val="FFFFFF"/>
                </a:highlight>
              </a:rPr>
              <a:t>c</a:t>
            </a:r>
            <a:r>
              <a:rPr b="1" lang="en" sz="2400">
                <a:solidFill>
                  <a:schemeClr val="dk2"/>
                </a:solidFill>
                <a:highlight>
                  <a:srgbClr val="FFFFFF"/>
                </a:highlight>
              </a:rPr>
              <a:t> or Q</a:t>
            </a:r>
            <a:r>
              <a:rPr b="1" baseline="-25000" lang="en" sz="2400">
                <a:solidFill>
                  <a:schemeClr val="dk2"/>
                </a:solidFill>
                <a:highlight>
                  <a:srgbClr val="FFFFFF"/>
                </a:highlight>
              </a:rPr>
              <a:t>p</a:t>
            </a:r>
            <a:r>
              <a:rPr b="1" lang="en" sz="2400">
                <a:solidFill>
                  <a:schemeClr val="dk2"/>
                </a:solidFill>
                <a:highlight>
                  <a:srgbClr val="FFFFFF"/>
                </a:highlight>
              </a:rPr>
              <a:t>) </a:t>
            </a:r>
            <a:endParaRPr sz="2400">
              <a:solidFill>
                <a:schemeClr val="dk2"/>
              </a:solidFill>
              <a:highlight>
                <a:srgbClr val="FFFFFF"/>
              </a:highlight>
            </a:endParaRPr>
          </a:p>
          <a:p>
            <a:pPr indent="0" lvl="0" marL="0" rtl="0" algn="l">
              <a:spcBef>
                <a:spcPts val="0"/>
              </a:spcBef>
              <a:spcAft>
                <a:spcPts val="0"/>
              </a:spcAft>
              <a:buNone/>
            </a:pPr>
            <a:r>
              <a:t/>
            </a:r>
            <a:endParaRPr sz="1100">
              <a:solidFill>
                <a:schemeClr val="dk2"/>
              </a:solidFill>
              <a:highlight>
                <a:srgbClr val="FFFFFF"/>
              </a:highlight>
            </a:endParaRPr>
          </a:p>
          <a:p>
            <a:pPr indent="0" lvl="0" marL="0" rtl="0" algn="l">
              <a:spcBef>
                <a:spcPts val="0"/>
              </a:spcBef>
              <a:spcAft>
                <a:spcPts val="0"/>
              </a:spcAft>
              <a:buNone/>
            </a:pPr>
            <a:r>
              <a:t/>
            </a:r>
            <a:endParaRPr sz="1100">
              <a:solidFill>
                <a:schemeClr val="dk2"/>
              </a:solidFill>
              <a:highlight>
                <a:srgbClr val="FFFFFF"/>
              </a:highlight>
            </a:endParaRPr>
          </a:p>
          <a:p>
            <a:pPr indent="0" lvl="0" marL="0" rtl="0" algn="l">
              <a:spcBef>
                <a:spcPts val="0"/>
              </a:spcBef>
              <a:spcAft>
                <a:spcPts val="0"/>
              </a:spcAft>
              <a:buNone/>
            </a:pPr>
            <a:r>
              <a:t/>
            </a:r>
            <a:endParaRPr sz="1100">
              <a:solidFill>
                <a:schemeClr val="dk2"/>
              </a:solidFill>
              <a:highlight>
                <a:srgbClr val="FFFFFF"/>
              </a:highlight>
            </a:endParaRPr>
          </a:p>
          <a:p>
            <a:pPr indent="0" lvl="0" marL="0" rtl="0" algn="l">
              <a:spcBef>
                <a:spcPts val="0"/>
              </a:spcBef>
              <a:spcAft>
                <a:spcPts val="0"/>
              </a:spcAft>
              <a:buNone/>
            </a:pPr>
            <a:r>
              <a:rPr lang="en" sz="1200">
                <a:solidFill>
                  <a:schemeClr val="dk2"/>
                </a:solidFill>
                <a:highlight>
                  <a:srgbClr val="FFFFFF"/>
                </a:highlight>
              </a:rPr>
              <a:t> The mathematical product of the concentrations (or partial pressures) of the products of a reaction divided by the mathematical product of the concentrations (or partial pressures) reactants of a reaction </a:t>
            </a:r>
            <a:r>
              <a:rPr b="1" lang="en" sz="1200">
                <a:solidFill>
                  <a:schemeClr val="dk2"/>
                </a:solidFill>
                <a:highlight>
                  <a:srgbClr val="FFFFFF"/>
                </a:highlight>
              </a:rPr>
              <a:t>AT ANY MOMENT IN TIME</a:t>
            </a:r>
            <a:r>
              <a:rPr lang="en" sz="1200">
                <a:solidFill>
                  <a:schemeClr val="dk2"/>
                </a:solidFill>
                <a:highlight>
                  <a:srgbClr val="FFFFFF"/>
                </a:highlight>
              </a:rPr>
              <a:t>.</a:t>
            </a:r>
            <a:endParaRPr sz="1200">
              <a:solidFill>
                <a:schemeClr val="dk2"/>
              </a:solidFill>
              <a:highlight>
                <a:srgbClr val="FFFFFF"/>
              </a:highlight>
            </a:endParaRPr>
          </a:p>
          <a:p>
            <a:pPr indent="0" lvl="0" marL="0" rtl="0" algn="l">
              <a:spcBef>
                <a:spcPts val="0"/>
              </a:spcBef>
              <a:spcAft>
                <a:spcPts val="0"/>
              </a:spcAft>
              <a:buNone/>
            </a:pPr>
            <a:r>
              <a:t/>
            </a:r>
            <a:endParaRPr sz="1100">
              <a:solidFill>
                <a:schemeClr val="dk2"/>
              </a:solidFill>
              <a:highlight>
                <a:srgbClr val="FFFFFF"/>
              </a:highlight>
            </a:endParaRPr>
          </a:p>
        </p:txBody>
      </p:sp>
      <p:sp>
        <p:nvSpPr>
          <p:cNvPr id="118" name="Google Shape;118;p21"/>
          <p:cNvSpPr txBox="1"/>
          <p:nvPr/>
        </p:nvSpPr>
        <p:spPr>
          <a:xfrm>
            <a:off x="95575" y="2559475"/>
            <a:ext cx="8968800" cy="9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u="sng">
                <a:highlight>
                  <a:srgbClr val="FFFFFF"/>
                </a:highlight>
              </a:rPr>
              <a:t>Note:</a:t>
            </a:r>
            <a:r>
              <a:rPr lang="en" sz="1100">
                <a:highlight>
                  <a:srgbClr val="FFFFFF"/>
                </a:highlight>
              </a:rPr>
              <a:t> When Q</a:t>
            </a:r>
            <a:r>
              <a:rPr baseline="-25000" lang="en" sz="1100">
                <a:highlight>
                  <a:srgbClr val="FFFFFF"/>
                </a:highlight>
              </a:rPr>
              <a:t>c</a:t>
            </a:r>
            <a:r>
              <a:rPr lang="en" sz="1100">
                <a:highlight>
                  <a:srgbClr val="FFFFFF"/>
                </a:highlight>
              </a:rPr>
              <a:t> = K</a:t>
            </a:r>
            <a:r>
              <a:rPr baseline="-25000" lang="en" sz="1100">
                <a:highlight>
                  <a:srgbClr val="FFFFFF"/>
                </a:highlight>
              </a:rPr>
              <a:t>c</a:t>
            </a:r>
            <a:r>
              <a:rPr lang="en" sz="1100">
                <a:highlight>
                  <a:srgbClr val="FFFFFF"/>
                </a:highlight>
              </a:rPr>
              <a:t> (or when Q</a:t>
            </a:r>
            <a:r>
              <a:rPr baseline="-25000" lang="en" sz="1100">
                <a:highlight>
                  <a:srgbClr val="FFFFFF"/>
                </a:highlight>
              </a:rPr>
              <a:t>p</a:t>
            </a:r>
            <a:r>
              <a:rPr lang="en" sz="1100">
                <a:highlight>
                  <a:srgbClr val="FFFFFF"/>
                </a:highlight>
              </a:rPr>
              <a:t> = K</a:t>
            </a:r>
            <a:r>
              <a:rPr baseline="-25000" lang="en" sz="1100">
                <a:highlight>
                  <a:srgbClr val="FFFFFF"/>
                </a:highlight>
              </a:rPr>
              <a:t>p</a:t>
            </a:r>
            <a:r>
              <a:rPr lang="en" sz="1100">
                <a:highlight>
                  <a:srgbClr val="FFFFFF"/>
                </a:highlight>
              </a:rPr>
              <a:t>), a reaction is at equilibrium.</a:t>
            </a:r>
            <a:endParaRPr sz="1100">
              <a:highlight>
                <a:srgbClr val="FFFFFF"/>
              </a:highlight>
            </a:endParaRPr>
          </a:p>
          <a:p>
            <a:pPr indent="0" lvl="0" marL="0" rtl="0" algn="l">
              <a:spcBef>
                <a:spcPts val="0"/>
              </a:spcBef>
              <a:spcAft>
                <a:spcPts val="0"/>
              </a:spcAft>
              <a:buNone/>
            </a:pPr>
            <a:r>
              <a:rPr lang="en" sz="1100">
                <a:highlight>
                  <a:srgbClr val="FFFFFF"/>
                </a:highlight>
              </a:rPr>
              <a:t>It was stated earlier that when G = 0, a reaction is at equilibrium.  Let's consider the above reaction at equilibrium:</a:t>
            </a:r>
            <a:endParaRPr sz="1100">
              <a:highlight>
                <a:srgbClr val="FFFFFF"/>
              </a:highlight>
            </a:endParaRPr>
          </a:p>
          <a:p>
            <a:pPr indent="0" lvl="0" marL="0" rtl="0" algn="l">
              <a:spcBef>
                <a:spcPts val="0"/>
              </a:spcBef>
              <a:spcAft>
                <a:spcPts val="0"/>
              </a:spcAft>
              <a:buNone/>
            </a:pPr>
            <a:r>
              <a:t/>
            </a:r>
            <a:endParaRPr sz="1100">
              <a:highlight>
                <a:srgbClr val="FFFFFF"/>
              </a:highlight>
            </a:endParaRPr>
          </a:p>
        </p:txBody>
      </p:sp>
      <p:pic>
        <p:nvPicPr>
          <p:cNvPr id="119" name="Google Shape;119;p21"/>
          <p:cNvPicPr preferRelativeResize="0"/>
          <p:nvPr/>
        </p:nvPicPr>
        <p:blipFill>
          <a:blip r:embed="rId3">
            <a:alphaModFix/>
          </a:blip>
          <a:stretch>
            <a:fillRect/>
          </a:stretch>
        </p:blipFill>
        <p:spPr>
          <a:xfrm>
            <a:off x="3304800" y="3573650"/>
            <a:ext cx="2057400" cy="406400"/>
          </a:xfrm>
          <a:prstGeom prst="rect">
            <a:avLst/>
          </a:prstGeom>
          <a:noFill/>
          <a:ln>
            <a:noFill/>
          </a:ln>
        </p:spPr>
      </p:pic>
      <p:sp>
        <p:nvSpPr>
          <p:cNvPr id="120" name="Google Shape;120;p21"/>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