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7"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83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698582-707D-4F76-BEB9-DB68326A5FBC}" type="datetimeFigureOut">
              <a:rPr lang="en-US" smtClean="0"/>
              <a:t>11/20/2016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10806C-5CED-4610-839C-07F5D3F47ABA}" type="slidenum">
              <a:rPr lang="en-US" smtClean="0"/>
              <a:t>‹#›</a:t>
            </a:fld>
            <a:endParaRPr lang="en-US"/>
          </a:p>
        </p:txBody>
      </p:sp>
    </p:spTree>
    <p:extLst>
      <p:ext uri="{BB962C8B-B14F-4D97-AF65-F5344CB8AC3E}">
        <p14:creationId xmlns:p14="http://schemas.microsoft.com/office/powerpoint/2010/main" val="236129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10806C-5CED-4610-839C-07F5D3F47ABA}" type="slidenum">
              <a:rPr lang="en-US" smtClean="0"/>
              <a:t>2</a:t>
            </a:fld>
            <a:endParaRPr lang="en-US"/>
          </a:p>
        </p:txBody>
      </p:sp>
    </p:spTree>
    <p:extLst>
      <p:ext uri="{BB962C8B-B14F-4D97-AF65-F5344CB8AC3E}">
        <p14:creationId xmlns:p14="http://schemas.microsoft.com/office/powerpoint/2010/main" val="1060573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10806C-5CED-4610-839C-07F5D3F47ABA}" type="slidenum">
              <a:rPr lang="en-US" smtClean="0"/>
              <a:t>11</a:t>
            </a:fld>
            <a:endParaRPr lang="en-US"/>
          </a:p>
        </p:txBody>
      </p:sp>
    </p:spTree>
    <p:extLst>
      <p:ext uri="{BB962C8B-B14F-4D97-AF65-F5344CB8AC3E}">
        <p14:creationId xmlns:p14="http://schemas.microsoft.com/office/powerpoint/2010/main" val="2437123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F2B34DA-BCD2-4716-8A7D-31AA1724D572}"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8E58A-BF04-4C4C-91B2-6A09084B89FD}" type="slidenum">
              <a:rPr lang="en-US" smtClean="0"/>
              <a:t>‹#›</a:t>
            </a:fld>
            <a:endParaRPr lang="en-US"/>
          </a:p>
        </p:txBody>
      </p:sp>
    </p:spTree>
    <p:extLst>
      <p:ext uri="{BB962C8B-B14F-4D97-AF65-F5344CB8AC3E}">
        <p14:creationId xmlns:p14="http://schemas.microsoft.com/office/powerpoint/2010/main" val="159089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2B34DA-BCD2-4716-8A7D-31AA1724D572}"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8E58A-BF04-4C4C-91B2-6A09084B89FD}" type="slidenum">
              <a:rPr lang="en-US" smtClean="0"/>
              <a:t>‹#›</a:t>
            </a:fld>
            <a:endParaRPr lang="en-US"/>
          </a:p>
        </p:txBody>
      </p:sp>
    </p:spTree>
    <p:extLst>
      <p:ext uri="{BB962C8B-B14F-4D97-AF65-F5344CB8AC3E}">
        <p14:creationId xmlns:p14="http://schemas.microsoft.com/office/powerpoint/2010/main" val="2870633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2B34DA-BCD2-4716-8A7D-31AA1724D572}"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8E58A-BF04-4C4C-91B2-6A09084B89FD}" type="slidenum">
              <a:rPr lang="en-US" smtClean="0"/>
              <a:t>‹#›</a:t>
            </a:fld>
            <a:endParaRPr lang="en-US"/>
          </a:p>
        </p:txBody>
      </p:sp>
    </p:spTree>
    <p:extLst>
      <p:ext uri="{BB962C8B-B14F-4D97-AF65-F5344CB8AC3E}">
        <p14:creationId xmlns:p14="http://schemas.microsoft.com/office/powerpoint/2010/main" val="2016692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2B34DA-BCD2-4716-8A7D-31AA1724D572}"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8E58A-BF04-4C4C-91B2-6A09084B89FD}" type="slidenum">
              <a:rPr lang="en-US" smtClean="0"/>
              <a:t>‹#›</a:t>
            </a:fld>
            <a:endParaRPr lang="en-US"/>
          </a:p>
        </p:txBody>
      </p:sp>
    </p:spTree>
    <p:extLst>
      <p:ext uri="{BB962C8B-B14F-4D97-AF65-F5344CB8AC3E}">
        <p14:creationId xmlns:p14="http://schemas.microsoft.com/office/powerpoint/2010/main" val="2091648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2B34DA-BCD2-4716-8A7D-31AA1724D572}"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8E58A-BF04-4C4C-91B2-6A09084B89FD}" type="slidenum">
              <a:rPr lang="en-US" smtClean="0"/>
              <a:t>‹#›</a:t>
            </a:fld>
            <a:endParaRPr lang="en-US"/>
          </a:p>
        </p:txBody>
      </p:sp>
    </p:spTree>
    <p:extLst>
      <p:ext uri="{BB962C8B-B14F-4D97-AF65-F5344CB8AC3E}">
        <p14:creationId xmlns:p14="http://schemas.microsoft.com/office/powerpoint/2010/main" val="187941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F2B34DA-BCD2-4716-8A7D-31AA1724D572}" type="datetimeFigureOut">
              <a:rPr lang="en-US" smtClean="0"/>
              <a:t>11/20/2016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8E58A-BF04-4C4C-91B2-6A09084B89FD}" type="slidenum">
              <a:rPr lang="en-US" smtClean="0"/>
              <a:t>‹#›</a:t>
            </a:fld>
            <a:endParaRPr lang="en-US"/>
          </a:p>
        </p:txBody>
      </p:sp>
    </p:spTree>
    <p:extLst>
      <p:ext uri="{BB962C8B-B14F-4D97-AF65-F5344CB8AC3E}">
        <p14:creationId xmlns:p14="http://schemas.microsoft.com/office/powerpoint/2010/main" val="2276377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2B34DA-BCD2-4716-8A7D-31AA1724D572}" type="datetimeFigureOut">
              <a:rPr lang="en-US" smtClean="0"/>
              <a:t>11/20/2016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D8E58A-BF04-4C4C-91B2-6A09084B89FD}" type="slidenum">
              <a:rPr lang="en-US" smtClean="0"/>
              <a:t>‹#›</a:t>
            </a:fld>
            <a:endParaRPr lang="en-US"/>
          </a:p>
        </p:txBody>
      </p:sp>
    </p:spTree>
    <p:extLst>
      <p:ext uri="{BB962C8B-B14F-4D97-AF65-F5344CB8AC3E}">
        <p14:creationId xmlns:p14="http://schemas.microsoft.com/office/powerpoint/2010/main" val="3218420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2B34DA-BCD2-4716-8A7D-31AA1724D572}" type="datetimeFigureOut">
              <a:rPr lang="en-US" smtClean="0"/>
              <a:t>11/20/2016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D8E58A-BF04-4C4C-91B2-6A09084B89FD}" type="slidenum">
              <a:rPr lang="en-US" smtClean="0"/>
              <a:t>‹#›</a:t>
            </a:fld>
            <a:endParaRPr lang="en-US"/>
          </a:p>
        </p:txBody>
      </p:sp>
    </p:spTree>
    <p:extLst>
      <p:ext uri="{BB962C8B-B14F-4D97-AF65-F5344CB8AC3E}">
        <p14:creationId xmlns:p14="http://schemas.microsoft.com/office/powerpoint/2010/main" val="3582337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2B34DA-BCD2-4716-8A7D-31AA1724D572}" type="datetimeFigureOut">
              <a:rPr lang="en-US" smtClean="0"/>
              <a:t>11/20/2016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D8E58A-BF04-4C4C-91B2-6A09084B89FD}" type="slidenum">
              <a:rPr lang="en-US" smtClean="0"/>
              <a:t>‹#›</a:t>
            </a:fld>
            <a:endParaRPr lang="en-US"/>
          </a:p>
        </p:txBody>
      </p:sp>
    </p:spTree>
    <p:extLst>
      <p:ext uri="{BB962C8B-B14F-4D97-AF65-F5344CB8AC3E}">
        <p14:creationId xmlns:p14="http://schemas.microsoft.com/office/powerpoint/2010/main" val="2662766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2B34DA-BCD2-4716-8A7D-31AA1724D572}" type="datetimeFigureOut">
              <a:rPr lang="en-US" smtClean="0"/>
              <a:t>11/20/2016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8E58A-BF04-4C4C-91B2-6A09084B89FD}" type="slidenum">
              <a:rPr lang="en-US" smtClean="0"/>
              <a:t>‹#›</a:t>
            </a:fld>
            <a:endParaRPr lang="en-US"/>
          </a:p>
        </p:txBody>
      </p:sp>
    </p:spTree>
    <p:extLst>
      <p:ext uri="{BB962C8B-B14F-4D97-AF65-F5344CB8AC3E}">
        <p14:creationId xmlns:p14="http://schemas.microsoft.com/office/powerpoint/2010/main" val="1860008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2B34DA-BCD2-4716-8A7D-31AA1724D572}" type="datetimeFigureOut">
              <a:rPr lang="en-US" smtClean="0"/>
              <a:t>11/20/2016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8E58A-BF04-4C4C-91B2-6A09084B89FD}" type="slidenum">
              <a:rPr lang="en-US" smtClean="0"/>
              <a:t>‹#›</a:t>
            </a:fld>
            <a:endParaRPr lang="en-US"/>
          </a:p>
        </p:txBody>
      </p:sp>
    </p:spTree>
    <p:extLst>
      <p:ext uri="{BB962C8B-B14F-4D97-AF65-F5344CB8AC3E}">
        <p14:creationId xmlns:p14="http://schemas.microsoft.com/office/powerpoint/2010/main" val="1763543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2B34DA-BCD2-4716-8A7D-31AA1724D572}" type="datetimeFigureOut">
              <a:rPr lang="en-US" smtClean="0"/>
              <a:t>11/20/2016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D8E58A-BF04-4C4C-91B2-6A09084B89FD}" type="slidenum">
              <a:rPr lang="en-US" smtClean="0"/>
              <a:t>‹#›</a:t>
            </a:fld>
            <a:endParaRPr lang="en-US"/>
          </a:p>
        </p:txBody>
      </p:sp>
    </p:spTree>
    <p:extLst>
      <p:ext uri="{BB962C8B-B14F-4D97-AF65-F5344CB8AC3E}">
        <p14:creationId xmlns:p14="http://schemas.microsoft.com/office/powerpoint/2010/main" val="3214299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3277771"/>
          </a:xfrm>
        </p:spPr>
        <p:txBody>
          <a:bodyPr>
            <a:noAutofit/>
          </a:bodyPr>
          <a:lstStyle/>
          <a:p>
            <a:r>
              <a:rPr lang="en-US" sz="8800" b="1" dirty="0"/>
              <a:t>SOCIAL BARRIERS</a:t>
            </a:r>
            <a:br>
              <a:rPr lang="en-US" sz="8800" b="1" dirty="0"/>
            </a:br>
            <a:r>
              <a:rPr lang="en-US" sz="8800" b="1" dirty="0"/>
              <a:t>(INDIA)</a:t>
            </a:r>
          </a:p>
        </p:txBody>
      </p:sp>
      <p:sp>
        <p:nvSpPr>
          <p:cNvPr id="5" name="TextBox 4"/>
          <p:cNvSpPr txBox="1"/>
          <p:nvPr/>
        </p:nvSpPr>
        <p:spPr>
          <a:xfrm>
            <a:off x="7810780" y="4549676"/>
            <a:ext cx="4381220" cy="2462213"/>
          </a:xfrm>
          <a:prstGeom prst="rect">
            <a:avLst/>
          </a:prstGeom>
          <a:noFill/>
        </p:spPr>
        <p:txBody>
          <a:bodyPr wrap="square" rtlCol="0">
            <a:spAutoFit/>
          </a:bodyPr>
          <a:lstStyle/>
          <a:p>
            <a:r>
              <a:rPr lang="en-US" sz="2800" b="1" dirty="0"/>
              <a:t>Presentation By:-</a:t>
            </a:r>
          </a:p>
          <a:p>
            <a:r>
              <a:rPr lang="en-US" dirty="0"/>
              <a:t>1. Shivashish Prasad</a:t>
            </a:r>
          </a:p>
          <a:p>
            <a:r>
              <a:rPr lang="en-US" dirty="0"/>
              <a:t>2. Aman Garg</a:t>
            </a:r>
          </a:p>
          <a:p>
            <a:r>
              <a:rPr lang="en-US" dirty="0"/>
              <a:t>3. Ashish Kumar</a:t>
            </a:r>
          </a:p>
          <a:p>
            <a:r>
              <a:rPr lang="en-US" dirty="0"/>
              <a:t>4. </a:t>
            </a:r>
            <a:r>
              <a:rPr lang="en-US" dirty="0" err="1"/>
              <a:t>Ajinkya</a:t>
            </a:r>
            <a:r>
              <a:rPr lang="en-US" dirty="0"/>
              <a:t> </a:t>
            </a:r>
            <a:r>
              <a:rPr lang="en-US" dirty="0" err="1"/>
              <a:t>Bedekar</a:t>
            </a:r>
            <a:endParaRPr lang="en-US" dirty="0"/>
          </a:p>
          <a:p>
            <a:r>
              <a:rPr lang="en-US" dirty="0"/>
              <a:t>5. </a:t>
            </a:r>
            <a:r>
              <a:rPr lang="en-US" dirty="0" err="1"/>
              <a:t>Javid</a:t>
            </a:r>
            <a:r>
              <a:rPr lang="en-US" dirty="0"/>
              <a:t> Akhtar </a:t>
            </a:r>
          </a:p>
          <a:p>
            <a:r>
              <a:rPr lang="en-US" dirty="0"/>
              <a:t>6. </a:t>
            </a:r>
            <a:r>
              <a:rPr lang="en-US" dirty="0" err="1"/>
              <a:t>Muskan</a:t>
            </a:r>
            <a:r>
              <a:rPr lang="en-US" dirty="0"/>
              <a:t> Gupta</a:t>
            </a:r>
          </a:p>
          <a:p>
            <a:endParaRPr lang="en-US" dirty="0"/>
          </a:p>
        </p:txBody>
      </p:sp>
    </p:spTree>
    <p:extLst>
      <p:ext uri="{BB962C8B-B14F-4D97-AF65-F5344CB8AC3E}">
        <p14:creationId xmlns:p14="http://schemas.microsoft.com/office/powerpoint/2010/main" val="2900527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5102" y="107183"/>
            <a:ext cx="11625427" cy="707886"/>
          </a:xfrm>
          <a:prstGeom prst="rect">
            <a:avLst/>
          </a:prstGeom>
          <a:noFill/>
        </p:spPr>
        <p:txBody>
          <a:bodyPr wrap="none" rtlCol="0">
            <a:spAutoFit/>
          </a:bodyPr>
          <a:lstStyle/>
          <a:p>
            <a:r>
              <a:rPr lang="en-US" sz="4000" b="1" dirty="0"/>
              <a:t>NEGATIVE EFFECT AND INTENSITY OF SOCIAL BARRIER</a:t>
            </a:r>
          </a:p>
        </p:txBody>
      </p:sp>
      <p:sp>
        <p:nvSpPr>
          <p:cNvPr id="3" name="TextBox 2"/>
          <p:cNvSpPr txBox="1"/>
          <p:nvPr/>
        </p:nvSpPr>
        <p:spPr>
          <a:xfrm>
            <a:off x="581834" y="1095237"/>
            <a:ext cx="11028332" cy="2123658"/>
          </a:xfrm>
          <a:prstGeom prst="rect">
            <a:avLst/>
          </a:prstGeom>
          <a:noFill/>
        </p:spPr>
        <p:txBody>
          <a:bodyPr wrap="square" rtlCol="0">
            <a:spAutoFit/>
          </a:bodyPr>
          <a:lstStyle/>
          <a:p>
            <a:pPr marL="342900" indent="-342900">
              <a:buAutoNum type="arabicPeriod"/>
            </a:pPr>
            <a:r>
              <a:rPr lang="en-US" sz="2000" dirty="0"/>
              <a:t>Reduced performance in workplace college and everywhere else.</a:t>
            </a:r>
          </a:p>
          <a:p>
            <a:pPr marL="342900" indent="-342900">
              <a:buAutoNum type="arabicPeriod"/>
            </a:pPr>
            <a:endParaRPr lang="en-US" sz="800" dirty="0"/>
          </a:p>
          <a:p>
            <a:pPr marL="342900" indent="-342900">
              <a:buAutoNum type="arabicPeriod"/>
            </a:pPr>
            <a:r>
              <a:rPr lang="en-US" sz="2000" dirty="0"/>
              <a:t>It hampers the unity of the people making it more vulnerable to an attack.</a:t>
            </a:r>
          </a:p>
          <a:p>
            <a:pPr marL="342900" indent="-342900">
              <a:buAutoNum type="arabicPeriod"/>
            </a:pPr>
            <a:endParaRPr lang="en-US" sz="800" dirty="0"/>
          </a:p>
          <a:p>
            <a:pPr marL="342900" indent="-342900">
              <a:buAutoNum type="arabicPeriod"/>
            </a:pPr>
            <a:r>
              <a:rPr lang="en-US" sz="2000" dirty="0"/>
              <a:t>Sometimes even results in violence.</a:t>
            </a:r>
          </a:p>
          <a:p>
            <a:pPr marL="342900" indent="-342900">
              <a:buAutoNum type="arabicPeriod"/>
            </a:pPr>
            <a:endParaRPr lang="en-US" sz="2000" dirty="0"/>
          </a:p>
          <a:p>
            <a:pPr marL="342900" indent="-342900">
              <a:buAutoNum type="arabicPeriod"/>
            </a:pPr>
            <a:endParaRPr lang="en-US" dirty="0"/>
          </a:p>
          <a:p>
            <a:endParaRPr lang="en-US" dirty="0"/>
          </a:p>
        </p:txBody>
      </p:sp>
      <p:pic>
        <p:nvPicPr>
          <p:cNvPr id="8194" name="Picture 2" descr="social_network.png (400×3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9554" y="2602212"/>
            <a:ext cx="4887803" cy="3665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721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6982" y="752169"/>
            <a:ext cx="5235676" cy="3877985"/>
          </a:xfrm>
          <a:prstGeom prst="rect">
            <a:avLst/>
          </a:prstGeom>
          <a:noFill/>
        </p:spPr>
        <p:txBody>
          <a:bodyPr wrap="square" rtlCol="0">
            <a:spAutoFit/>
          </a:bodyPr>
          <a:lstStyle/>
          <a:p>
            <a:pPr algn="ctr"/>
            <a:r>
              <a:rPr lang="en-US" sz="6000" dirty="0"/>
              <a:t>Violence</a:t>
            </a:r>
          </a:p>
          <a:p>
            <a:pPr marL="342900" indent="-342900">
              <a:buAutoNum type="arabicPeriod"/>
            </a:pPr>
            <a:endParaRPr lang="en-US" dirty="0"/>
          </a:p>
          <a:p>
            <a:pPr algn="just"/>
            <a:r>
              <a:rPr lang="en-IN" sz="2400" dirty="0"/>
              <a:t>A teenage student from Arunachal Pradesh died in the city on Thursday, on the morning after he was beaten by a group of men led by the owner of a paneer shop in south Delhi’s </a:t>
            </a:r>
            <a:r>
              <a:rPr lang="en-IN" sz="2400" dirty="0" err="1"/>
              <a:t>Lajpat</a:t>
            </a:r>
            <a:r>
              <a:rPr lang="en-IN" sz="2400" dirty="0"/>
              <a:t> Nagar market.	           		               -29</a:t>
            </a:r>
            <a:r>
              <a:rPr lang="en-IN" sz="2400" baseline="30000" dirty="0"/>
              <a:t>th</a:t>
            </a:r>
            <a:r>
              <a:rPr lang="en-IN" sz="2400" dirty="0"/>
              <a:t> January 2014</a:t>
            </a:r>
            <a:endParaRPr lang="en-US" sz="2400" dirty="0"/>
          </a:p>
        </p:txBody>
      </p:sp>
      <p:pic>
        <p:nvPicPr>
          <p:cNvPr id="7170" name="Picture 2" descr="File photo of Arunachal Pradesh student Nido Taniam who died on Friday allegedly after being beaten by a group of men in Lajpat Nagar in south Delhi. (PT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3884" y="752169"/>
            <a:ext cx="6258306" cy="5368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735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6941" y="154745"/>
            <a:ext cx="10906960" cy="923330"/>
          </a:xfrm>
          <a:prstGeom prst="rect">
            <a:avLst/>
          </a:prstGeom>
          <a:noFill/>
        </p:spPr>
        <p:txBody>
          <a:bodyPr wrap="none" rtlCol="0">
            <a:spAutoFit/>
          </a:bodyPr>
          <a:lstStyle/>
          <a:p>
            <a:r>
              <a:rPr lang="en-US" sz="5400" b="1" dirty="0"/>
              <a:t>UNITED WE STAND, DIVIDED WE FALL</a:t>
            </a:r>
          </a:p>
        </p:txBody>
      </p:sp>
      <p:pic>
        <p:nvPicPr>
          <p:cNvPr id="9218" name="Picture 2" descr="india_map.gif (310×3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7594" y="1078075"/>
            <a:ext cx="5087083" cy="561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469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3413" y="0"/>
            <a:ext cx="8576066" cy="830997"/>
          </a:xfrm>
          <a:prstGeom prst="rect">
            <a:avLst/>
          </a:prstGeom>
        </p:spPr>
        <p:txBody>
          <a:bodyPr wrap="none">
            <a:spAutoFit/>
          </a:bodyPr>
          <a:lstStyle/>
          <a:p>
            <a:r>
              <a:rPr lang="en-US" sz="4800" b="1" dirty="0"/>
              <a:t>SOLUTIONS TO SOCIAL BARRIERS</a:t>
            </a:r>
          </a:p>
        </p:txBody>
      </p:sp>
      <p:sp>
        <p:nvSpPr>
          <p:cNvPr id="4" name="TextBox 3"/>
          <p:cNvSpPr txBox="1"/>
          <p:nvPr/>
        </p:nvSpPr>
        <p:spPr>
          <a:xfrm>
            <a:off x="3642852" y="2138516"/>
            <a:ext cx="2477025" cy="369332"/>
          </a:xfrm>
          <a:prstGeom prst="rect">
            <a:avLst/>
          </a:prstGeom>
          <a:noFill/>
        </p:spPr>
        <p:txBody>
          <a:bodyPr wrap="none" rtlCol="0">
            <a:spAutoFit/>
          </a:bodyPr>
          <a:lstStyle/>
          <a:p>
            <a:r>
              <a:rPr lang="en-US" dirty="0"/>
              <a:t>1 Change your mentality</a:t>
            </a:r>
          </a:p>
        </p:txBody>
      </p:sp>
      <p:pic>
        <p:nvPicPr>
          <p:cNvPr id="5" name="Picture 4"/>
          <p:cNvPicPr>
            <a:picLocks noChangeAspect="1"/>
          </p:cNvPicPr>
          <p:nvPr/>
        </p:nvPicPr>
        <p:blipFill>
          <a:blip r:embed="rId2"/>
          <a:stretch>
            <a:fillRect/>
          </a:stretch>
        </p:blipFill>
        <p:spPr>
          <a:xfrm>
            <a:off x="3540196" y="2742739"/>
            <a:ext cx="4762500" cy="3171825"/>
          </a:xfrm>
          <a:prstGeom prst="rect">
            <a:avLst/>
          </a:prstGeom>
        </p:spPr>
      </p:pic>
    </p:spTree>
    <p:extLst>
      <p:ext uri="{BB962C8B-B14F-4D97-AF65-F5344CB8AC3E}">
        <p14:creationId xmlns:p14="http://schemas.microsoft.com/office/powerpoint/2010/main" val="1805710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13006" y="1445342"/>
            <a:ext cx="1608133" cy="369332"/>
          </a:xfrm>
          <a:prstGeom prst="rect">
            <a:avLst/>
          </a:prstGeom>
          <a:noFill/>
        </p:spPr>
        <p:txBody>
          <a:bodyPr wrap="none" rtlCol="0">
            <a:spAutoFit/>
          </a:bodyPr>
          <a:lstStyle/>
          <a:p>
            <a:r>
              <a:rPr lang="en-US" dirty="0"/>
              <a:t>Learn to Adjust</a:t>
            </a:r>
          </a:p>
        </p:txBody>
      </p:sp>
      <p:pic>
        <p:nvPicPr>
          <p:cNvPr id="5" name="Picture 4"/>
          <p:cNvPicPr>
            <a:picLocks noChangeAspect="1"/>
          </p:cNvPicPr>
          <p:nvPr/>
        </p:nvPicPr>
        <p:blipFill>
          <a:blip r:embed="rId2"/>
          <a:stretch>
            <a:fillRect/>
          </a:stretch>
        </p:blipFill>
        <p:spPr>
          <a:xfrm>
            <a:off x="1258529" y="1927430"/>
            <a:ext cx="9144000" cy="5657850"/>
          </a:xfrm>
          <a:prstGeom prst="rect">
            <a:avLst/>
          </a:prstGeom>
        </p:spPr>
      </p:pic>
    </p:spTree>
    <p:extLst>
      <p:ext uri="{BB962C8B-B14F-4D97-AF65-F5344CB8AC3E}">
        <p14:creationId xmlns:p14="http://schemas.microsoft.com/office/powerpoint/2010/main" val="1363727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7375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3906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8130" y="1180904"/>
            <a:ext cx="11910646" cy="5847755"/>
          </a:xfrm>
          <a:prstGeom prst="rect">
            <a:avLst/>
          </a:prstGeom>
          <a:noFill/>
        </p:spPr>
        <p:txBody>
          <a:bodyPr wrap="square" rtlCol="0">
            <a:spAutoFit/>
          </a:bodyPr>
          <a:lstStyle/>
          <a:p>
            <a:pPr algn="just"/>
            <a:endParaRPr lang="en-US" sz="1000" b="1" dirty="0"/>
          </a:p>
          <a:p>
            <a:pPr marL="342900" indent="-342900" algn="just">
              <a:buAutoNum type="arabicPeriod"/>
            </a:pPr>
            <a:r>
              <a:rPr lang="en-US" sz="2800" dirty="0"/>
              <a:t>What are social barriers?</a:t>
            </a:r>
          </a:p>
          <a:p>
            <a:pPr marL="342900" indent="-342900" algn="just">
              <a:buAutoNum type="arabicPeriod"/>
            </a:pPr>
            <a:endParaRPr lang="en-US" sz="800" dirty="0"/>
          </a:p>
          <a:p>
            <a:pPr marL="342900" indent="-342900" algn="just">
              <a:buAutoNum type="arabicPeriod"/>
            </a:pPr>
            <a:r>
              <a:rPr lang="en-US" sz="2800" dirty="0"/>
              <a:t>How a social barrier formed?</a:t>
            </a:r>
          </a:p>
          <a:p>
            <a:pPr marL="800100" lvl="1" indent="-342900" algn="just">
              <a:buFont typeface="Arial" panose="020B0604020202020204" pitchFamily="34" charset="0"/>
              <a:buChar char="•"/>
            </a:pPr>
            <a:r>
              <a:rPr lang="en-US" sz="2000" dirty="0"/>
              <a:t>Language difference.</a:t>
            </a:r>
          </a:p>
          <a:p>
            <a:pPr marL="800100" lvl="1" indent="-342900" algn="just">
              <a:buFont typeface="Arial" panose="020B0604020202020204" pitchFamily="34" charset="0"/>
              <a:buChar char="•"/>
            </a:pPr>
            <a:r>
              <a:rPr lang="en-US" sz="2000" dirty="0"/>
              <a:t>Stereotypes.</a:t>
            </a:r>
          </a:p>
          <a:p>
            <a:pPr marL="800100" lvl="1" indent="-342900" algn="just">
              <a:buFont typeface="Arial" panose="020B0604020202020204" pitchFamily="34" charset="0"/>
              <a:buChar char="•"/>
            </a:pPr>
            <a:r>
              <a:rPr lang="en-US" sz="2000" dirty="0"/>
              <a:t>Difference of opinion.</a:t>
            </a:r>
          </a:p>
          <a:p>
            <a:pPr marL="800100" lvl="1" indent="-342900" algn="just">
              <a:buFont typeface="Arial" panose="020B0604020202020204" pitchFamily="34" charset="0"/>
              <a:buChar char="•"/>
            </a:pPr>
            <a:r>
              <a:rPr lang="en-US" sz="2000" dirty="0"/>
              <a:t>Different lifestyle.</a:t>
            </a:r>
          </a:p>
          <a:p>
            <a:pPr marL="800100" lvl="1" indent="-342900" algn="just">
              <a:buAutoNum type="arabicPeriod"/>
            </a:pPr>
            <a:endParaRPr lang="en-US" sz="800" dirty="0"/>
          </a:p>
          <a:p>
            <a:pPr marL="342900" indent="-342900" algn="just">
              <a:buAutoNum type="arabicPeriod"/>
            </a:pPr>
            <a:r>
              <a:rPr lang="en-US" sz="2800" dirty="0"/>
              <a:t>People affected due to social barriers.</a:t>
            </a:r>
          </a:p>
          <a:p>
            <a:pPr marL="800100" lvl="1" indent="-342900" algn="just">
              <a:buFont typeface="Arial" panose="020B0604020202020204" pitchFamily="34" charset="0"/>
              <a:buChar char="•"/>
            </a:pPr>
            <a:r>
              <a:rPr lang="en-US" sz="2000" dirty="0"/>
              <a:t>Students</a:t>
            </a:r>
          </a:p>
          <a:p>
            <a:pPr marL="800100" lvl="1" indent="-342900" algn="just">
              <a:buFont typeface="Arial" panose="020B0604020202020204" pitchFamily="34" charset="0"/>
              <a:buChar char="•"/>
            </a:pPr>
            <a:r>
              <a:rPr lang="en-US" sz="2000" dirty="0"/>
              <a:t>Working class in transferrable jobs</a:t>
            </a:r>
          </a:p>
          <a:p>
            <a:pPr marL="800100" lvl="1" indent="-342900" algn="just">
              <a:buAutoNum type="arabicPeriod"/>
            </a:pPr>
            <a:endParaRPr lang="en-US" sz="800" dirty="0"/>
          </a:p>
          <a:p>
            <a:pPr marL="342900" indent="-342900" algn="just">
              <a:buAutoNum type="arabicPeriod"/>
            </a:pPr>
            <a:r>
              <a:rPr lang="en-US" sz="2800" dirty="0"/>
              <a:t>Negative effect and the intensity of social barriers.</a:t>
            </a:r>
          </a:p>
          <a:p>
            <a:pPr marL="342900" indent="-342900" algn="just">
              <a:buAutoNum type="arabicPeriod"/>
            </a:pPr>
            <a:endParaRPr lang="en-US" sz="800" dirty="0"/>
          </a:p>
          <a:p>
            <a:pPr marL="342900" indent="-342900" algn="just">
              <a:buAutoNum type="arabicPeriod"/>
            </a:pPr>
            <a:r>
              <a:rPr lang="en-US" sz="2800" dirty="0"/>
              <a:t>Solution to Social Barriers</a:t>
            </a:r>
          </a:p>
          <a:p>
            <a:pPr marL="342900" indent="-342900" algn="just">
              <a:buAutoNum type="arabicPeriod"/>
            </a:pPr>
            <a:endParaRPr lang="en-US" sz="800" dirty="0"/>
          </a:p>
          <a:p>
            <a:pPr marL="342900" indent="-342900" algn="just">
              <a:buAutoNum type="arabicPeriod"/>
            </a:pPr>
            <a:r>
              <a:rPr lang="en-US" sz="2800" dirty="0"/>
              <a:t>Sources</a:t>
            </a:r>
          </a:p>
          <a:p>
            <a:pPr marL="342900" indent="-342900" algn="just">
              <a:buAutoNum type="arabicPeriod"/>
            </a:pPr>
            <a:endParaRPr lang="en-US" dirty="0"/>
          </a:p>
          <a:p>
            <a:pPr marL="342900" indent="-342900" algn="just">
              <a:buAutoNum type="arabicPeriod"/>
            </a:pPr>
            <a:endParaRPr lang="en-US" dirty="0"/>
          </a:p>
        </p:txBody>
      </p:sp>
      <p:sp>
        <p:nvSpPr>
          <p:cNvPr id="3" name="Rectangle 2"/>
          <p:cNvSpPr/>
          <p:nvPr/>
        </p:nvSpPr>
        <p:spPr>
          <a:xfrm>
            <a:off x="281354" y="562708"/>
            <a:ext cx="5710346" cy="646331"/>
          </a:xfrm>
          <a:prstGeom prst="rect">
            <a:avLst/>
          </a:prstGeom>
        </p:spPr>
        <p:txBody>
          <a:bodyPr wrap="none">
            <a:spAutoFit/>
          </a:bodyPr>
          <a:lstStyle/>
          <a:p>
            <a:pPr algn="just"/>
            <a:r>
              <a:rPr lang="en-US" sz="3600" b="1" dirty="0"/>
              <a:t>VARIOUS QUESTIONS………….</a:t>
            </a:r>
          </a:p>
        </p:txBody>
      </p:sp>
    </p:spTree>
    <p:extLst>
      <p:ext uri="{BB962C8B-B14F-4D97-AF65-F5344CB8AC3E}">
        <p14:creationId xmlns:p14="http://schemas.microsoft.com/office/powerpoint/2010/main" val="2595417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68811"/>
            <a:ext cx="12192000" cy="1107996"/>
          </a:xfrm>
          <a:prstGeom prst="rect">
            <a:avLst/>
          </a:prstGeom>
          <a:noFill/>
        </p:spPr>
        <p:txBody>
          <a:bodyPr wrap="square" rtlCol="0">
            <a:spAutoFit/>
          </a:bodyPr>
          <a:lstStyle/>
          <a:p>
            <a:pPr algn="ctr"/>
            <a:r>
              <a:rPr lang="en-US" sz="6600" b="1" dirty="0"/>
              <a:t>WHAT ARE SOCIAL BARRIERS?</a:t>
            </a:r>
            <a:endParaRPr lang="en-US" sz="2400" b="1" dirty="0"/>
          </a:p>
        </p:txBody>
      </p:sp>
      <p:sp>
        <p:nvSpPr>
          <p:cNvPr id="5" name="Rectangle 4"/>
          <p:cNvSpPr/>
          <p:nvPr/>
        </p:nvSpPr>
        <p:spPr>
          <a:xfrm>
            <a:off x="442990" y="1490227"/>
            <a:ext cx="11685563" cy="1938992"/>
          </a:xfrm>
          <a:prstGeom prst="rect">
            <a:avLst/>
          </a:prstGeom>
        </p:spPr>
        <p:txBody>
          <a:bodyPr wrap="square">
            <a:spAutoFit/>
          </a:bodyPr>
          <a:lstStyle/>
          <a:p>
            <a:pPr marL="285750" indent="-285750">
              <a:buFont typeface="Arial" panose="020B0604020202020204" pitchFamily="34" charset="0"/>
              <a:buChar char="•"/>
            </a:pPr>
            <a:r>
              <a:rPr lang="en-IN" sz="2000" dirty="0">
                <a:effectLst/>
              </a:rPr>
              <a:t>Social barriers are </a:t>
            </a:r>
            <a:r>
              <a:rPr lang="en-IN" sz="2000" u="none" strike="noStrike" dirty="0">
                <a:effectLst/>
              </a:rPr>
              <a:t>barriers to entry</a:t>
            </a:r>
            <a:r>
              <a:rPr lang="en-IN" sz="2000" dirty="0">
                <a:effectLst/>
              </a:rPr>
              <a:t> which are created by the culture of the community, i.e. people's behaviour towards newcomers or others in general.</a:t>
            </a:r>
          </a:p>
          <a:p>
            <a:pPr marL="285750" indent="-285750">
              <a:buFont typeface="Arial" panose="020B0604020202020204" pitchFamily="34" charset="0"/>
              <a:buChar char="•"/>
            </a:pPr>
            <a:r>
              <a:rPr lang="en-IN" sz="2000" dirty="0"/>
              <a:t>Social barriers are things that people create as they find it difficult to relate to another type of person. They don 't really exist but are just reserves people have about other people therefore they have little or nothing to do with them.</a:t>
            </a:r>
          </a:p>
          <a:p>
            <a:pPr marL="285750" indent="-285750">
              <a:buFont typeface="Arial" panose="020B0604020202020204" pitchFamily="34" charset="0"/>
              <a:buChar char="•"/>
            </a:pPr>
            <a:endParaRPr lang="en-US" sz="2000" dirty="0"/>
          </a:p>
        </p:txBody>
      </p:sp>
      <p:pic>
        <p:nvPicPr>
          <p:cNvPr id="1026" name="Picture 2" descr="http://www.pammarketingnut.com/wp-content/uploads/Fotolia_43017995_s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1778" y="2891439"/>
            <a:ext cx="4954313" cy="3966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449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2542"/>
            <a:ext cx="12192000" cy="923330"/>
          </a:xfrm>
          <a:prstGeom prst="rect">
            <a:avLst/>
          </a:prstGeom>
          <a:noFill/>
        </p:spPr>
        <p:txBody>
          <a:bodyPr wrap="square" rtlCol="0">
            <a:spAutoFit/>
          </a:bodyPr>
          <a:lstStyle/>
          <a:p>
            <a:pPr algn="ctr"/>
            <a:r>
              <a:rPr lang="en-US" sz="5400" b="1" dirty="0"/>
              <a:t>HOW ARE SOCIAL BARRIER FORMED?</a:t>
            </a:r>
          </a:p>
        </p:txBody>
      </p:sp>
      <p:sp>
        <p:nvSpPr>
          <p:cNvPr id="3" name="TextBox 2"/>
          <p:cNvSpPr txBox="1"/>
          <p:nvPr/>
        </p:nvSpPr>
        <p:spPr>
          <a:xfrm>
            <a:off x="0" y="1277610"/>
            <a:ext cx="11619915" cy="1138773"/>
          </a:xfrm>
          <a:prstGeom prst="rect">
            <a:avLst/>
          </a:prstGeom>
          <a:noFill/>
        </p:spPr>
        <p:txBody>
          <a:bodyPr wrap="square" rtlCol="0">
            <a:spAutoFit/>
          </a:bodyPr>
          <a:lstStyle/>
          <a:p>
            <a:pPr marL="800100" lvl="1" indent="-342900">
              <a:buAutoNum type="arabicPeriod"/>
            </a:pPr>
            <a:r>
              <a:rPr lang="en-US" sz="2800" dirty="0"/>
              <a:t>Language difference</a:t>
            </a:r>
          </a:p>
          <a:p>
            <a:pPr marL="1195388" lvl="1" indent="-285750">
              <a:buFont typeface="Arial" panose="020B0604020202020204" pitchFamily="34" charset="0"/>
              <a:buChar char="•"/>
            </a:pPr>
            <a:r>
              <a:rPr lang="en-US" sz="2000" dirty="0"/>
              <a:t>	India doesn’t have a national language but 22 official languages.</a:t>
            </a:r>
          </a:p>
          <a:p>
            <a:pPr marL="1195388" lvl="1" indent="-285750">
              <a:buFont typeface="Arial" panose="020B0604020202020204" pitchFamily="34" charset="0"/>
              <a:buChar char="•"/>
            </a:pPr>
            <a:r>
              <a:rPr lang="en-US" sz="2000" dirty="0"/>
              <a:t>	More than 150 languages have sizable speaking population.</a:t>
            </a:r>
          </a:p>
        </p:txBody>
      </p:sp>
      <p:pic>
        <p:nvPicPr>
          <p:cNvPr id="1026" name="Picture 2" descr="http://www.indif.com/india/images/india_images/languages_of_india728X4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4887" y="2658121"/>
            <a:ext cx="6934200"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350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8922" y="209358"/>
            <a:ext cx="11781013" cy="1723549"/>
          </a:xfrm>
          <a:prstGeom prst="rect">
            <a:avLst/>
          </a:prstGeom>
          <a:noFill/>
        </p:spPr>
        <p:txBody>
          <a:bodyPr wrap="square" rtlCol="0">
            <a:spAutoFit/>
          </a:bodyPr>
          <a:lstStyle/>
          <a:p>
            <a:r>
              <a:rPr lang="en-US" sz="2800" dirty="0"/>
              <a:t>2. Stereotypes</a:t>
            </a:r>
          </a:p>
          <a:p>
            <a:pPr marL="693738" indent="-285750" algn="just">
              <a:buFont typeface="Arial" panose="020B0604020202020204" pitchFamily="34" charset="0"/>
              <a:buChar char="•"/>
            </a:pPr>
            <a:r>
              <a:rPr lang="en-IN" sz="2000" dirty="0"/>
              <a:t>Social Stereotyping is the process of ascribing particular </a:t>
            </a:r>
            <a:r>
              <a:rPr lang="en-IN" sz="2000" dirty="0" err="1"/>
              <a:t>behavioral</a:t>
            </a:r>
            <a:r>
              <a:rPr lang="en-IN" sz="2000" dirty="0"/>
              <a:t> or attitudinal traits (although it can also often also include physical traits) to individuals on the basis of their apparent connection to, or membership of a group or class.</a:t>
            </a:r>
          </a:p>
          <a:p>
            <a:pPr marL="285750" indent="-285750">
              <a:buFont typeface="Arial" panose="020B0604020202020204" pitchFamily="34" charset="0"/>
              <a:buChar char="•"/>
            </a:pPr>
            <a:endParaRPr lang="en-US" dirty="0"/>
          </a:p>
        </p:txBody>
      </p:sp>
      <p:pic>
        <p:nvPicPr>
          <p:cNvPr id="2050" name="Picture 2" descr="http://a3559z1.americdn.com/wp-content/uploads/2015/12/An-Amazing-Social-Campaign-by-Trulymadly-Breaking-Stereotyp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0198" y="1691951"/>
            <a:ext cx="6678459" cy="5033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832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000" y="191503"/>
            <a:ext cx="11025519" cy="1107996"/>
          </a:xfrm>
          <a:prstGeom prst="rect">
            <a:avLst/>
          </a:prstGeom>
          <a:noFill/>
        </p:spPr>
        <p:txBody>
          <a:bodyPr wrap="none" rtlCol="0">
            <a:spAutoFit/>
          </a:bodyPr>
          <a:lstStyle/>
          <a:p>
            <a:r>
              <a:rPr lang="en-US" sz="2800" dirty="0"/>
              <a:t>3. Difference of opinion</a:t>
            </a:r>
          </a:p>
          <a:p>
            <a:pPr marL="738188" indent="-280988">
              <a:buFont typeface="Arial" panose="020B0604020202020204" pitchFamily="34" charset="0"/>
              <a:buChar char="•"/>
            </a:pPr>
            <a:r>
              <a:rPr lang="en-US" sz="2000" dirty="0"/>
              <a:t>When a clash of opinion arises between two different societies, a social barrier is bound to occur.</a:t>
            </a:r>
          </a:p>
          <a:p>
            <a:pPr marL="285750" indent="-285750">
              <a:buFont typeface="Arial" panose="020B0604020202020204" pitchFamily="34" charset="0"/>
              <a:buChar char="•"/>
            </a:pPr>
            <a:endParaRPr lang="en-US" dirty="0"/>
          </a:p>
        </p:txBody>
      </p:sp>
      <p:pic>
        <p:nvPicPr>
          <p:cNvPr id="3074" name="Picture 2" descr="http://mettacenter.org/wp-content/uploads/2015/03/gandhi-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820" y="1784554"/>
            <a:ext cx="4950939" cy="449428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upload.wikimedia.org/wikipedia/commons/9/9b/Bhagat_Singh_1929_140x19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2117" y="1784555"/>
            <a:ext cx="3311580" cy="4494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172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854" y="182832"/>
            <a:ext cx="10213144" cy="1723549"/>
          </a:xfrm>
          <a:prstGeom prst="rect">
            <a:avLst/>
          </a:prstGeom>
          <a:noFill/>
        </p:spPr>
        <p:txBody>
          <a:bodyPr wrap="square" rtlCol="0">
            <a:spAutoFit/>
          </a:bodyPr>
          <a:lstStyle/>
          <a:p>
            <a:r>
              <a:rPr lang="en-US" sz="2800" dirty="0"/>
              <a:t>4. Different lifestyle</a:t>
            </a:r>
          </a:p>
          <a:p>
            <a:pPr marL="738188" indent="-285750">
              <a:buFont typeface="Arial" panose="020B0604020202020204" pitchFamily="34" charset="0"/>
              <a:buChar char="•"/>
            </a:pPr>
            <a:r>
              <a:rPr lang="en-US" sz="2000" dirty="0"/>
              <a:t>In southern India the food is entirely different to what is served in north India</a:t>
            </a:r>
          </a:p>
          <a:p>
            <a:pPr marL="738188" indent="-285750">
              <a:buFont typeface="Arial" panose="020B0604020202020204" pitchFamily="34" charset="0"/>
              <a:buChar char="•"/>
            </a:pPr>
            <a:r>
              <a:rPr lang="en-US" sz="2000" dirty="0"/>
              <a:t>The dress code way of speaking way of greeting and even way of working is different in all parts of </a:t>
            </a:r>
            <a:r>
              <a:rPr lang="en-US" sz="2000" dirty="0" err="1"/>
              <a:t>india</a:t>
            </a:r>
            <a:r>
              <a:rPr lang="en-US" sz="2000" dirty="0"/>
              <a:t> giving rise to groupism – Again giving rise to social barriers</a:t>
            </a:r>
          </a:p>
          <a:p>
            <a:pPr marL="285750" indent="-285750">
              <a:buFont typeface="Arial" panose="020B0604020202020204" pitchFamily="34" charset="0"/>
              <a:buChar char="•"/>
            </a:pPr>
            <a:endParaRPr lang="en-US" dirty="0"/>
          </a:p>
        </p:txBody>
      </p:sp>
      <p:pic>
        <p:nvPicPr>
          <p:cNvPr id="4098" name="Picture 2" descr="south-indian-thali.jpg (500×3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647" y="1714653"/>
            <a:ext cx="3383201" cy="239530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Ghar-Ki-Thali-Menu_1.jpg (929×6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5647" y="4298105"/>
            <a:ext cx="3387029" cy="235106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7775609" y="4298105"/>
            <a:ext cx="1798300" cy="2351062"/>
          </a:xfrm>
          <a:prstGeom prst="rect">
            <a:avLst/>
          </a:prstGeom>
        </p:spPr>
      </p:pic>
      <p:pic>
        <p:nvPicPr>
          <p:cNvPr id="4" name="Picture 3"/>
          <p:cNvPicPr>
            <a:picLocks noChangeAspect="1"/>
          </p:cNvPicPr>
          <p:nvPr/>
        </p:nvPicPr>
        <p:blipFill>
          <a:blip r:embed="rId5"/>
          <a:stretch>
            <a:fillRect/>
          </a:stretch>
        </p:blipFill>
        <p:spPr>
          <a:xfrm>
            <a:off x="7775608" y="1714654"/>
            <a:ext cx="1798300" cy="2395306"/>
          </a:xfrm>
          <a:prstGeom prst="rect">
            <a:avLst/>
          </a:prstGeom>
        </p:spPr>
      </p:pic>
    </p:spTree>
    <p:extLst>
      <p:ext uri="{BB962C8B-B14F-4D97-AF65-F5344CB8AC3E}">
        <p14:creationId xmlns:p14="http://schemas.microsoft.com/office/powerpoint/2010/main" val="335137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8302" y="112064"/>
            <a:ext cx="11523476" cy="830997"/>
          </a:xfrm>
          <a:prstGeom prst="rect">
            <a:avLst/>
          </a:prstGeom>
          <a:noFill/>
        </p:spPr>
        <p:txBody>
          <a:bodyPr wrap="none" rtlCol="0">
            <a:spAutoFit/>
          </a:bodyPr>
          <a:lstStyle/>
          <a:p>
            <a:r>
              <a:rPr lang="en-US" sz="4800" b="1" dirty="0"/>
              <a:t>PEOPLE AFFECTED DUE TO SOCIAL BARRIER..</a:t>
            </a:r>
          </a:p>
        </p:txBody>
      </p:sp>
      <p:sp>
        <p:nvSpPr>
          <p:cNvPr id="3" name="TextBox 2"/>
          <p:cNvSpPr txBox="1"/>
          <p:nvPr/>
        </p:nvSpPr>
        <p:spPr>
          <a:xfrm>
            <a:off x="140681" y="1214953"/>
            <a:ext cx="6147581" cy="5139869"/>
          </a:xfrm>
          <a:prstGeom prst="rect">
            <a:avLst/>
          </a:prstGeom>
          <a:noFill/>
        </p:spPr>
        <p:txBody>
          <a:bodyPr wrap="square" rtlCol="0">
            <a:spAutoFit/>
          </a:bodyPr>
          <a:lstStyle/>
          <a:p>
            <a:pPr marL="342900" indent="-342900">
              <a:buAutoNum type="arabicPeriod"/>
            </a:pPr>
            <a:r>
              <a:rPr lang="en-US" sz="2800" dirty="0"/>
              <a:t>Students</a:t>
            </a:r>
          </a:p>
          <a:p>
            <a:pPr marL="342900" indent="-342900">
              <a:buAutoNum type="arabicPeriod"/>
            </a:pPr>
            <a:endParaRPr lang="en-US" sz="1000" b="1" dirty="0"/>
          </a:p>
          <a:p>
            <a:pPr marL="796925" indent="-342900">
              <a:buFont typeface="Arial" panose="020B0604020202020204" pitchFamily="34" charset="0"/>
              <a:buChar char="•"/>
            </a:pPr>
            <a:r>
              <a:rPr lang="en-US" sz="2000" dirty="0"/>
              <a:t>Best IITs and IIMs are not everywhere, hence a student may have to go to an unknown part of the country to get his education.</a:t>
            </a:r>
          </a:p>
          <a:p>
            <a:pPr marL="342900" indent="-342900">
              <a:buFont typeface="Arial" panose="020B0604020202020204" pitchFamily="34" charset="0"/>
              <a:buChar char="•"/>
            </a:pPr>
            <a:endParaRPr lang="en-US" sz="2400" dirty="0"/>
          </a:p>
          <a:p>
            <a:endParaRPr lang="en-US" sz="3200" b="1" dirty="0"/>
          </a:p>
          <a:p>
            <a:r>
              <a:rPr lang="en-US" sz="2800" dirty="0"/>
              <a:t>Problems faced:</a:t>
            </a:r>
          </a:p>
          <a:p>
            <a:endParaRPr lang="en-US" sz="1000" b="1" dirty="0"/>
          </a:p>
          <a:p>
            <a:pPr marL="796925" indent="-342900">
              <a:buAutoNum type="arabicPeriod"/>
            </a:pPr>
            <a:r>
              <a:rPr lang="en-US" sz="2000" dirty="0"/>
              <a:t>Finding himself in an entirely alien surroundings created by social barrier it reduces the moral and the enthusiasm of the student.</a:t>
            </a:r>
          </a:p>
          <a:p>
            <a:pPr marL="796925" indent="-342900">
              <a:buAutoNum type="arabicPeriod"/>
            </a:pPr>
            <a:endParaRPr lang="en-US" sz="800" dirty="0"/>
          </a:p>
          <a:p>
            <a:pPr marL="796925" indent="-342900">
              <a:buAutoNum type="arabicPeriod"/>
            </a:pPr>
            <a:r>
              <a:rPr lang="en-US" sz="2000" dirty="0"/>
              <a:t>This barrier creates groupism which restricts the growth of that student.</a:t>
            </a:r>
          </a:p>
          <a:p>
            <a:pPr marL="796925" indent="-342900">
              <a:buAutoNum type="arabicPeriod"/>
            </a:pPr>
            <a:endParaRPr lang="en-US" sz="800" dirty="0"/>
          </a:p>
          <a:p>
            <a:pPr marL="796925" indent="-342900">
              <a:buAutoNum type="arabicPeriod"/>
            </a:pPr>
            <a:r>
              <a:rPr lang="en-US" sz="2000" dirty="0"/>
              <a:t>This some times even lead to violence.</a:t>
            </a:r>
          </a:p>
        </p:txBody>
      </p:sp>
      <p:pic>
        <p:nvPicPr>
          <p:cNvPr id="5122" name="Picture 2" descr="http://www.mapsofindia.com/education/IIT-Colle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5545" y="987306"/>
            <a:ext cx="5326233" cy="5870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772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12741"/>
            <a:ext cx="6164825" cy="3539430"/>
          </a:xfrm>
          <a:prstGeom prst="rect">
            <a:avLst/>
          </a:prstGeom>
        </p:spPr>
        <p:txBody>
          <a:bodyPr wrap="square">
            <a:spAutoFit/>
          </a:bodyPr>
          <a:lstStyle/>
          <a:p>
            <a:pPr lvl="1"/>
            <a:r>
              <a:rPr lang="en-US" sz="2800" dirty="0"/>
              <a:t>2. Working class in transferrable jobs</a:t>
            </a:r>
          </a:p>
          <a:p>
            <a:pPr lvl="1"/>
            <a:endParaRPr lang="en-US" dirty="0"/>
          </a:p>
          <a:p>
            <a:pPr marL="1195388" lvl="1" indent="-285750">
              <a:buFont typeface="Arial" panose="020B0604020202020204" pitchFamily="34" charset="0"/>
              <a:buChar char="•"/>
            </a:pPr>
            <a:r>
              <a:rPr lang="en-US" sz="2000" dirty="0"/>
              <a:t>Reservation in jobs – People have a biased opinion about the ones who are reserved</a:t>
            </a:r>
          </a:p>
          <a:p>
            <a:pPr marL="1195388" lvl="1" indent="-285750">
              <a:buFont typeface="Arial" panose="020B0604020202020204" pitchFamily="34" charset="0"/>
              <a:buChar char="•"/>
            </a:pPr>
            <a:endParaRPr lang="en-US" sz="1000" dirty="0"/>
          </a:p>
          <a:p>
            <a:pPr marL="1195388" lvl="1" indent="-285750">
              <a:buFont typeface="Arial" panose="020B0604020202020204" pitchFamily="34" charset="0"/>
              <a:buChar char="•"/>
            </a:pPr>
            <a:r>
              <a:rPr lang="en-US" sz="2000" dirty="0"/>
              <a:t>Again if a person from one community enters a workplace in another state or city faces discrimination </a:t>
            </a:r>
          </a:p>
          <a:p>
            <a:pPr marL="1195388" lvl="1" indent="-285750">
              <a:buFont typeface="Arial" panose="020B0604020202020204" pitchFamily="34" charset="0"/>
              <a:buChar char="•"/>
            </a:pPr>
            <a:endParaRPr lang="en-US" sz="1000" dirty="0"/>
          </a:p>
          <a:p>
            <a:pPr marL="1195388" lvl="1" indent="-285750">
              <a:buFont typeface="Arial" panose="020B0604020202020204" pitchFamily="34" charset="0"/>
              <a:buChar char="•"/>
            </a:pPr>
            <a:r>
              <a:rPr lang="en-US" sz="2000" dirty="0"/>
              <a:t>Your academic qualification and positon in company</a:t>
            </a:r>
          </a:p>
          <a:p>
            <a:pPr lvl="1"/>
            <a:endParaRPr lang="en-US" dirty="0"/>
          </a:p>
        </p:txBody>
      </p:sp>
      <p:pic>
        <p:nvPicPr>
          <p:cNvPr id="6146" name="Picture 2" descr="PassEndaNow_652x315.jpg (652×3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3177" y="409512"/>
            <a:ext cx="5093384" cy="5918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296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441</Words>
  <Application>Microsoft Office PowerPoint</Application>
  <PresentationFormat>Widescreen</PresentationFormat>
  <Paragraphs>77</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SOCIAL BARRIERS (INDIA)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BARRIERS</dc:title>
  <dc:creator>Shivashish Prasad</dc:creator>
  <cp:lastModifiedBy>Shivashish Prasad</cp:lastModifiedBy>
  <cp:revision>26</cp:revision>
  <dcterms:created xsi:type="dcterms:W3CDTF">2016-11-18T17:07:33Z</dcterms:created>
  <dcterms:modified xsi:type="dcterms:W3CDTF">2016-11-20T12:42:53Z</dcterms:modified>
</cp:coreProperties>
</file>