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7" r:id="rId4"/>
    <p:sldId id="259" r:id="rId5"/>
    <p:sldId id="260" r:id="rId6"/>
    <p:sldId id="261" r:id="rId7"/>
    <p:sldId id="262" r:id="rId8"/>
    <p:sldId id="263" r:id="rId9"/>
    <p:sldId id="264" r:id="rId10"/>
    <p:sldId id="266" r:id="rId11"/>
    <p:sldId id="265" r:id="rId12"/>
    <p:sldId id="268" r:id="rId13"/>
    <p:sldId id="269" r:id="rId14"/>
    <p:sldId id="267" r:id="rId15"/>
    <p:sldId id="272"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snapToGrid="0">
      <p:cViewPr varScale="1">
        <p:scale>
          <a:sx n="65" d="100"/>
          <a:sy n="65" d="100"/>
        </p:scale>
        <p:origin x="82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98582-707D-4F76-BEB9-DB68326A5FBC}" type="datetimeFigureOut">
              <a:rPr lang="en-US" smtClean="0"/>
              <a:t>11/21/2016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10806C-5CED-4610-839C-07F5D3F47ABA}" type="slidenum">
              <a:rPr lang="en-US" smtClean="0"/>
              <a:t>‹#›</a:t>
            </a:fld>
            <a:endParaRPr lang="en-US"/>
          </a:p>
        </p:txBody>
      </p:sp>
    </p:spTree>
    <p:extLst>
      <p:ext uri="{BB962C8B-B14F-4D97-AF65-F5344CB8AC3E}">
        <p14:creationId xmlns:p14="http://schemas.microsoft.com/office/powerpoint/2010/main" val="236129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10806C-5CED-4610-839C-07F5D3F47ABA}" type="slidenum">
              <a:rPr lang="en-US" smtClean="0"/>
              <a:t>2</a:t>
            </a:fld>
            <a:endParaRPr lang="en-US"/>
          </a:p>
        </p:txBody>
      </p:sp>
    </p:spTree>
    <p:extLst>
      <p:ext uri="{BB962C8B-B14F-4D97-AF65-F5344CB8AC3E}">
        <p14:creationId xmlns:p14="http://schemas.microsoft.com/office/powerpoint/2010/main" val="1060573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10806C-5CED-4610-839C-07F5D3F47ABA}" type="slidenum">
              <a:rPr lang="en-US" smtClean="0"/>
              <a:t>11</a:t>
            </a:fld>
            <a:endParaRPr lang="en-US"/>
          </a:p>
        </p:txBody>
      </p:sp>
    </p:spTree>
    <p:extLst>
      <p:ext uri="{BB962C8B-B14F-4D97-AF65-F5344CB8AC3E}">
        <p14:creationId xmlns:p14="http://schemas.microsoft.com/office/powerpoint/2010/main" val="2437123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10806C-5CED-4610-839C-07F5D3F47ABA}" type="slidenum">
              <a:rPr lang="en-US" smtClean="0"/>
              <a:t>13</a:t>
            </a:fld>
            <a:endParaRPr lang="en-US"/>
          </a:p>
        </p:txBody>
      </p:sp>
    </p:spTree>
    <p:extLst>
      <p:ext uri="{BB962C8B-B14F-4D97-AF65-F5344CB8AC3E}">
        <p14:creationId xmlns:p14="http://schemas.microsoft.com/office/powerpoint/2010/main" val="3638896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F2B34DA-BCD2-4716-8A7D-31AA1724D572}"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159089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2B34DA-BCD2-4716-8A7D-31AA1724D572}"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2870633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2B34DA-BCD2-4716-8A7D-31AA1724D572}"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2016692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2B34DA-BCD2-4716-8A7D-31AA1724D572}"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2091648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2B34DA-BCD2-4716-8A7D-31AA1724D572}"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187941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2B34DA-BCD2-4716-8A7D-31AA1724D572}" type="datetimeFigureOut">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2276377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2B34DA-BCD2-4716-8A7D-31AA1724D572}" type="datetimeFigureOut">
              <a:rPr lang="en-US" smtClean="0"/>
              <a:t>11/21/2016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3218420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2B34DA-BCD2-4716-8A7D-31AA1724D572}" type="datetimeFigureOut">
              <a:rPr lang="en-US" smtClean="0"/>
              <a:t>11/21/2016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3582337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B34DA-BCD2-4716-8A7D-31AA1724D572}" type="datetimeFigureOut">
              <a:rPr lang="en-US" smtClean="0"/>
              <a:t>11/21/2016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2662766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2B34DA-BCD2-4716-8A7D-31AA1724D572}" type="datetimeFigureOut">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1860008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2B34DA-BCD2-4716-8A7D-31AA1724D572}" type="datetimeFigureOut">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176354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2B34DA-BCD2-4716-8A7D-31AA1724D572}" type="datetimeFigureOut">
              <a:rPr lang="en-US" smtClean="0"/>
              <a:t>11/21/2016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8E58A-BF04-4C4C-91B2-6A09084B89FD}" type="slidenum">
              <a:rPr lang="en-US" smtClean="0"/>
              <a:t>‹#›</a:t>
            </a:fld>
            <a:endParaRPr lang="en-US"/>
          </a:p>
        </p:txBody>
      </p:sp>
    </p:spTree>
    <p:extLst>
      <p:ext uri="{BB962C8B-B14F-4D97-AF65-F5344CB8AC3E}">
        <p14:creationId xmlns:p14="http://schemas.microsoft.com/office/powerpoint/2010/main" val="3214299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us.123rf.com/450wm/wavebreakmediamicro/wavebreakmediamicro1509/wavebreakmediamicro150923191/46386315-lonely-student-being-bullied-by-group-of-brutish-classmates-at-the-university.jpg?ver=6"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10780" y="4549676"/>
            <a:ext cx="4381220" cy="2462213"/>
          </a:xfrm>
          <a:prstGeom prst="rect">
            <a:avLst/>
          </a:prstGeom>
          <a:noFill/>
        </p:spPr>
        <p:txBody>
          <a:bodyPr wrap="square" rtlCol="0">
            <a:spAutoFit/>
          </a:bodyPr>
          <a:lstStyle/>
          <a:p>
            <a:r>
              <a:rPr lang="en-US" sz="2800" b="1" dirty="0"/>
              <a:t>Presentation By:-</a:t>
            </a:r>
          </a:p>
          <a:p>
            <a:r>
              <a:rPr lang="en-US" dirty="0"/>
              <a:t>1. Shivashish Prasad</a:t>
            </a:r>
          </a:p>
          <a:p>
            <a:r>
              <a:rPr lang="en-US" dirty="0"/>
              <a:t>2. Aman Garg</a:t>
            </a:r>
          </a:p>
          <a:p>
            <a:r>
              <a:rPr lang="en-US" dirty="0"/>
              <a:t>3. Ashish Kumar</a:t>
            </a:r>
          </a:p>
          <a:p>
            <a:r>
              <a:rPr lang="en-US" dirty="0"/>
              <a:t>4. </a:t>
            </a:r>
            <a:r>
              <a:rPr lang="en-US" dirty="0" err="1"/>
              <a:t>Ajinkya</a:t>
            </a:r>
            <a:r>
              <a:rPr lang="en-US" dirty="0"/>
              <a:t> </a:t>
            </a:r>
            <a:r>
              <a:rPr lang="en-US" dirty="0" err="1"/>
              <a:t>Bedekar</a:t>
            </a:r>
            <a:endParaRPr lang="en-US" dirty="0"/>
          </a:p>
          <a:p>
            <a:r>
              <a:rPr lang="en-US" dirty="0"/>
              <a:t>5. </a:t>
            </a:r>
            <a:r>
              <a:rPr lang="en-US" dirty="0" err="1"/>
              <a:t>Javid</a:t>
            </a:r>
            <a:r>
              <a:rPr lang="en-US" dirty="0"/>
              <a:t> Akhtar </a:t>
            </a:r>
          </a:p>
          <a:p>
            <a:r>
              <a:rPr lang="en-US" dirty="0"/>
              <a:t>6. </a:t>
            </a:r>
            <a:r>
              <a:rPr lang="en-US" dirty="0" err="1"/>
              <a:t>Muskan</a:t>
            </a:r>
            <a:r>
              <a:rPr lang="en-US" dirty="0"/>
              <a:t> Gupta</a:t>
            </a:r>
          </a:p>
          <a:p>
            <a:endParaRPr lang="en-US" dirty="0"/>
          </a:p>
        </p:txBody>
      </p:sp>
      <p:sp>
        <p:nvSpPr>
          <p:cNvPr id="3" name="TextBox 2"/>
          <p:cNvSpPr txBox="1"/>
          <p:nvPr/>
        </p:nvSpPr>
        <p:spPr>
          <a:xfrm>
            <a:off x="0" y="737423"/>
            <a:ext cx="12192000" cy="3046988"/>
          </a:xfrm>
          <a:prstGeom prst="rect">
            <a:avLst/>
          </a:prstGeom>
          <a:noFill/>
        </p:spPr>
        <p:txBody>
          <a:bodyPr wrap="square" rtlCol="0">
            <a:spAutoFit/>
          </a:bodyPr>
          <a:lstStyle/>
          <a:p>
            <a:pPr algn="ctr"/>
            <a:r>
              <a:rPr lang="en-US" sz="9600" dirty="0"/>
              <a:t>SOCIAL BARRIERS</a:t>
            </a:r>
            <a:br>
              <a:rPr lang="en-US" sz="9600" dirty="0"/>
            </a:br>
            <a:r>
              <a:rPr lang="en-US" sz="9600" dirty="0"/>
              <a:t>(INDIA)</a:t>
            </a:r>
          </a:p>
        </p:txBody>
      </p:sp>
    </p:spTree>
    <p:extLst>
      <p:ext uri="{BB962C8B-B14F-4D97-AF65-F5344CB8AC3E}">
        <p14:creationId xmlns:p14="http://schemas.microsoft.com/office/powerpoint/2010/main" val="2900527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107183"/>
            <a:ext cx="12192000" cy="707886"/>
          </a:xfrm>
          <a:prstGeom prst="rect">
            <a:avLst/>
          </a:prstGeom>
          <a:noFill/>
        </p:spPr>
        <p:txBody>
          <a:bodyPr wrap="square" rtlCol="0">
            <a:spAutoFit/>
          </a:bodyPr>
          <a:lstStyle/>
          <a:p>
            <a:pPr algn="ctr"/>
            <a:r>
              <a:rPr lang="en-US" sz="4000" b="1" dirty="0"/>
              <a:t>NEGATIVE EFFECTS AND INTENSITY OF SOCIAL BARRIERS</a:t>
            </a:r>
          </a:p>
        </p:txBody>
      </p:sp>
      <p:sp>
        <p:nvSpPr>
          <p:cNvPr id="3" name="TextBox 2"/>
          <p:cNvSpPr txBox="1"/>
          <p:nvPr/>
        </p:nvSpPr>
        <p:spPr>
          <a:xfrm>
            <a:off x="581834" y="1095237"/>
            <a:ext cx="11028332" cy="2123658"/>
          </a:xfrm>
          <a:prstGeom prst="rect">
            <a:avLst/>
          </a:prstGeom>
          <a:noFill/>
        </p:spPr>
        <p:txBody>
          <a:bodyPr wrap="square" rtlCol="0">
            <a:spAutoFit/>
          </a:bodyPr>
          <a:lstStyle/>
          <a:p>
            <a:pPr marL="342900" indent="-342900">
              <a:buAutoNum type="arabicPeriod"/>
            </a:pPr>
            <a:r>
              <a:rPr lang="en-US" sz="2000" dirty="0"/>
              <a:t>Reduced performance in workplace college and everywhere else.</a:t>
            </a:r>
          </a:p>
          <a:p>
            <a:pPr marL="342900" indent="-342900">
              <a:buAutoNum type="arabicPeriod"/>
            </a:pPr>
            <a:endParaRPr lang="en-US" sz="800" dirty="0"/>
          </a:p>
          <a:p>
            <a:pPr marL="342900" indent="-342900">
              <a:buAutoNum type="arabicPeriod"/>
            </a:pPr>
            <a:r>
              <a:rPr lang="en-US" sz="2000" dirty="0"/>
              <a:t>It hampers the unity of the people making it more vulnerable to an attack.</a:t>
            </a:r>
          </a:p>
          <a:p>
            <a:pPr marL="342900" indent="-342900">
              <a:buAutoNum type="arabicPeriod"/>
            </a:pPr>
            <a:endParaRPr lang="en-US" sz="800" dirty="0"/>
          </a:p>
          <a:p>
            <a:pPr marL="342900" indent="-342900">
              <a:buAutoNum type="arabicPeriod"/>
            </a:pPr>
            <a:r>
              <a:rPr lang="en-US" sz="2000" dirty="0"/>
              <a:t>Sometimes even results in violence.</a:t>
            </a:r>
          </a:p>
          <a:p>
            <a:pPr marL="342900" indent="-342900">
              <a:buAutoNum type="arabicPeriod"/>
            </a:pPr>
            <a:endParaRPr lang="en-US" sz="2000" dirty="0"/>
          </a:p>
          <a:p>
            <a:pPr marL="342900" indent="-342900">
              <a:buAutoNum type="arabicPeriod"/>
            </a:pPr>
            <a:endParaRPr lang="en-US" dirty="0"/>
          </a:p>
          <a:p>
            <a:endParaRPr lang="en-US" dirty="0"/>
          </a:p>
        </p:txBody>
      </p:sp>
      <p:pic>
        <p:nvPicPr>
          <p:cNvPr id="8194" name="Picture 2" descr="social_network.png (400×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9554" y="2602212"/>
            <a:ext cx="4887803" cy="3665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721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2737" y="1150375"/>
            <a:ext cx="5235676" cy="3877985"/>
          </a:xfrm>
          <a:prstGeom prst="rect">
            <a:avLst/>
          </a:prstGeom>
          <a:noFill/>
        </p:spPr>
        <p:txBody>
          <a:bodyPr wrap="square" rtlCol="0">
            <a:spAutoFit/>
          </a:bodyPr>
          <a:lstStyle/>
          <a:p>
            <a:pPr algn="ctr"/>
            <a:r>
              <a:rPr lang="en-US" sz="6000" dirty="0"/>
              <a:t>Violence</a:t>
            </a:r>
          </a:p>
          <a:p>
            <a:pPr marL="342900" indent="-342900">
              <a:buAutoNum type="arabicPeriod"/>
            </a:pPr>
            <a:endParaRPr lang="en-US" dirty="0"/>
          </a:p>
          <a:p>
            <a:pPr algn="just"/>
            <a:r>
              <a:rPr lang="en-IN" sz="2400" dirty="0"/>
              <a:t>A teenage student from Arunachal Pradesh died in the city on Thursday, on the morning after he was beaten by a group of men led by the owner of a paneer shop in south Delhi’s </a:t>
            </a:r>
            <a:r>
              <a:rPr lang="en-IN" sz="2400" dirty="0" err="1"/>
              <a:t>Lajpat</a:t>
            </a:r>
            <a:r>
              <a:rPr lang="en-IN" sz="2400" dirty="0"/>
              <a:t> Nagar market.	           </a:t>
            </a:r>
          </a:p>
          <a:p>
            <a:r>
              <a:rPr lang="en-IN" sz="2400" dirty="0"/>
              <a:t>-29</a:t>
            </a:r>
            <a:r>
              <a:rPr lang="en-IN" sz="2400" baseline="30000" dirty="0"/>
              <a:t>th</a:t>
            </a:r>
            <a:r>
              <a:rPr lang="en-IN" sz="2400" dirty="0"/>
              <a:t> January 2014</a:t>
            </a:r>
            <a:endParaRPr lang="en-US" sz="2400" dirty="0"/>
          </a:p>
        </p:txBody>
      </p:sp>
      <p:pic>
        <p:nvPicPr>
          <p:cNvPr id="7170" name="Picture 2" descr="File photo of Arunachal Pradesh student Nido Taniam who died on Friday allegedly after being beaten by a group of men in Lajpat Nagar in south Delhi. (PT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3884" y="752169"/>
            <a:ext cx="6258306" cy="5368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735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740"/>
            <a:ext cx="12192000" cy="923330"/>
          </a:xfrm>
          <a:prstGeom prst="rect">
            <a:avLst/>
          </a:prstGeom>
        </p:spPr>
        <p:txBody>
          <a:bodyPr wrap="square">
            <a:spAutoFit/>
          </a:bodyPr>
          <a:lstStyle/>
          <a:p>
            <a:pPr algn="ctr"/>
            <a:r>
              <a:rPr lang="en-US" sz="5400" b="1" dirty="0"/>
              <a:t>SOLUTIONS TO SOCIAL BARRIERS</a:t>
            </a:r>
          </a:p>
        </p:txBody>
      </p:sp>
      <p:sp>
        <p:nvSpPr>
          <p:cNvPr id="4" name="TextBox 3"/>
          <p:cNvSpPr txBox="1"/>
          <p:nvPr/>
        </p:nvSpPr>
        <p:spPr>
          <a:xfrm>
            <a:off x="147485" y="2870618"/>
            <a:ext cx="5552602" cy="1661993"/>
          </a:xfrm>
          <a:prstGeom prst="rect">
            <a:avLst/>
          </a:prstGeom>
          <a:noFill/>
        </p:spPr>
        <p:txBody>
          <a:bodyPr wrap="square" rtlCol="0">
            <a:spAutoFit/>
          </a:bodyPr>
          <a:lstStyle/>
          <a:p>
            <a:pPr marL="457200" indent="-457200">
              <a:buAutoNum type="arabicPeriod"/>
            </a:pPr>
            <a:r>
              <a:rPr lang="en-US" sz="2800" dirty="0"/>
              <a:t>Change your mentality</a:t>
            </a:r>
          </a:p>
          <a:p>
            <a:pPr marL="457200" indent="-457200">
              <a:buAutoNum type="arabicPeriod"/>
            </a:pPr>
            <a:endParaRPr lang="en-US" sz="1000" dirty="0"/>
          </a:p>
          <a:p>
            <a:pPr marL="796925" indent="-342900" algn="just">
              <a:buFont typeface="Arial" panose="020B0604020202020204" pitchFamily="34" charset="0"/>
              <a:buChar char="•"/>
            </a:pPr>
            <a:r>
              <a:rPr lang="en-US" sz="2000" dirty="0"/>
              <a:t>Stop blindly following stereotypes.</a:t>
            </a:r>
          </a:p>
          <a:p>
            <a:pPr marL="796925" indent="-342900" algn="just">
              <a:buFont typeface="Arial" panose="020B0604020202020204" pitchFamily="34" charset="0"/>
              <a:buChar char="•"/>
            </a:pPr>
            <a:r>
              <a:rPr lang="en-US" sz="2000" dirty="0"/>
              <a:t>Start respecting the different cultures.</a:t>
            </a:r>
          </a:p>
          <a:p>
            <a:pPr marL="796925" indent="-342900">
              <a:buFont typeface="Arial" panose="020B0604020202020204" pitchFamily="34" charset="0"/>
              <a:buChar char="•"/>
            </a:pPr>
            <a:endParaRPr lang="en-US" sz="2400" dirty="0"/>
          </a:p>
        </p:txBody>
      </p:sp>
      <p:pic>
        <p:nvPicPr>
          <p:cNvPr id="5" name="Picture 4"/>
          <p:cNvPicPr>
            <a:picLocks noChangeAspect="1"/>
          </p:cNvPicPr>
          <p:nvPr/>
        </p:nvPicPr>
        <p:blipFill>
          <a:blip r:embed="rId2"/>
          <a:stretch>
            <a:fillRect/>
          </a:stretch>
        </p:blipFill>
        <p:spPr>
          <a:xfrm>
            <a:off x="5700087" y="1636610"/>
            <a:ext cx="6201216" cy="4130010"/>
          </a:xfrm>
          <a:prstGeom prst="rect">
            <a:avLst/>
          </a:prstGeom>
        </p:spPr>
      </p:pic>
    </p:spTree>
    <p:extLst>
      <p:ext uri="{BB962C8B-B14F-4D97-AF65-F5344CB8AC3E}">
        <p14:creationId xmlns:p14="http://schemas.microsoft.com/office/powerpoint/2010/main" val="1805710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89863"/>
            <a:ext cx="12192000" cy="646331"/>
          </a:xfrm>
          <a:prstGeom prst="rect">
            <a:avLst/>
          </a:prstGeom>
          <a:noFill/>
        </p:spPr>
        <p:txBody>
          <a:bodyPr wrap="square" rtlCol="0">
            <a:spAutoFit/>
          </a:bodyPr>
          <a:lstStyle/>
          <a:p>
            <a:pPr algn="ctr"/>
            <a:r>
              <a:rPr lang="en-US" sz="3600" dirty="0"/>
              <a:t>2. Learn to Adjust</a:t>
            </a:r>
          </a:p>
        </p:txBody>
      </p:sp>
      <p:pic>
        <p:nvPicPr>
          <p:cNvPr id="5" name="Picture 4"/>
          <p:cNvPicPr>
            <a:picLocks noChangeAspect="1"/>
          </p:cNvPicPr>
          <p:nvPr/>
        </p:nvPicPr>
        <p:blipFill>
          <a:blip r:embed="rId3"/>
          <a:stretch>
            <a:fillRect/>
          </a:stretch>
        </p:blipFill>
        <p:spPr>
          <a:xfrm>
            <a:off x="526472" y="1022743"/>
            <a:ext cx="8307812" cy="5140459"/>
          </a:xfrm>
          <a:prstGeom prst="rect">
            <a:avLst/>
          </a:prstGeom>
        </p:spPr>
      </p:pic>
      <p:sp>
        <p:nvSpPr>
          <p:cNvPr id="2" name="TextBox 1"/>
          <p:cNvSpPr txBox="1"/>
          <p:nvPr/>
        </p:nvSpPr>
        <p:spPr>
          <a:xfrm>
            <a:off x="9363476" y="2808142"/>
            <a:ext cx="2337744" cy="1569660"/>
          </a:xfrm>
          <a:prstGeom prst="rect">
            <a:avLst/>
          </a:prstGeom>
          <a:noFill/>
        </p:spPr>
        <p:txBody>
          <a:bodyPr wrap="square" rtlCol="0">
            <a:spAutoFit/>
          </a:bodyPr>
          <a:lstStyle/>
          <a:p>
            <a:r>
              <a:rPr lang="en-US" sz="2400" dirty="0"/>
              <a:t>There is enough for everybody’s need but not for anybody’s greed.</a:t>
            </a:r>
          </a:p>
        </p:txBody>
      </p:sp>
    </p:spTree>
    <p:extLst>
      <p:ext uri="{BB962C8B-B14F-4D97-AF65-F5344CB8AC3E}">
        <p14:creationId xmlns:p14="http://schemas.microsoft.com/office/powerpoint/2010/main" val="1363727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6941" y="154745"/>
            <a:ext cx="10906960" cy="923330"/>
          </a:xfrm>
          <a:prstGeom prst="rect">
            <a:avLst/>
          </a:prstGeom>
          <a:noFill/>
        </p:spPr>
        <p:txBody>
          <a:bodyPr wrap="none" rtlCol="0">
            <a:spAutoFit/>
          </a:bodyPr>
          <a:lstStyle/>
          <a:p>
            <a:r>
              <a:rPr lang="en-US" sz="5400" b="1" dirty="0"/>
              <a:t>UNITED WE STAND, DIVIDED WE FALL</a:t>
            </a:r>
          </a:p>
        </p:txBody>
      </p:sp>
      <p:pic>
        <p:nvPicPr>
          <p:cNvPr id="9218" name="Picture 2" descr="india_map.gif (310×3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7594" y="1078075"/>
            <a:ext cx="5087083" cy="561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469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1999" cy="2646878"/>
          </a:xfrm>
          <a:prstGeom prst="rect">
            <a:avLst/>
          </a:prstGeom>
          <a:noFill/>
        </p:spPr>
        <p:txBody>
          <a:bodyPr wrap="square" rtlCol="0">
            <a:spAutoFit/>
          </a:bodyPr>
          <a:lstStyle/>
          <a:p>
            <a:pPr algn="ctr"/>
            <a:r>
              <a:rPr lang="en-US" sz="16600" dirty="0">
                <a:latin typeface="Algerian" panose="04020705040A02060702" pitchFamily="82" charset="0"/>
              </a:rPr>
              <a:t>THANK YOU</a:t>
            </a:r>
          </a:p>
        </p:txBody>
      </p:sp>
      <p:pic>
        <p:nvPicPr>
          <p:cNvPr id="2050" name="Picture 2" descr="https://upload.wikimedia.org/wikipedia/commons/thumb/8/85/Smiley.svg/220px-Smiley.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0975" y="2292759"/>
            <a:ext cx="4430047" cy="443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574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338603"/>
            <a:ext cx="11933695" cy="2154436"/>
          </a:xfrm>
          <a:prstGeom prst="rect">
            <a:avLst/>
          </a:prstGeom>
          <a:noFill/>
        </p:spPr>
        <p:txBody>
          <a:bodyPr wrap="square" rtlCol="0">
            <a:spAutoFit/>
          </a:bodyPr>
          <a:lstStyle/>
          <a:p>
            <a:endParaRPr lang="en-US" dirty="0"/>
          </a:p>
          <a:p>
            <a:r>
              <a:rPr lang="en-US" dirty="0"/>
              <a:t>Slide 8 PICTURE</a:t>
            </a:r>
          </a:p>
          <a:p>
            <a:endParaRPr lang="en-US" sz="800" dirty="0"/>
          </a:p>
          <a:p>
            <a:r>
              <a:rPr lang="en-US" dirty="0">
                <a:hlinkClick r:id="rId2"/>
              </a:rPr>
              <a:t>http://us.123rf.com/450wm/wavebreakmediamicro/wavebreakmediamicro1509/wavebreakmediamicro150923191/46386315-lonely-student-being-bullied-by-group-of-brutish-classmates-at-the-university.jpg?ver=6</a:t>
            </a:r>
            <a:endParaRPr lang="en-US" dirty="0"/>
          </a:p>
          <a:p>
            <a:endParaRPr lang="en-US" dirty="0"/>
          </a:p>
          <a:p>
            <a:endParaRPr lang="en-US" dirty="0"/>
          </a:p>
          <a:p>
            <a:endParaRPr lang="en-US" dirty="0"/>
          </a:p>
        </p:txBody>
      </p:sp>
      <p:sp>
        <p:nvSpPr>
          <p:cNvPr id="3" name="TextBox 2"/>
          <p:cNvSpPr txBox="1"/>
          <p:nvPr/>
        </p:nvSpPr>
        <p:spPr>
          <a:xfrm>
            <a:off x="0" y="176981"/>
            <a:ext cx="12192000" cy="1015663"/>
          </a:xfrm>
          <a:prstGeom prst="rect">
            <a:avLst/>
          </a:prstGeom>
          <a:noFill/>
        </p:spPr>
        <p:txBody>
          <a:bodyPr wrap="square" rtlCol="0">
            <a:spAutoFit/>
          </a:bodyPr>
          <a:lstStyle/>
          <a:p>
            <a:pPr algn="ctr"/>
            <a:r>
              <a:rPr lang="en-US" sz="6000" dirty="0"/>
              <a:t>SOURCES</a:t>
            </a:r>
          </a:p>
        </p:txBody>
      </p:sp>
    </p:spTree>
    <p:extLst>
      <p:ext uri="{BB962C8B-B14F-4D97-AF65-F5344CB8AC3E}">
        <p14:creationId xmlns:p14="http://schemas.microsoft.com/office/powerpoint/2010/main" val="3637375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8130" y="1180904"/>
            <a:ext cx="11910646" cy="5016758"/>
          </a:xfrm>
          <a:prstGeom prst="rect">
            <a:avLst/>
          </a:prstGeom>
          <a:noFill/>
        </p:spPr>
        <p:txBody>
          <a:bodyPr wrap="square" rtlCol="0">
            <a:spAutoFit/>
          </a:bodyPr>
          <a:lstStyle/>
          <a:p>
            <a:pPr algn="just"/>
            <a:endParaRPr lang="en-US" sz="1000" b="1" dirty="0"/>
          </a:p>
          <a:p>
            <a:pPr marL="342900" indent="-342900" algn="just">
              <a:buAutoNum type="arabicPeriod"/>
            </a:pPr>
            <a:r>
              <a:rPr lang="en-US" sz="2800" dirty="0"/>
              <a:t>What are the social barriers?</a:t>
            </a:r>
          </a:p>
          <a:p>
            <a:pPr marL="342900" indent="-342900" algn="just">
              <a:buAutoNum type="arabicPeriod"/>
            </a:pPr>
            <a:endParaRPr lang="en-US" sz="800" dirty="0"/>
          </a:p>
          <a:p>
            <a:pPr marL="342900" indent="-342900" algn="just">
              <a:buAutoNum type="arabicPeriod"/>
            </a:pPr>
            <a:r>
              <a:rPr lang="en-US" sz="2800" dirty="0"/>
              <a:t>How a social barriers is formed?</a:t>
            </a:r>
          </a:p>
          <a:p>
            <a:pPr marL="800100" lvl="1" indent="-342900" algn="just">
              <a:buFont typeface="Arial" panose="020B0604020202020204" pitchFamily="34" charset="0"/>
              <a:buChar char="•"/>
            </a:pPr>
            <a:r>
              <a:rPr lang="en-US" sz="2000" dirty="0"/>
              <a:t>Language difference.</a:t>
            </a:r>
          </a:p>
          <a:p>
            <a:pPr marL="800100" lvl="1" indent="-342900" algn="just">
              <a:buFont typeface="Arial" panose="020B0604020202020204" pitchFamily="34" charset="0"/>
              <a:buChar char="•"/>
            </a:pPr>
            <a:r>
              <a:rPr lang="en-US" sz="2000" dirty="0"/>
              <a:t>Stereotypes.</a:t>
            </a:r>
          </a:p>
          <a:p>
            <a:pPr marL="800100" lvl="1" indent="-342900" algn="just">
              <a:buFont typeface="Arial" panose="020B0604020202020204" pitchFamily="34" charset="0"/>
              <a:buChar char="•"/>
            </a:pPr>
            <a:r>
              <a:rPr lang="en-US" sz="2000" dirty="0"/>
              <a:t>Difference of opinion.</a:t>
            </a:r>
          </a:p>
          <a:p>
            <a:pPr marL="800100" lvl="1" indent="-342900" algn="just">
              <a:buFont typeface="Arial" panose="020B0604020202020204" pitchFamily="34" charset="0"/>
              <a:buChar char="•"/>
            </a:pPr>
            <a:r>
              <a:rPr lang="en-US" sz="2000" dirty="0"/>
              <a:t>Different lifestyle.</a:t>
            </a:r>
          </a:p>
          <a:p>
            <a:pPr marL="800100" lvl="1" indent="-342900" algn="just">
              <a:buAutoNum type="arabicPeriod"/>
            </a:pPr>
            <a:endParaRPr lang="en-US" sz="800" dirty="0"/>
          </a:p>
          <a:p>
            <a:pPr marL="342900" indent="-342900" algn="just">
              <a:buAutoNum type="arabicPeriod"/>
            </a:pPr>
            <a:r>
              <a:rPr lang="en-US" sz="2800" dirty="0"/>
              <a:t>People who are affected due to social barriers?</a:t>
            </a:r>
          </a:p>
          <a:p>
            <a:pPr marL="800100" lvl="1" indent="-342900" algn="just">
              <a:buFont typeface="Arial" panose="020B0604020202020204" pitchFamily="34" charset="0"/>
              <a:buChar char="•"/>
            </a:pPr>
            <a:r>
              <a:rPr lang="en-US" sz="2000" dirty="0"/>
              <a:t>Students.</a:t>
            </a:r>
          </a:p>
          <a:p>
            <a:pPr marL="800100" lvl="1" indent="-342900" algn="just">
              <a:buFont typeface="Arial" panose="020B0604020202020204" pitchFamily="34" charset="0"/>
              <a:buChar char="•"/>
            </a:pPr>
            <a:r>
              <a:rPr lang="en-US" sz="2000" dirty="0"/>
              <a:t>Working class.</a:t>
            </a:r>
          </a:p>
          <a:p>
            <a:pPr marL="800100" lvl="1" indent="-342900" algn="just">
              <a:buAutoNum type="arabicPeriod"/>
            </a:pPr>
            <a:endParaRPr lang="en-US" sz="800" dirty="0"/>
          </a:p>
          <a:p>
            <a:pPr marL="342900" indent="-342900" algn="just">
              <a:buAutoNum type="arabicPeriod"/>
            </a:pPr>
            <a:r>
              <a:rPr lang="en-US" sz="2800" dirty="0"/>
              <a:t>What are the negative effects and the intensity of it?</a:t>
            </a:r>
          </a:p>
          <a:p>
            <a:pPr marL="342900" indent="-342900" algn="just">
              <a:buAutoNum type="arabicPeriod"/>
            </a:pPr>
            <a:endParaRPr lang="en-US" sz="800" dirty="0"/>
          </a:p>
          <a:p>
            <a:pPr marL="342900" indent="-342900" algn="just">
              <a:buAutoNum type="arabicPeriod"/>
            </a:pPr>
            <a:r>
              <a:rPr lang="en-US" sz="2800" dirty="0"/>
              <a:t>What are the solutions to Social Barriers?</a:t>
            </a:r>
            <a:endParaRPr lang="en-US" dirty="0"/>
          </a:p>
          <a:p>
            <a:pPr marL="342900" indent="-342900" algn="just">
              <a:buAutoNum type="arabicPeriod"/>
            </a:pPr>
            <a:endParaRPr lang="en-US" dirty="0"/>
          </a:p>
        </p:txBody>
      </p:sp>
      <p:sp>
        <p:nvSpPr>
          <p:cNvPr id="3" name="Rectangle 2"/>
          <p:cNvSpPr/>
          <p:nvPr/>
        </p:nvSpPr>
        <p:spPr>
          <a:xfrm>
            <a:off x="281354" y="562708"/>
            <a:ext cx="5710346" cy="646331"/>
          </a:xfrm>
          <a:prstGeom prst="rect">
            <a:avLst/>
          </a:prstGeom>
        </p:spPr>
        <p:txBody>
          <a:bodyPr wrap="none">
            <a:spAutoFit/>
          </a:bodyPr>
          <a:lstStyle/>
          <a:p>
            <a:pPr algn="just"/>
            <a:r>
              <a:rPr lang="en-US" sz="3600" b="1" dirty="0"/>
              <a:t>VARIOUS QUESTIONS………….</a:t>
            </a:r>
          </a:p>
        </p:txBody>
      </p:sp>
    </p:spTree>
    <p:extLst>
      <p:ext uri="{BB962C8B-B14F-4D97-AF65-F5344CB8AC3E}">
        <p14:creationId xmlns:p14="http://schemas.microsoft.com/office/powerpoint/2010/main" val="2595417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68811"/>
            <a:ext cx="12192000" cy="1107996"/>
          </a:xfrm>
          <a:prstGeom prst="rect">
            <a:avLst/>
          </a:prstGeom>
          <a:noFill/>
        </p:spPr>
        <p:txBody>
          <a:bodyPr wrap="square" rtlCol="0">
            <a:spAutoFit/>
          </a:bodyPr>
          <a:lstStyle/>
          <a:p>
            <a:pPr algn="ctr"/>
            <a:r>
              <a:rPr lang="en-US" sz="6600" b="1" dirty="0"/>
              <a:t>WHAT ARE THE SOCIAL BARRIERS?</a:t>
            </a:r>
            <a:endParaRPr lang="en-US" sz="2400" b="1" dirty="0"/>
          </a:p>
        </p:txBody>
      </p:sp>
      <p:sp>
        <p:nvSpPr>
          <p:cNvPr id="5" name="Rectangle 4"/>
          <p:cNvSpPr/>
          <p:nvPr/>
        </p:nvSpPr>
        <p:spPr>
          <a:xfrm>
            <a:off x="442990" y="1490227"/>
            <a:ext cx="11685563" cy="1938992"/>
          </a:xfrm>
          <a:prstGeom prst="rect">
            <a:avLst/>
          </a:prstGeom>
        </p:spPr>
        <p:txBody>
          <a:bodyPr wrap="square">
            <a:spAutoFit/>
          </a:bodyPr>
          <a:lstStyle/>
          <a:p>
            <a:pPr marL="285750" indent="-285750">
              <a:buFont typeface="Arial" panose="020B0604020202020204" pitchFamily="34" charset="0"/>
              <a:buChar char="•"/>
            </a:pPr>
            <a:r>
              <a:rPr lang="en-IN" sz="2000" dirty="0">
                <a:effectLst/>
              </a:rPr>
              <a:t>Social barriers are </a:t>
            </a:r>
            <a:r>
              <a:rPr lang="en-IN" sz="2000" u="none" strike="noStrike" dirty="0">
                <a:effectLst/>
              </a:rPr>
              <a:t>barriers to entry</a:t>
            </a:r>
            <a:r>
              <a:rPr lang="en-IN" sz="2000" dirty="0">
                <a:effectLst/>
              </a:rPr>
              <a:t> which are created by the culture of the community, i.e. people's behaviour towards newcomers or others in general.</a:t>
            </a:r>
          </a:p>
          <a:p>
            <a:pPr marL="285750" indent="-285750">
              <a:buFont typeface="Arial" panose="020B0604020202020204" pitchFamily="34" charset="0"/>
              <a:buChar char="•"/>
            </a:pPr>
            <a:r>
              <a:rPr lang="en-IN" sz="2000" dirty="0"/>
              <a:t>Social barriers are things that people create as they find it difficult to relate to another type of person. They don 't really exist but are just reserves people have about other people therefore they have little or nothing to do with them.</a:t>
            </a:r>
          </a:p>
          <a:p>
            <a:pPr marL="285750" indent="-285750">
              <a:buFont typeface="Arial" panose="020B0604020202020204" pitchFamily="34" charset="0"/>
              <a:buChar char="•"/>
            </a:pPr>
            <a:endParaRPr lang="en-US" sz="2000" dirty="0"/>
          </a:p>
        </p:txBody>
      </p:sp>
      <p:pic>
        <p:nvPicPr>
          <p:cNvPr id="1026" name="Picture 2" descr="http://www.pammarketingnut.com/wp-content/uploads/Fotolia_43017995_s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1778" y="2891439"/>
            <a:ext cx="4954313" cy="3966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449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2542"/>
            <a:ext cx="12192000" cy="892552"/>
          </a:xfrm>
          <a:prstGeom prst="rect">
            <a:avLst/>
          </a:prstGeom>
          <a:noFill/>
        </p:spPr>
        <p:txBody>
          <a:bodyPr wrap="square" rtlCol="0">
            <a:spAutoFit/>
          </a:bodyPr>
          <a:lstStyle/>
          <a:p>
            <a:pPr algn="ctr"/>
            <a:r>
              <a:rPr lang="en-US" sz="5200" b="1" dirty="0"/>
              <a:t>HOW ARE THE SOCIAL BARRIERS FORMED?</a:t>
            </a:r>
          </a:p>
        </p:txBody>
      </p:sp>
      <p:sp>
        <p:nvSpPr>
          <p:cNvPr id="3" name="TextBox 2"/>
          <p:cNvSpPr txBox="1"/>
          <p:nvPr/>
        </p:nvSpPr>
        <p:spPr>
          <a:xfrm>
            <a:off x="0" y="1277610"/>
            <a:ext cx="11619915" cy="1138773"/>
          </a:xfrm>
          <a:prstGeom prst="rect">
            <a:avLst/>
          </a:prstGeom>
          <a:noFill/>
        </p:spPr>
        <p:txBody>
          <a:bodyPr wrap="square" rtlCol="0">
            <a:spAutoFit/>
          </a:bodyPr>
          <a:lstStyle/>
          <a:p>
            <a:pPr marL="800100" lvl="1" indent="-342900">
              <a:buAutoNum type="arabicPeriod"/>
            </a:pPr>
            <a:r>
              <a:rPr lang="en-US" sz="2800" dirty="0"/>
              <a:t>Language difference</a:t>
            </a:r>
          </a:p>
          <a:p>
            <a:pPr marL="1195388" lvl="1" indent="-285750">
              <a:buFont typeface="Arial" panose="020B0604020202020204" pitchFamily="34" charset="0"/>
              <a:buChar char="•"/>
            </a:pPr>
            <a:r>
              <a:rPr lang="en-US" sz="2000" dirty="0"/>
              <a:t>India doesn’t have a national language but 22 official languages.</a:t>
            </a:r>
          </a:p>
          <a:p>
            <a:pPr marL="1195388" lvl="1" indent="-285750">
              <a:buFont typeface="Arial" panose="020B0604020202020204" pitchFamily="34" charset="0"/>
              <a:buChar char="•"/>
            </a:pPr>
            <a:r>
              <a:rPr lang="en-US" sz="2000" dirty="0"/>
              <a:t>More than 150 languages have sizable speaking population.</a:t>
            </a:r>
          </a:p>
        </p:txBody>
      </p:sp>
      <p:pic>
        <p:nvPicPr>
          <p:cNvPr id="1026" name="Picture 2" descr="http://www.indif.com/india/images/india_images/languages_of_india728X4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4887" y="2658121"/>
            <a:ext cx="693420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350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922" y="209358"/>
            <a:ext cx="11781013" cy="1723549"/>
          </a:xfrm>
          <a:prstGeom prst="rect">
            <a:avLst/>
          </a:prstGeom>
          <a:noFill/>
        </p:spPr>
        <p:txBody>
          <a:bodyPr wrap="square" rtlCol="0">
            <a:spAutoFit/>
          </a:bodyPr>
          <a:lstStyle/>
          <a:p>
            <a:r>
              <a:rPr lang="en-US" sz="2800" dirty="0"/>
              <a:t>2. Stereotypes</a:t>
            </a:r>
          </a:p>
          <a:p>
            <a:pPr marL="693738" indent="-285750" algn="just">
              <a:buFont typeface="Arial" panose="020B0604020202020204" pitchFamily="34" charset="0"/>
              <a:buChar char="•"/>
            </a:pPr>
            <a:r>
              <a:rPr lang="en-IN" sz="2000" dirty="0"/>
              <a:t>Social Stereotyping is the process of ascribing particular </a:t>
            </a:r>
            <a:r>
              <a:rPr lang="en-IN" sz="2000" dirty="0" err="1"/>
              <a:t>behavioral</a:t>
            </a:r>
            <a:r>
              <a:rPr lang="en-IN" sz="2000" dirty="0"/>
              <a:t> or attitudinal traits (although it can  often also include physical traits) to individuals on the basis of their apparent connection to, or membership of a group or class.</a:t>
            </a:r>
          </a:p>
          <a:p>
            <a:pPr marL="285750" indent="-285750">
              <a:buFont typeface="Arial" panose="020B0604020202020204" pitchFamily="34" charset="0"/>
              <a:buChar char="•"/>
            </a:pPr>
            <a:endParaRPr lang="en-US" dirty="0"/>
          </a:p>
        </p:txBody>
      </p:sp>
      <p:pic>
        <p:nvPicPr>
          <p:cNvPr id="2050" name="Picture 2" descr="http://a3559z1.americdn.com/wp-content/uploads/2015/12/An-Amazing-Social-Campaign-by-Trulymadly-Breaking-Stereotyp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198" y="1691951"/>
            <a:ext cx="6678459" cy="5033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832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000" y="191503"/>
            <a:ext cx="11025519" cy="1107996"/>
          </a:xfrm>
          <a:prstGeom prst="rect">
            <a:avLst/>
          </a:prstGeom>
          <a:noFill/>
        </p:spPr>
        <p:txBody>
          <a:bodyPr wrap="none" rtlCol="0">
            <a:spAutoFit/>
          </a:bodyPr>
          <a:lstStyle/>
          <a:p>
            <a:r>
              <a:rPr lang="en-US" sz="2800" dirty="0"/>
              <a:t>3. Difference of opinion</a:t>
            </a:r>
          </a:p>
          <a:p>
            <a:pPr marL="738188" indent="-280988">
              <a:buFont typeface="Arial" panose="020B0604020202020204" pitchFamily="34" charset="0"/>
              <a:buChar char="•"/>
            </a:pPr>
            <a:r>
              <a:rPr lang="en-US" sz="2000" dirty="0"/>
              <a:t>When a clash of opinions arise between two different societies, a social barrier is bound to occur.</a:t>
            </a:r>
          </a:p>
          <a:p>
            <a:pPr marL="285750" indent="-285750">
              <a:buFont typeface="Arial" panose="020B0604020202020204" pitchFamily="34" charset="0"/>
              <a:buChar char="•"/>
            </a:pPr>
            <a:endParaRPr lang="en-US" dirty="0"/>
          </a:p>
        </p:txBody>
      </p:sp>
      <p:pic>
        <p:nvPicPr>
          <p:cNvPr id="3074" name="Picture 2" descr="http://mettacenter.org/wp-content/uploads/2015/03/gandhi-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820" y="1784554"/>
            <a:ext cx="4950939" cy="449428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upload.wikimedia.org/wikipedia/commons/9/9b/Bhagat_Singh_1929_140x19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2117" y="1784555"/>
            <a:ext cx="3311580" cy="449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172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854" y="182832"/>
            <a:ext cx="10213144" cy="1723549"/>
          </a:xfrm>
          <a:prstGeom prst="rect">
            <a:avLst/>
          </a:prstGeom>
          <a:noFill/>
        </p:spPr>
        <p:txBody>
          <a:bodyPr wrap="square" rtlCol="0">
            <a:spAutoFit/>
          </a:bodyPr>
          <a:lstStyle/>
          <a:p>
            <a:r>
              <a:rPr lang="en-US" sz="2800" dirty="0"/>
              <a:t>4. Different lifestyle</a:t>
            </a:r>
          </a:p>
          <a:p>
            <a:pPr marL="738188" indent="-285750">
              <a:buFont typeface="Arial" panose="020B0604020202020204" pitchFamily="34" charset="0"/>
              <a:buChar char="•"/>
            </a:pPr>
            <a:r>
              <a:rPr lang="en-US" sz="2000" dirty="0"/>
              <a:t>In southern India the food is entirely different to what is served in north India.</a:t>
            </a:r>
          </a:p>
          <a:p>
            <a:pPr marL="738188" indent="-285750">
              <a:buFont typeface="Arial" panose="020B0604020202020204" pitchFamily="34" charset="0"/>
              <a:buChar char="•"/>
            </a:pPr>
            <a:r>
              <a:rPr lang="en-US" sz="2000" dirty="0"/>
              <a:t>The dress code way </a:t>
            </a:r>
            <a:r>
              <a:rPr lang="en-US" sz="2000"/>
              <a:t>of speaking, </a:t>
            </a:r>
            <a:r>
              <a:rPr lang="en-US" sz="2000" dirty="0"/>
              <a:t>way of greeting and even way of working is different in all parts of India giving rise to groupism – Again giving rise to social barriers.</a:t>
            </a:r>
          </a:p>
          <a:p>
            <a:pPr marL="285750" indent="-285750">
              <a:buFont typeface="Arial" panose="020B0604020202020204" pitchFamily="34" charset="0"/>
              <a:buChar char="•"/>
            </a:pPr>
            <a:endParaRPr lang="en-US" dirty="0"/>
          </a:p>
        </p:txBody>
      </p:sp>
      <p:pic>
        <p:nvPicPr>
          <p:cNvPr id="4098" name="Picture 2" descr="south-indian-thali.jpg (500×3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647" y="1714653"/>
            <a:ext cx="3383201" cy="239530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Ghar-Ki-Thali-Menu_1.jpg (929×6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5647" y="4298105"/>
            <a:ext cx="3387029" cy="235106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7775609" y="4298105"/>
            <a:ext cx="1798300" cy="2351062"/>
          </a:xfrm>
          <a:prstGeom prst="rect">
            <a:avLst/>
          </a:prstGeom>
        </p:spPr>
      </p:pic>
      <p:pic>
        <p:nvPicPr>
          <p:cNvPr id="4" name="Picture 3"/>
          <p:cNvPicPr>
            <a:picLocks noChangeAspect="1"/>
          </p:cNvPicPr>
          <p:nvPr/>
        </p:nvPicPr>
        <p:blipFill rotWithShape="1">
          <a:blip r:embed="rId5"/>
          <a:srcRect l="24426" r="26367"/>
          <a:stretch/>
        </p:blipFill>
        <p:spPr>
          <a:xfrm>
            <a:off x="7775609" y="1714653"/>
            <a:ext cx="1798300" cy="2395306"/>
          </a:xfrm>
          <a:prstGeom prst="rect">
            <a:avLst/>
          </a:prstGeom>
        </p:spPr>
      </p:pic>
    </p:spTree>
    <p:extLst>
      <p:ext uri="{BB962C8B-B14F-4D97-AF65-F5344CB8AC3E}">
        <p14:creationId xmlns:p14="http://schemas.microsoft.com/office/powerpoint/2010/main" val="335137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2064"/>
            <a:ext cx="12192000" cy="861774"/>
          </a:xfrm>
          <a:prstGeom prst="rect">
            <a:avLst/>
          </a:prstGeom>
          <a:noFill/>
        </p:spPr>
        <p:txBody>
          <a:bodyPr wrap="square" rtlCol="0">
            <a:spAutoFit/>
          </a:bodyPr>
          <a:lstStyle/>
          <a:p>
            <a:pPr algn="ctr"/>
            <a:r>
              <a:rPr lang="en-US" sz="5000" b="1" dirty="0"/>
              <a:t>PEOPLE AFFECTED DUE TO SOCIAL BARRIER</a:t>
            </a:r>
          </a:p>
        </p:txBody>
      </p:sp>
      <p:sp>
        <p:nvSpPr>
          <p:cNvPr id="3" name="TextBox 2"/>
          <p:cNvSpPr txBox="1"/>
          <p:nvPr/>
        </p:nvSpPr>
        <p:spPr>
          <a:xfrm>
            <a:off x="140681" y="1214953"/>
            <a:ext cx="6147581" cy="5416868"/>
          </a:xfrm>
          <a:prstGeom prst="rect">
            <a:avLst/>
          </a:prstGeom>
          <a:noFill/>
        </p:spPr>
        <p:txBody>
          <a:bodyPr wrap="square" rtlCol="0">
            <a:spAutoFit/>
          </a:bodyPr>
          <a:lstStyle/>
          <a:p>
            <a:pPr marL="342900" indent="-342900">
              <a:buAutoNum type="arabicPeriod"/>
            </a:pPr>
            <a:r>
              <a:rPr lang="en-US" sz="2800" dirty="0"/>
              <a:t>Students</a:t>
            </a:r>
          </a:p>
          <a:p>
            <a:pPr marL="342900" indent="-342900">
              <a:buAutoNum type="arabicPeriod"/>
            </a:pPr>
            <a:endParaRPr lang="en-US" sz="1000" b="1" dirty="0"/>
          </a:p>
          <a:p>
            <a:pPr marL="796925" indent="-342900">
              <a:buFont typeface="Arial" panose="020B0604020202020204" pitchFamily="34" charset="0"/>
              <a:buChar char="•"/>
            </a:pPr>
            <a:r>
              <a:rPr lang="en-US" sz="2000" dirty="0"/>
              <a:t>When a student goes to other place to pursue his education which has different cultures and traditions from the place where he belongs to, he would not be able to comply with the other community.</a:t>
            </a:r>
          </a:p>
          <a:p>
            <a:pPr marL="342900" indent="-342900">
              <a:buFont typeface="Arial" panose="020B0604020202020204" pitchFamily="34" charset="0"/>
              <a:buChar char="•"/>
            </a:pPr>
            <a:endParaRPr lang="en-US" sz="2400" dirty="0"/>
          </a:p>
          <a:p>
            <a:endParaRPr lang="en-US" sz="1000" b="1" dirty="0"/>
          </a:p>
          <a:p>
            <a:r>
              <a:rPr lang="en-US" sz="2800" dirty="0"/>
              <a:t>Problems faced:</a:t>
            </a:r>
          </a:p>
          <a:p>
            <a:endParaRPr lang="en-US" sz="1000" b="1" dirty="0"/>
          </a:p>
          <a:p>
            <a:pPr marL="796925" indent="-342900">
              <a:buAutoNum type="arabicPeriod"/>
            </a:pPr>
            <a:r>
              <a:rPr lang="en-US" sz="2000" dirty="0"/>
              <a:t>Finding himself in an entirely alien surroundings created by social barrier it reduces the morale and the enthusiasm of the student.</a:t>
            </a:r>
          </a:p>
          <a:p>
            <a:pPr marL="796925" indent="-342900">
              <a:buAutoNum type="arabicPeriod"/>
            </a:pPr>
            <a:endParaRPr lang="en-US" sz="800" dirty="0"/>
          </a:p>
          <a:p>
            <a:pPr marL="796925" indent="-342900">
              <a:buAutoNum type="arabicPeriod"/>
            </a:pPr>
            <a:r>
              <a:rPr lang="en-US" sz="2000" dirty="0"/>
              <a:t>This barrier creates groupism which restricts the growth of that student.</a:t>
            </a:r>
          </a:p>
          <a:p>
            <a:pPr marL="796925" indent="-342900">
              <a:buAutoNum type="arabicPeriod"/>
            </a:pPr>
            <a:endParaRPr lang="en-US" sz="800" dirty="0"/>
          </a:p>
          <a:p>
            <a:pPr marL="796925" indent="-342900">
              <a:buAutoNum type="arabicPeriod"/>
            </a:pPr>
            <a:r>
              <a:rPr lang="en-US" sz="2000" dirty="0"/>
              <a:t>This some times even lead to violence.</a:t>
            </a:r>
          </a:p>
        </p:txBody>
      </p:sp>
      <p:pic>
        <p:nvPicPr>
          <p:cNvPr id="1026" name="Picture 2" descr="http://us.123rf.com/450wm/wavebreakmediamicro/wavebreakmediamicro1509/wavebreakmediamicro150923191/46386315-lonely-student-being-bullied-by-group-of-brutish-classmates-at-the-university.jpg?ve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0715" y="2000249"/>
            <a:ext cx="5561063" cy="370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772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12741"/>
            <a:ext cx="6164825" cy="3262432"/>
          </a:xfrm>
          <a:prstGeom prst="rect">
            <a:avLst/>
          </a:prstGeom>
        </p:spPr>
        <p:txBody>
          <a:bodyPr wrap="square">
            <a:spAutoFit/>
          </a:bodyPr>
          <a:lstStyle/>
          <a:p>
            <a:pPr lvl="1"/>
            <a:r>
              <a:rPr lang="en-US" sz="2800" dirty="0"/>
              <a:t>2. Working class</a:t>
            </a:r>
            <a:endParaRPr lang="en-US" dirty="0"/>
          </a:p>
          <a:p>
            <a:pPr marL="1195388" lvl="1" indent="-285750">
              <a:buFont typeface="Arial" panose="020B0604020202020204" pitchFamily="34" charset="0"/>
              <a:buChar char="•"/>
            </a:pPr>
            <a:r>
              <a:rPr lang="en-US" sz="2000" dirty="0"/>
              <a:t>Reservation in jobs – People have a biased opinion about the ones who get reservation.</a:t>
            </a:r>
          </a:p>
          <a:p>
            <a:pPr marL="1195388" lvl="1" indent="-285750">
              <a:buFont typeface="Arial" panose="020B0604020202020204" pitchFamily="34" charset="0"/>
              <a:buChar char="•"/>
            </a:pPr>
            <a:endParaRPr lang="en-US" sz="1000" dirty="0"/>
          </a:p>
          <a:p>
            <a:pPr marL="1195388" lvl="1" indent="-285750">
              <a:buFont typeface="Arial" panose="020B0604020202020204" pitchFamily="34" charset="0"/>
              <a:buChar char="•"/>
            </a:pPr>
            <a:r>
              <a:rPr lang="en-US" sz="2000" dirty="0"/>
              <a:t>Again if a person from one community enters a workplace in another state or city faces discrimination.</a:t>
            </a:r>
          </a:p>
          <a:p>
            <a:pPr marL="1195388" lvl="1" indent="-285750">
              <a:buFont typeface="Arial" panose="020B0604020202020204" pitchFamily="34" charset="0"/>
              <a:buChar char="•"/>
            </a:pPr>
            <a:endParaRPr lang="en-US" sz="1000" dirty="0"/>
          </a:p>
          <a:p>
            <a:pPr marL="1195388" lvl="1" indent="-285750">
              <a:buFont typeface="Arial" panose="020B0604020202020204" pitchFamily="34" charset="0"/>
              <a:buChar char="•"/>
            </a:pPr>
            <a:r>
              <a:rPr lang="en-US" sz="2000" dirty="0"/>
              <a:t>Your academic qualification and positon in company.</a:t>
            </a:r>
          </a:p>
          <a:p>
            <a:pPr lvl="1"/>
            <a:endParaRPr lang="en-US" dirty="0"/>
          </a:p>
        </p:txBody>
      </p:sp>
      <p:pic>
        <p:nvPicPr>
          <p:cNvPr id="6146" name="Picture 2" descr="PassEndaNow_652x315.jpg (652×3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3177" y="409512"/>
            <a:ext cx="5093384" cy="5918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296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TotalTime>
  <Words>534</Words>
  <Application>Microsoft Office PowerPoint</Application>
  <PresentationFormat>Widescreen</PresentationFormat>
  <Paragraphs>87</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Algerian</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BARRIERS</dc:title>
  <dc:creator>Shivashish Prasad</dc:creator>
  <cp:lastModifiedBy>Shivashish Prasad</cp:lastModifiedBy>
  <cp:revision>38</cp:revision>
  <dcterms:created xsi:type="dcterms:W3CDTF">2016-11-18T17:07:33Z</dcterms:created>
  <dcterms:modified xsi:type="dcterms:W3CDTF">2016-11-20T21:20:13Z</dcterms:modified>
</cp:coreProperties>
</file>