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4" r:id="rId4"/>
    <p:sldId id="259" r:id="rId5"/>
    <p:sldId id="260" r:id="rId6"/>
    <p:sldId id="265"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A50967B-0116-4ECE-8206-E83BE119FA9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18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B24DF4-1BA1-4EB9-AFFA-5E19C29E319D}"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50967B-0116-4ECE-8206-E83BE119FA95}" type="slidenum">
              <a:rPr lang="en-IN" smtClean="0"/>
              <a:t>‹#›</a:t>
            </a:fld>
            <a:endParaRPr lang="en-IN"/>
          </a:p>
        </p:txBody>
      </p:sp>
    </p:spTree>
    <p:extLst>
      <p:ext uri="{BB962C8B-B14F-4D97-AF65-F5344CB8AC3E}">
        <p14:creationId xmlns:p14="http://schemas.microsoft.com/office/powerpoint/2010/main" val="91813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97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4849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spTree>
    <p:extLst>
      <p:ext uri="{BB962C8B-B14F-4D97-AF65-F5344CB8AC3E}">
        <p14:creationId xmlns:p14="http://schemas.microsoft.com/office/powerpoint/2010/main" val="338646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697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155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071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63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spTree>
    <p:extLst>
      <p:ext uri="{BB962C8B-B14F-4D97-AF65-F5344CB8AC3E}">
        <p14:creationId xmlns:p14="http://schemas.microsoft.com/office/powerpoint/2010/main" val="78017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B24DF4-1BA1-4EB9-AFFA-5E19C29E319D}" type="datetimeFigureOut">
              <a:rPr lang="en-IN" smtClean="0"/>
              <a:t>25-09-2018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50967B-0116-4ECE-8206-E83BE119FA9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20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B24DF4-1BA1-4EB9-AFFA-5E19C29E319D}"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50967B-0116-4ECE-8206-E83BE119FA95}" type="slidenum">
              <a:rPr lang="en-IN" smtClean="0"/>
              <a:t>‹#›</a:t>
            </a:fld>
            <a:endParaRPr lang="en-IN"/>
          </a:p>
        </p:txBody>
      </p:sp>
    </p:spTree>
    <p:extLst>
      <p:ext uri="{BB962C8B-B14F-4D97-AF65-F5344CB8AC3E}">
        <p14:creationId xmlns:p14="http://schemas.microsoft.com/office/powerpoint/2010/main" val="6735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B24DF4-1BA1-4EB9-AFFA-5E19C29E319D}" type="datetimeFigureOut">
              <a:rPr lang="en-IN" smtClean="0"/>
              <a:t>25-09-2018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50967B-0116-4ECE-8206-E83BE119FA9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7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24DF4-1BA1-4EB9-AFFA-5E19C29E319D}" type="datetimeFigureOut">
              <a:rPr lang="en-IN" smtClean="0"/>
              <a:t>25-09-2018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50967B-0116-4ECE-8206-E83BE119FA9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48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DF4-1BA1-4EB9-AFFA-5E19C29E319D}" type="datetimeFigureOut">
              <a:rPr lang="en-IN" smtClean="0"/>
              <a:t>25-09-2018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50967B-0116-4ECE-8206-E83BE119FA95}" type="slidenum">
              <a:rPr lang="en-IN" smtClean="0"/>
              <a:t>‹#›</a:t>
            </a:fld>
            <a:endParaRPr lang="en-IN"/>
          </a:p>
        </p:txBody>
      </p:sp>
    </p:spTree>
    <p:extLst>
      <p:ext uri="{BB962C8B-B14F-4D97-AF65-F5344CB8AC3E}">
        <p14:creationId xmlns:p14="http://schemas.microsoft.com/office/powerpoint/2010/main" val="137857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B24DF4-1BA1-4EB9-AFFA-5E19C29E319D}"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50967B-0116-4ECE-8206-E83BE119FA9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B24DF4-1BA1-4EB9-AFFA-5E19C29E319D}" type="datetimeFigureOut">
              <a:rPr lang="en-IN" smtClean="0"/>
              <a:t>25-09-2018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50967B-0116-4ECE-8206-E83BE119FA95}" type="slidenum">
              <a:rPr lang="en-IN" smtClean="0"/>
              <a:t>‹#›</a:t>
            </a:fld>
            <a:endParaRPr lang="en-IN"/>
          </a:p>
        </p:txBody>
      </p:sp>
    </p:spTree>
    <p:extLst>
      <p:ext uri="{BB962C8B-B14F-4D97-AF65-F5344CB8AC3E}">
        <p14:creationId xmlns:p14="http://schemas.microsoft.com/office/powerpoint/2010/main" val="31618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B24DF4-1BA1-4EB9-AFFA-5E19C29E319D}" type="datetimeFigureOut">
              <a:rPr lang="en-IN" smtClean="0"/>
              <a:t>25-09-2018</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50967B-0116-4ECE-8206-E83BE119FA95}" type="slidenum">
              <a:rPr lang="en-IN" smtClean="0"/>
              <a:t>‹#›</a:t>
            </a:fld>
            <a:endParaRPr lang="en-IN"/>
          </a:p>
        </p:txBody>
      </p:sp>
    </p:spTree>
    <p:extLst>
      <p:ext uri="{BB962C8B-B14F-4D97-AF65-F5344CB8AC3E}">
        <p14:creationId xmlns:p14="http://schemas.microsoft.com/office/powerpoint/2010/main" val="22987326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ixpower.com/wordpress/wp-content/uploads/2013/02/Fotolia_44810934_M-Water-Faucet-.jpg" TargetMode="External"/><Relationship Id="rId1" Type="http://schemas.openxmlformats.org/officeDocument/2006/relationships/slideLayout" Target="../slideLayouts/slideLayout2.xml"/><Relationship Id="rId4" Type="http://schemas.openxmlformats.org/officeDocument/2006/relationships/hyperlink" Target="http://blogs.umb.edu/buildingtheworld/category/the-colorado-river-and-hoover-dam-united-stat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ixpower.com/wordpress/wp-content/uploads/2013/02/Fotolia_44810934_M-Water-Faucet-.jpg" TargetMode="Externa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56C9-DEE6-46CF-A264-F311775B5328}"/>
              </a:ext>
            </a:extLst>
          </p:cNvPr>
          <p:cNvSpPr>
            <a:spLocks noGrp="1"/>
          </p:cNvSpPr>
          <p:nvPr>
            <p:ph type="ctrTitle"/>
          </p:nvPr>
        </p:nvSpPr>
        <p:spPr>
          <a:xfrm>
            <a:off x="2688165" y="1808987"/>
            <a:ext cx="6815669" cy="1515533"/>
          </a:xfrm>
        </p:spPr>
        <p:txBody>
          <a:bodyPr/>
          <a:lstStyle/>
          <a:p>
            <a:r>
              <a:rPr lang="en-US" b="1" dirty="0"/>
              <a:t>FOOD AND WATER</a:t>
            </a:r>
            <a:endParaRPr lang="en-IN" b="1" dirty="0"/>
          </a:p>
        </p:txBody>
      </p:sp>
      <p:sp>
        <p:nvSpPr>
          <p:cNvPr id="3" name="Subtitle 2">
            <a:extLst>
              <a:ext uri="{FF2B5EF4-FFF2-40B4-BE49-F238E27FC236}">
                <a16:creationId xmlns:a16="http://schemas.microsoft.com/office/drawing/2014/main" id="{AAC70B3C-662F-46B6-8843-DC61EC5A67FF}"/>
              </a:ext>
            </a:extLst>
          </p:cNvPr>
          <p:cNvSpPr>
            <a:spLocks noGrp="1"/>
          </p:cNvSpPr>
          <p:nvPr>
            <p:ph type="subTitle" idx="1"/>
          </p:nvPr>
        </p:nvSpPr>
        <p:spPr>
          <a:xfrm>
            <a:off x="2688165" y="3693108"/>
            <a:ext cx="6815669" cy="1320802"/>
          </a:xfrm>
        </p:spPr>
        <p:txBody>
          <a:bodyPr>
            <a:normAutofit/>
          </a:bodyPr>
          <a:lstStyle/>
          <a:p>
            <a:r>
              <a:rPr lang="en-US" sz="4800" b="1" dirty="0">
                <a:latin typeface="+mj-lt"/>
              </a:rPr>
              <a:t>SE C U R I T Y</a:t>
            </a:r>
            <a:endParaRPr lang="en-IN" sz="4800" b="1" dirty="0">
              <a:latin typeface="+mj-lt"/>
            </a:endParaRPr>
          </a:p>
        </p:txBody>
      </p:sp>
    </p:spTree>
    <p:extLst>
      <p:ext uri="{BB962C8B-B14F-4D97-AF65-F5344CB8AC3E}">
        <p14:creationId xmlns:p14="http://schemas.microsoft.com/office/powerpoint/2010/main" val="6702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2265-FFB4-4808-9238-9DA791C9C3E3}"/>
              </a:ext>
            </a:extLst>
          </p:cNvPr>
          <p:cNvSpPr>
            <a:spLocks noGrp="1"/>
          </p:cNvSpPr>
          <p:nvPr>
            <p:ph type="title"/>
          </p:nvPr>
        </p:nvSpPr>
        <p:spPr>
          <a:xfrm>
            <a:off x="66587" y="861205"/>
            <a:ext cx="9601196" cy="1303867"/>
          </a:xfrm>
        </p:spPr>
        <p:txBody>
          <a:bodyPr>
            <a:normAutofit fontScale="90000"/>
          </a:bodyPr>
          <a:lstStyle/>
          <a:p>
            <a:pPr algn="l"/>
            <a:r>
              <a:rPr lang="en-US" sz="5400" b="1" dirty="0"/>
              <a:t>      FOOD SECURITY </a:t>
            </a:r>
            <a:br>
              <a:rPr lang="en-US" sz="5400" b="1" dirty="0"/>
            </a:br>
            <a:r>
              <a:rPr lang="en-US" sz="5400" b="1" dirty="0"/>
              <a:t>               </a:t>
            </a:r>
            <a:r>
              <a:rPr lang="en-US" sz="5400" dirty="0"/>
              <a:t> And  </a:t>
            </a:r>
            <a:r>
              <a:rPr lang="en-US" sz="5400" b="1" dirty="0"/>
              <a:t>INSECURITY</a:t>
            </a:r>
            <a:endParaRPr lang="en-IN" sz="5400" dirty="0"/>
          </a:p>
        </p:txBody>
      </p:sp>
      <p:pic>
        <p:nvPicPr>
          <p:cNvPr id="4" name="Content Placeholder 4">
            <a:extLst>
              <a:ext uri="{FF2B5EF4-FFF2-40B4-BE49-F238E27FC236}">
                <a16:creationId xmlns:a16="http://schemas.microsoft.com/office/drawing/2014/main" id="{3720DB6B-E33D-4C24-A682-361C26804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500" y="695890"/>
            <a:ext cx="2716566" cy="1634498"/>
          </a:xfrm>
          <a:prstGeom prst="rect">
            <a:avLst/>
          </a:prstGeom>
        </p:spPr>
      </p:pic>
      <p:sp>
        <p:nvSpPr>
          <p:cNvPr id="7" name="Content Placeholder 6">
            <a:extLst>
              <a:ext uri="{FF2B5EF4-FFF2-40B4-BE49-F238E27FC236}">
                <a16:creationId xmlns:a16="http://schemas.microsoft.com/office/drawing/2014/main" id="{7B50EF7D-DE93-4640-B314-7DB484417E7D}"/>
              </a:ext>
            </a:extLst>
          </p:cNvPr>
          <p:cNvSpPr>
            <a:spLocks noGrp="1"/>
          </p:cNvSpPr>
          <p:nvPr>
            <p:ph idx="1"/>
          </p:nvPr>
        </p:nvSpPr>
        <p:spPr>
          <a:xfrm>
            <a:off x="889246" y="2556932"/>
            <a:ext cx="10413507" cy="3605178"/>
          </a:xfrm>
        </p:spPr>
        <p:txBody>
          <a:bodyPr>
            <a:normAutofit lnSpcReduction="10000"/>
          </a:bodyPr>
          <a:lstStyle/>
          <a:p>
            <a:r>
              <a:rPr lang="en-US" dirty="0"/>
              <a:t>Food security is the condition in which all people, at all times, have physical, social and economic access to sufficient safe and nutritious food that meets their dietary needs and food preferences for an active and healthy life. </a:t>
            </a:r>
          </a:p>
          <a:p>
            <a:r>
              <a:rPr lang="en-US" dirty="0"/>
              <a:t> Food security also means that the people who produce our foods are able to earn a decent, living wage growing, catching, producing, processing, transporting, retailing and serving food.</a:t>
            </a:r>
          </a:p>
          <a:p>
            <a:r>
              <a:rPr lang="en-US" dirty="0"/>
              <a:t>Since we are talking about food security we need to know about food insecurity. So here goes the definition: </a:t>
            </a:r>
            <a:r>
              <a:rPr lang="en-US" b="1" dirty="0"/>
              <a:t>food insecurity refers to a lack of access to enough good, healthy, and culturally appropriate food.</a:t>
            </a:r>
            <a:endParaRPr lang="en-IN" dirty="0"/>
          </a:p>
        </p:txBody>
      </p:sp>
    </p:spTree>
    <p:extLst>
      <p:ext uri="{BB962C8B-B14F-4D97-AF65-F5344CB8AC3E}">
        <p14:creationId xmlns:p14="http://schemas.microsoft.com/office/powerpoint/2010/main" val="96417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2265-FFB4-4808-9238-9DA791C9C3E3}"/>
              </a:ext>
            </a:extLst>
          </p:cNvPr>
          <p:cNvSpPr>
            <a:spLocks noGrp="1"/>
          </p:cNvSpPr>
          <p:nvPr>
            <p:ph type="title"/>
          </p:nvPr>
        </p:nvSpPr>
        <p:spPr>
          <a:xfrm>
            <a:off x="-506765" y="848967"/>
            <a:ext cx="9601196" cy="1303867"/>
          </a:xfrm>
        </p:spPr>
        <p:txBody>
          <a:bodyPr>
            <a:normAutofit fontScale="90000"/>
          </a:bodyPr>
          <a:lstStyle/>
          <a:p>
            <a:r>
              <a:rPr lang="en-IN" dirty="0"/>
              <a:t>                        </a:t>
            </a:r>
            <a:r>
              <a:rPr lang="en-IN" b="1" dirty="0"/>
              <a:t>Causes of food </a:t>
            </a:r>
            <a:br>
              <a:rPr lang="en-IN" b="1" dirty="0"/>
            </a:br>
            <a:r>
              <a:rPr lang="en-IN" b="1" dirty="0"/>
              <a:t>                        insecurity</a:t>
            </a:r>
          </a:p>
        </p:txBody>
      </p:sp>
      <p:sp>
        <p:nvSpPr>
          <p:cNvPr id="3" name="Content Placeholder 2">
            <a:extLst>
              <a:ext uri="{FF2B5EF4-FFF2-40B4-BE49-F238E27FC236}">
                <a16:creationId xmlns:a16="http://schemas.microsoft.com/office/drawing/2014/main" id="{F84FDE0F-B6BC-4248-B163-DA37172E4501}"/>
              </a:ext>
            </a:extLst>
          </p:cNvPr>
          <p:cNvSpPr>
            <a:spLocks noGrp="1"/>
          </p:cNvSpPr>
          <p:nvPr>
            <p:ph idx="1"/>
          </p:nvPr>
        </p:nvSpPr>
        <p:spPr>
          <a:xfrm>
            <a:off x="1295400" y="2556932"/>
            <a:ext cx="9899341" cy="3586416"/>
          </a:xfrm>
        </p:spPr>
        <p:txBody>
          <a:bodyPr>
            <a:normAutofit lnSpcReduction="10000"/>
          </a:bodyPr>
          <a:lstStyle/>
          <a:p>
            <a:pPr marL="0" indent="0">
              <a:buNone/>
            </a:pPr>
            <a:r>
              <a:rPr lang="en-US" dirty="0"/>
              <a:t>The most common causes of food insecurity are:</a:t>
            </a:r>
          </a:p>
          <a:p>
            <a:pPr lvl="1">
              <a:buFont typeface="Wingdings" panose="05000000000000000000" pitchFamily="2" charset="2"/>
              <a:buChar char="Ø"/>
            </a:pPr>
            <a:r>
              <a:rPr lang="en-US" dirty="0"/>
              <a:t> </a:t>
            </a:r>
            <a:r>
              <a:rPr lang="en-US" b="1" dirty="0"/>
              <a:t>Drought and other extreme weather events.</a:t>
            </a:r>
          </a:p>
          <a:p>
            <a:pPr lvl="1">
              <a:buFont typeface="Wingdings" panose="05000000000000000000" pitchFamily="2" charset="2"/>
              <a:buChar char="Ø"/>
            </a:pPr>
            <a:r>
              <a:rPr lang="en-US" b="1" dirty="0"/>
              <a:t>Pests, livestock diseases and other agricultural problems.</a:t>
            </a:r>
          </a:p>
          <a:p>
            <a:pPr lvl="1">
              <a:buFont typeface="Wingdings" panose="05000000000000000000" pitchFamily="2" charset="2"/>
              <a:buChar char="Ø"/>
            </a:pPr>
            <a:r>
              <a:rPr lang="en-US" b="1" dirty="0"/>
              <a:t> </a:t>
            </a:r>
            <a:r>
              <a:rPr lang="en-IN" b="1" dirty="0"/>
              <a:t>Military conflicts.</a:t>
            </a:r>
          </a:p>
          <a:p>
            <a:pPr lvl="1">
              <a:buFont typeface="Wingdings" panose="05000000000000000000" pitchFamily="2" charset="2"/>
              <a:buChar char="Ø"/>
            </a:pPr>
            <a:r>
              <a:rPr lang="en-IN" b="1" dirty="0"/>
              <a:t>Corruption and political instability.</a:t>
            </a:r>
          </a:p>
          <a:p>
            <a:pPr lvl="1">
              <a:buFont typeface="Wingdings" panose="05000000000000000000" pitchFamily="2" charset="2"/>
              <a:buChar char="Ø"/>
            </a:pPr>
            <a:r>
              <a:rPr lang="en-IN" b="1" dirty="0"/>
              <a:t>Rapid population growth.</a:t>
            </a:r>
          </a:p>
          <a:p>
            <a:r>
              <a:rPr lang="en-US" dirty="0"/>
              <a:t>An increasing global population, in combination with climate change, poses a threat to food security as arable land becomes more scarce</a:t>
            </a:r>
          </a:p>
          <a:p>
            <a:endParaRPr lang="en-IN" dirty="0"/>
          </a:p>
        </p:txBody>
      </p:sp>
      <p:pic>
        <p:nvPicPr>
          <p:cNvPr id="5" name="Picture 4">
            <a:extLst>
              <a:ext uri="{FF2B5EF4-FFF2-40B4-BE49-F238E27FC236}">
                <a16:creationId xmlns:a16="http://schemas.microsoft.com/office/drawing/2014/main" id="{AB0E8CB2-B1C4-410D-9948-86D8D0157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069" y="679857"/>
            <a:ext cx="3071672" cy="1543050"/>
          </a:xfrm>
          <a:prstGeom prst="rect">
            <a:avLst/>
          </a:prstGeom>
          <a:ln>
            <a:noFill/>
          </a:ln>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id="{193FE9DE-2E79-4441-8FB8-DBED75012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718" y="679856"/>
            <a:ext cx="2952750" cy="15430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8647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E7E8-5A30-4C11-B982-0A7E910977EB}"/>
              </a:ext>
            </a:extLst>
          </p:cNvPr>
          <p:cNvSpPr>
            <a:spLocks noGrp="1"/>
          </p:cNvSpPr>
          <p:nvPr>
            <p:ph type="title"/>
          </p:nvPr>
        </p:nvSpPr>
        <p:spPr/>
        <p:txBody>
          <a:bodyPr/>
          <a:lstStyle/>
          <a:p>
            <a:r>
              <a:rPr lang="en-IN" b="1" dirty="0"/>
              <a:t>ATTAINING FOOD SECURITY</a:t>
            </a:r>
          </a:p>
        </p:txBody>
      </p:sp>
      <p:sp>
        <p:nvSpPr>
          <p:cNvPr id="3" name="Content Placeholder 2">
            <a:extLst>
              <a:ext uri="{FF2B5EF4-FFF2-40B4-BE49-F238E27FC236}">
                <a16:creationId xmlns:a16="http://schemas.microsoft.com/office/drawing/2014/main" id="{4F39B90B-0990-4160-BCED-EF39F0976860}"/>
              </a:ext>
            </a:extLst>
          </p:cNvPr>
          <p:cNvSpPr>
            <a:spLocks noGrp="1"/>
          </p:cNvSpPr>
          <p:nvPr>
            <p:ph idx="1"/>
          </p:nvPr>
        </p:nvSpPr>
        <p:spPr>
          <a:xfrm>
            <a:off x="1295401" y="2539176"/>
            <a:ext cx="9601196" cy="3755092"/>
          </a:xfrm>
        </p:spPr>
        <p:txBody>
          <a:bodyPr>
            <a:normAutofit lnSpcReduction="10000"/>
          </a:bodyPr>
          <a:lstStyle/>
          <a:p>
            <a:r>
              <a:rPr lang="en-US" dirty="0"/>
              <a:t>Eliminating hunger and malnutrition, and achieving wider global food security are among the most intractable problems humanity faces. </a:t>
            </a:r>
          </a:p>
          <a:p>
            <a:r>
              <a:rPr lang="en-US" b="1" dirty="0"/>
              <a:t> The major ways to achieve food security are:</a:t>
            </a:r>
          </a:p>
          <a:p>
            <a:pPr lvl="1">
              <a:buFont typeface="Wingdings" panose="05000000000000000000" pitchFamily="2" charset="2"/>
              <a:buChar char="ü"/>
            </a:pPr>
            <a:r>
              <a:rPr lang="en-US" b="1" dirty="0"/>
              <a:t> Improve food quality</a:t>
            </a:r>
          </a:p>
          <a:p>
            <a:pPr lvl="1">
              <a:buFont typeface="Wingdings" panose="05000000000000000000" pitchFamily="2" charset="2"/>
              <a:buChar char="ü"/>
            </a:pPr>
            <a:r>
              <a:rPr lang="en-US" b="1" dirty="0"/>
              <a:t> Produce higher yields</a:t>
            </a:r>
          </a:p>
          <a:p>
            <a:pPr lvl="1">
              <a:buFont typeface="Wingdings" panose="05000000000000000000" pitchFamily="2" charset="2"/>
              <a:buChar char="ü"/>
            </a:pPr>
            <a:r>
              <a:rPr lang="en-US" b="1" dirty="0"/>
              <a:t> Break down the trade barriers</a:t>
            </a:r>
          </a:p>
          <a:p>
            <a:pPr lvl="1">
              <a:buFont typeface="Wingdings" panose="05000000000000000000" pitchFamily="2" charset="2"/>
              <a:buChar char="ü"/>
            </a:pPr>
            <a:r>
              <a:rPr lang="en-US" b="1" dirty="0"/>
              <a:t> Share the crowded planet</a:t>
            </a:r>
          </a:p>
          <a:p>
            <a:pPr lvl="1">
              <a:buFont typeface="Wingdings" panose="05000000000000000000" pitchFamily="2" charset="2"/>
              <a:buChar char="ü"/>
            </a:pPr>
            <a:r>
              <a:rPr lang="en-US" b="1" dirty="0"/>
              <a:t> Government needs to work in consultation with climatic bodies</a:t>
            </a:r>
          </a:p>
          <a:p>
            <a:pPr lvl="1">
              <a:buFont typeface="Wingdings" panose="05000000000000000000" pitchFamily="2" charset="2"/>
              <a:buChar char="ü"/>
            </a:pPr>
            <a:r>
              <a:rPr lang="en-US" b="1" dirty="0"/>
              <a:t> Promote Green World</a:t>
            </a:r>
          </a:p>
        </p:txBody>
      </p:sp>
      <p:pic>
        <p:nvPicPr>
          <p:cNvPr id="5" name="Picture 4">
            <a:extLst>
              <a:ext uri="{FF2B5EF4-FFF2-40B4-BE49-F238E27FC236}">
                <a16:creationId xmlns:a16="http://schemas.microsoft.com/office/drawing/2014/main" id="{8CEB0332-4D4E-46BE-B364-67C39E6F2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567" y="3551048"/>
            <a:ext cx="4095392" cy="1858678"/>
          </a:xfrm>
          <a:prstGeom prst="ellipse">
            <a:avLst/>
          </a:prstGeom>
          <a:ln>
            <a:noFill/>
          </a:ln>
          <a:effectLst>
            <a:softEdge rad="112500"/>
          </a:effectLst>
        </p:spPr>
      </p:pic>
    </p:spTree>
    <p:extLst>
      <p:ext uri="{BB962C8B-B14F-4D97-AF65-F5344CB8AC3E}">
        <p14:creationId xmlns:p14="http://schemas.microsoft.com/office/powerpoint/2010/main" val="33959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0FB8-6935-4B92-AF0D-3004AE2B62E2}"/>
              </a:ext>
            </a:extLst>
          </p:cNvPr>
          <p:cNvSpPr>
            <a:spLocks noGrp="1"/>
          </p:cNvSpPr>
          <p:nvPr>
            <p:ph type="title"/>
          </p:nvPr>
        </p:nvSpPr>
        <p:spPr>
          <a:xfrm>
            <a:off x="1154097" y="878890"/>
            <a:ext cx="10102788" cy="1442620"/>
          </a:xfr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effectLst>
            <a:softEdge rad="31750"/>
          </a:effectLst>
        </p:spPr>
        <p:txBody>
          <a:bodyPr>
            <a:noAutofit/>
          </a:bodyPr>
          <a:lstStyle/>
          <a:p>
            <a:pPr algn="l"/>
            <a:br>
              <a:rPr lang="en-IN" sz="4000" dirty="0"/>
            </a:br>
            <a:r>
              <a:rPr lang="en-IN" sz="4000" dirty="0"/>
              <a:t>  </a:t>
            </a:r>
            <a:r>
              <a:rPr lang="en-IN" sz="4000" b="1" dirty="0"/>
              <a:t>WATER SECURITY </a:t>
            </a:r>
            <a:br>
              <a:rPr lang="en-IN" sz="4000" dirty="0"/>
            </a:br>
            <a:r>
              <a:rPr lang="en-IN" sz="4000" dirty="0"/>
              <a:t>                    And </a:t>
            </a:r>
            <a:r>
              <a:rPr lang="en-IN" sz="4000" b="1" dirty="0"/>
              <a:t>INSECURITY</a:t>
            </a:r>
            <a:br>
              <a:rPr lang="en-IN" sz="4000" dirty="0"/>
            </a:br>
            <a:endParaRPr lang="en-IN" sz="4000" dirty="0"/>
          </a:p>
        </p:txBody>
      </p:sp>
      <p:sp>
        <p:nvSpPr>
          <p:cNvPr id="3" name="Content Placeholder 2">
            <a:extLst>
              <a:ext uri="{FF2B5EF4-FFF2-40B4-BE49-F238E27FC236}">
                <a16:creationId xmlns:a16="http://schemas.microsoft.com/office/drawing/2014/main" id="{97FF4E3D-6817-4E28-B291-F1D496CBD947}"/>
              </a:ext>
            </a:extLst>
          </p:cNvPr>
          <p:cNvSpPr>
            <a:spLocks noGrp="1"/>
          </p:cNvSpPr>
          <p:nvPr>
            <p:ph idx="1"/>
          </p:nvPr>
        </p:nvSpPr>
        <p:spPr>
          <a:xfrm>
            <a:off x="1295401" y="2556931"/>
            <a:ext cx="9601196" cy="4545205"/>
          </a:xfrm>
        </p:spPr>
        <p:txBody>
          <a:bodyPr>
            <a:normAutofit fontScale="92500" lnSpcReduction="20000"/>
          </a:bodyPr>
          <a:lstStyle/>
          <a:p>
            <a:r>
              <a:rPr lang="en-US" sz="2800" dirty="0"/>
              <a:t>Water security can be defined as the ability to access sufficient quantities of clean water to maintain adequate standards of food and goods production, proper sanitation, and sustainable health care.</a:t>
            </a:r>
          </a:p>
          <a:p>
            <a:pPr fontAlgn="base"/>
            <a:r>
              <a:rPr lang="en-IN" sz="2800" dirty="0"/>
              <a:t> </a:t>
            </a:r>
            <a:r>
              <a:rPr lang="en-US" sz="2800" dirty="0"/>
              <a:t>Water, in absolute terms, is not in short supply planet-wide.  But, according to the United Nations water organization the total usable freshwater supply for ecosystems and humans is only about 1% </a:t>
            </a:r>
            <a:r>
              <a:rPr lang="en-IN" sz="2800" dirty="0"/>
              <a:t>of all freshwater resources.</a:t>
            </a:r>
          </a:p>
          <a:p>
            <a:pPr fontAlgn="base"/>
            <a:r>
              <a:rPr lang="en-US" sz="2800" dirty="0"/>
              <a:t>And, water use has been growing at more than twice the rate of the population increase in the last century.</a:t>
            </a:r>
            <a:endParaRPr lang="en-IN" sz="2800" dirty="0"/>
          </a:p>
          <a:p>
            <a:pPr marL="0" indent="0" fontAlgn="base">
              <a:buNone/>
            </a:pPr>
            <a:endParaRPr lang="en-IN" dirty="0"/>
          </a:p>
          <a:p>
            <a:pPr marL="0" indent="0">
              <a:buNone/>
            </a:pPr>
            <a:r>
              <a:rPr lang="en-IN" dirty="0">
                <a:hlinkClick r:id="rId2"/>
              </a:rPr>
              <a:t> </a:t>
            </a:r>
            <a:br>
              <a:rPr lang="en-IN" dirty="0">
                <a:hlinkClick r:id="rId2"/>
              </a:rPr>
            </a:br>
            <a:endParaRPr lang="en-IN" dirty="0"/>
          </a:p>
        </p:txBody>
      </p:sp>
      <p:pic>
        <p:nvPicPr>
          <p:cNvPr id="5" name="Picture 4">
            <a:extLst>
              <a:ext uri="{FF2B5EF4-FFF2-40B4-BE49-F238E27FC236}">
                <a16:creationId xmlns:a16="http://schemas.microsoft.com/office/drawing/2014/main" id="{36438D7E-5EFF-4CC1-A987-DB61A259F3E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736139" y="863354"/>
            <a:ext cx="2289926" cy="1526001"/>
          </a:xfrm>
          <a:prstGeom prst="ellipse">
            <a:avLst/>
          </a:prstGeom>
          <a:ln>
            <a:noFill/>
          </a:ln>
          <a:effectLst>
            <a:softEdge rad="112500"/>
          </a:effectLst>
        </p:spPr>
      </p:pic>
    </p:spTree>
    <p:extLst>
      <p:ext uri="{BB962C8B-B14F-4D97-AF65-F5344CB8AC3E}">
        <p14:creationId xmlns:p14="http://schemas.microsoft.com/office/powerpoint/2010/main" val="414892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F4E3D-6817-4E28-B291-F1D496CBD947}"/>
              </a:ext>
            </a:extLst>
          </p:cNvPr>
          <p:cNvSpPr>
            <a:spLocks noGrp="1"/>
          </p:cNvSpPr>
          <p:nvPr>
            <p:ph idx="1"/>
          </p:nvPr>
        </p:nvSpPr>
        <p:spPr>
          <a:xfrm>
            <a:off x="1206624" y="2475188"/>
            <a:ext cx="9601196" cy="7244179"/>
          </a:xfrm>
        </p:spPr>
        <p:txBody>
          <a:bodyPr>
            <a:normAutofit/>
          </a:bodyPr>
          <a:lstStyle/>
          <a:p>
            <a:pPr fontAlgn="base"/>
            <a:r>
              <a:rPr lang="en-IN" dirty="0"/>
              <a:t> </a:t>
            </a:r>
            <a:r>
              <a:rPr lang="en-IN" sz="2800" dirty="0"/>
              <a:t>There are basically many ways to achieve water security or save water and few of them are mentioned below :</a:t>
            </a:r>
          </a:p>
          <a:p>
            <a:pPr lvl="1" fontAlgn="base">
              <a:buFont typeface="Wingdings" panose="05000000000000000000" pitchFamily="2" charset="2"/>
              <a:buChar char="ü"/>
            </a:pPr>
            <a:r>
              <a:rPr lang="en-IN" sz="2400" dirty="0"/>
              <a:t> Shut water off when ever not required</a:t>
            </a:r>
          </a:p>
          <a:p>
            <a:pPr lvl="1" fontAlgn="base">
              <a:buFont typeface="Wingdings" panose="05000000000000000000" pitchFamily="2" charset="2"/>
              <a:buChar char="ü"/>
            </a:pPr>
            <a:r>
              <a:rPr lang="en-IN" sz="2400" dirty="0"/>
              <a:t> Dispose chemicals properly.</a:t>
            </a:r>
          </a:p>
          <a:p>
            <a:pPr lvl="1" fontAlgn="base">
              <a:buFont typeface="Wingdings" panose="05000000000000000000" pitchFamily="2" charset="2"/>
              <a:buChar char="ü"/>
            </a:pPr>
            <a:r>
              <a:rPr lang="en-IN" sz="2400" dirty="0"/>
              <a:t> Recycle water </a:t>
            </a:r>
          </a:p>
          <a:p>
            <a:pPr lvl="1" fontAlgn="base">
              <a:buFont typeface="Wingdings" panose="05000000000000000000" pitchFamily="2" charset="2"/>
              <a:buChar char="ü"/>
            </a:pPr>
            <a:r>
              <a:rPr lang="en-IN" sz="2400" dirty="0"/>
              <a:t>Install a rain barrel</a:t>
            </a:r>
          </a:p>
          <a:p>
            <a:pPr lvl="1" fontAlgn="base">
              <a:buFont typeface="Wingdings" panose="05000000000000000000" pitchFamily="2" charset="2"/>
              <a:buChar char="ü"/>
            </a:pPr>
            <a:r>
              <a:rPr lang="en-US" sz="2400" dirty="0"/>
              <a:t>Get involved in water education.</a:t>
            </a:r>
          </a:p>
          <a:p>
            <a:pPr marL="457200" lvl="1" indent="0" fontAlgn="base">
              <a:buNone/>
            </a:pPr>
            <a:endParaRPr lang="en-IN" dirty="0"/>
          </a:p>
          <a:p>
            <a:pPr lvl="1" fontAlgn="base">
              <a:buFont typeface="Wingdings" panose="05000000000000000000" pitchFamily="2" charset="2"/>
              <a:buChar char="ü"/>
            </a:pPr>
            <a:endParaRPr lang="en-IN" dirty="0"/>
          </a:p>
          <a:p>
            <a:pPr marL="0" indent="0">
              <a:buNone/>
            </a:pPr>
            <a:r>
              <a:rPr lang="en-IN" dirty="0">
                <a:hlinkClick r:id="rId2"/>
              </a:rPr>
              <a:t> </a:t>
            </a:r>
            <a:br>
              <a:rPr lang="en-IN" dirty="0">
                <a:hlinkClick r:id="rId2"/>
              </a:rPr>
            </a:br>
            <a:endParaRPr lang="en-IN" dirty="0"/>
          </a:p>
        </p:txBody>
      </p:sp>
      <p:sp>
        <p:nvSpPr>
          <p:cNvPr id="8" name="Title 1">
            <a:extLst>
              <a:ext uri="{FF2B5EF4-FFF2-40B4-BE49-F238E27FC236}">
                <a16:creationId xmlns:a16="http://schemas.microsoft.com/office/drawing/2014/main" id="{17931EB6-E9B8-436C-88F3-7FED8829838C}"/>
              </a:ext>
            </a:extLst>
          </p:cNvPr>
          <p:cNvSpPr>
            <a:spLocks noGrp="1"/>
          </p:cNvSpPr>
          <p:nvPr>
            <p:ph type="title"/>
          </p:nvPr>
        </p:nvSpPr>
        <p:spPr>
          <a:xfrm>
            <a:off x="1295401" y="760722"/>
            <a:ext cx="9601200" cy="1511962"/>
          </a:xfr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noFill/>
          </a:ln>
          <a:effectLst/>
          <a:scene3d>
            <a:camera prst="orthographicFront">
              <a:rot lat="0" lon="0" rev="0"/>
            </a:camera>
            <a:lightRig rig="contrasting" dir="t">
              <a:rot lat="0" lon="0" rev="7800000"/>
            </a:lightRig>
          </a:scene3d>
          <a:sp3d>
            <a:bevelT w="139700" h="139700"/>
          </a:sp3d>
        </p:spPr>
        <p:txBody>
          <a:bodyPr/>
          <a:lstStyle/>
          <a:p>
            <a:pPr algn="l"/>
            <a:r>
              <a:rPr lang="en-IN" b="1" dirty="0"/>
              <a:t>    PREVENTIONS</a:t>
            </a:r>
          </a:p>
        </p:txBody>
      </p:sp>
      <p:pic>
        <p:nvPicPr>
          <p:cNvPr id="9" name="Content Placeholder 9">
            <a:extLst>
              <a:ext uri="{FF2B5EF4-FFF2-40B4-BE49-F238E27FC236}">
                <a16:creationId xmlns:a16="http://schemas.microsoft.com/office/drawing/2014/main" id="{7AD0737A-0447-4F9F-A75C-57AEE5002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879" y="760722"/>
            <a:ext cx="3790764" cy="1525280"/>
          </a:xfrm>
          <a:prstGeom prst="ellipse">
            <a:avLst/>
          </a:prstGeom>
          <a:ln>
            <a:noFill/>
          </a:ln>
          <a:effectLst>
            <a:softEdge rad="112500"/>
          </a:effectLst>
        </p:spPr>
      </p:pic>
      <p:pic>
        <p:nvPicPr>
          <p:cNvPr id="11" name="Picture 10">
            <a:extLst>
              <a:ext uri="{FF2B5EF4-FFF2-40B4-BE49-F238E27FC236}">
                <a16:creationId xmlns:a16="http://schemas.microsoft.com/office/drawing/2014/main" id="{2CB0BDC6-387B-44CA-8E03-11C523106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354" y="3272806"/>
            <a:ext cx="3500022" cy="262501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2424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56C9-DEE6-46CF-A264-F311775B5328}"/>
              </a:ext>
            </a:extLst>
          </p:cNvPr>
          <p:cNvSpPr>
            <a:spLocks noGrp="1"/>
          </p:cNvSpPr>
          <p:nvPr>
            <p:ph type="ctrTitle"/>
          </p:nvPr>
        </p:nvSpPr>
        <p:spPr>
          <a:xfrm>
            <a:off x="2688165" y="1808987"/>
            <a:ext cx="6815669" cy="1515533"/>
          </a:xfrm>
        </p:spPr>
        <p:txBody>
          <a:bodyPr/>
          <a:lstStyle/>
          <a:p>
            <a:r>
              <a:rPr lang="en-US" b="1" dirty="0"/>
              <a:t>THANK YOU	</a:t>
            </a:r>
            <a:r>
              <a:rPr lang="en-US" b="1" dirty="0">
                <a:sym typeface="Wingdings" panose="05000000000000000000" pitchFamily="2" charset="2"/>
              </a:rPr>
              <a:t></a:t>
            </a:r>
            <a:endParaRPr lang="en-IN" b="1" dirty="0"/>
          </a:p>
        </p:txBody>
      </p:sp>
      <p:sp>
        <p:nvSpPr>
          <p:cNvPr id="3" name="Subtitle 2">
            <a:extLst>
              <a:ext uri="{FF2B5EF4-FFF2-40B4-BE49-F238E27FC236}">
                <a16:creationId xmlns:a16="http://schemas.microsoft.com/office/drawing/2014/main" id="{AAC70B3C-662F-46B6-8843-DC61EC5A67FF}"/>
              </a:ext>
            </a:extLst>
          </p:cNvPr>
          <p:cNvSpPr>
            <a:spLocks noGrp="1"/>
          </p:cNvSpPr>
          <p:nvPr>
            <p:ph type="subTitle" idx="1"/>
          </p:nvPr>
        </p:nvSpPr>
        <p:spPr>
          <a:xfrm>
            <a:off x="4696287" y="3826273"/>
            <a:ext cx="5002855" cy="1320802"/>
          </a:xfrm>
        </p:spPr>
        <p:txBody>
          <a:bodyPr>
            <a:normAutofit fontScale="47500" lnSpcReduction="20000"/>
          </a:bodyPr>
          <a:lstStyle/>
          <a:p>
            <a:r>
              <a:rPr lang="en-US" sz="4800" b="1" dirty="0">
                <a:latin typeface="+mj-lt"/>
              </a:rPr>
              <a:t>           BY;</a:t>
            </a:r>
          </a:p>
          <a:p>
            <a:r>
              <a:rPr lang="en-US" sz="4800" b="1" dirty="0">
                <a:latin typeface="+mj-lt"/>
              </a:rPr>
              <a:t>                                   M.MUSKAAN</a:t>
            </a:r>
          </a:p>
          <a:p>
            <a:r>
              <a:rPr lang="en-US" sz="4800" b="1" dirty="0">
                <a:latin typeface="+mj-lt"/>
              </a:rPr>
              <a:t>                                SECTION 2</a:t>
            </a:r>
            <a:endParaRPr lang="en-IN" sz="4800" b="1" dirty="0">
              <a:latin typeface="+mj-lt"/>
            </a:endParaRPr>
          </a:p>
        </p:txBody>
      </p:sp>
    </p:spTree>
    <p:extLst>
      <p:ext uri="{BB962C8B-B14F-4D97-AF65-F5344CB8AC3E}">
        <p14:creationId xmlns:p14="http://schemas.microsoft.com/office/powerpoint/2010/main" val="229373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2"/>
                                        </p:tgtEl>
                                      </p:cBhvr>
                                      <p:by x="150000" y="150000"/>
                                    </p:animScale>
                                  </p:childTnLst>
                                </p:cTn>
                              </p:par>
                              <p:par>
                                <p:cTn id="7" presetID="53" presetClass="entr" presetSubtype="16"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 calcmode="lin" valueType="num">
                                      <p:cBhvr>
                                        <p:cTn id="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1" dur="500"/>
                                        <p:tgtEl>
                                          <p:spTgt spid="3">
                                            <p:txEl>
                                              <p:pRg st="0" end="0"/>
                                            </p:txEl>
                                          </p:spTgt>
                                        </p:tgtEl>
                                      </p:cBhvr>
                                    </p:animEffect>
                                  </p:childTnLst>
                                </p:cTn>
                              </p:par>
                              <p:par>
                                <p:cTn id="12" presetID="53" presetClass="entr" presetSubtype="16"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5752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203</TotalTime>
  <Words>198</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Wingdings</vt:lpstr>
      <vt:lpstr>Organic</vt:lpstr>
      <vt:lpstr>FOOD AND WATER</vt:lpstr>
      <vt:lpstr>      FOOD SECURITY                  And  INSECURITY</vt:lpstr>
      <vt:lpstr>                        Causes of food                          insecurity</vt:lpstr>
      <vt:lpstr>ATTAINING FOOD SECURITY</vt:lpstr>
      <vt:lpstr>   WATER SECURITY                      And INSECURITY </vt:lpstr>
      <vt:lpstr>    PREVENTIONS</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AND WATER</dc:title>
  <dc:creator>Muskaan Mahindrakar</dc:creator>
  <cp:lastModifiedBy>Muskaan Mahindrakar</cp:lastModifiedBy>
  <cp:revision>19</cp:revision>
  <dcterms:created xsi:type="dcterms:W3CDTF">2018-09-25T09:24:38Z</dcterms:created>
  <dcterms:modified xsi:type="dcterms:W3CDTF">2018-09-25T18:59:02Z</dcterms:modified>
</cp:coreProperties>
</file>