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6338" y="544195"/>
            <a:ext cx="22104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20139"/>
            <a:ext cx="8072119" cy="270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4069" y="9855"/>
            <a:ext cx="63004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8100" marR="5080" indent="-1295400">
              <a:lnSpc>
                <a:spcPct val="100000"/>
              </a:lnSpc>
              <a:spcBef>
                <a:spcPts val="100"/>
              </a:spcBef>
              <a:tabLst>
                <a:tab pos="3404235" algn="l"/>
              </a:tabLst>
            </a:pPr>
            <a:r>
              <a:rPr sz="5400" dirty="0"/>
              <a:t>S</a:t>
            </a:r>
            <a:r>
              <a:rPr sz="5400" spc="-610" dirty="0"/>
              <a:t>W</a:t>
            </a:r>
            <a:r>
              <a:rPr sz="5400" dirty="0"/>
              <a:t>ACHH	BHAR</a:t>
            </a:r>
            <a:r>
              <a:rPr sz="5400" spc="-415" dirty="0"/>
              <a:t>A</a:t>
            </a:r>
            <a:r>
              <a:rPr sz="5400" dirty="0"/>
              <a:t>T  </a:t>
            </a:r>
            <a:r>
              <a:rPr sz="5400" spc="-65" dirty="0"/>
              <a:t>ABHIYAAN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3427857" y="5662371"/>
            <a:ext cx="231203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9390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Presented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By :  </a:t>
            </a:r>
            <a:r>
              <a:rPr lang="en-IN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Parth Kalkar</a:t>
            </a:r>
            <a:endParaRPr sz="2400" dirty="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</a:pPr>
            <a:r>
              <a:rPr lang="en-IN" sz="2400" b="1" spc="-5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B.Tech</a:t>
            </a:r>
            <a:r>
              <a:rPr sz="2400" b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Ist</a:t>
            </a:r>
            <a:r>
              <a:rPr sz="2400" b="1" spc="-2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100" dirty="0">
                <a:solidFill>
                  <a:srgbClr val="C00000"/>
                </a:solidFill>
                <a:latin typeface="Times New Roman"/>
                <a:cs typeface="Times New Roman"/>
              </a:rPr>
              <a:t>Year.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0"/>
            <a:ext cx="5517000" cy="6787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481" y="252171"/>
            <a:ext cx="76409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5" dirty="0"/>
              <a:t>Top </a:t>
            </a:r>
            <a:r>
              <a:rPr sz="3200" dirty="0"/>
              <a:t>10 cleanest cities of India </a:t>
            </a:r>
            <a:r>
              <a:rPr sz="3200" spc="5" dirty="0"/>
              <a:t>(2016</a:t>
            </a:r>
            <a:r>
              <a:rPr sz="3200" dirty="0"/>
              <a:t> Survey)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850891" y="3523488"/>
            <a:ext cx="4140708" cy="2572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863854"/>
            <a:ext cx="7753984" cy="56349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15th Feb, 2016 The </a:t>
            </a:r>
            <a:r>
              <a:rPr sz="24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Swachh Bharat</a:t>
            </a:r>
            <a:r>
              <a:rPr sz="24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Survekshan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17500" algn="l"/>
              </a:tabLst>
            </a:pPr>
            <a:r>
              <a:rPr sz="2400" dirty="0">
                <a:latin typeface="Times New Roman"/>
                <a:cs typeface="Times New Roman"/>
              </a:rPr>
              <a:t>Mysore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(Karnataka).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18135" algn="l"/>
              </a:tabLst>
            </a:pPr>
            <a:r>
              <a:rPr sz="2400" dirty="0">
                <a:latin typeface="Times New Roman"/>
                <a:cs typeface="Times New Roman"/>
              </a:rPr>
              <a:t>Chandigarh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(UT).</a:t>
            </a:r>
            <a:endParaRPr sz="240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11785" algn="l"/>
              </a:tabLst>
            </a:pPr>
            <a:r>
              <a:rPr sz="2400" spc="-10" dirty="0">
                <a:latin typeface="Times New Roman"/>
                <a:cs typeface="Times New Roman"/>
              </a:rPr>
              <a:t>Tiruchirapalli </a:t>
            </a:r>
            <a:r>
              <a:rPr sz="2400" spc="-35" dirty="0">
                <a:latin typeface="Times New Roman"/>
                <a:cs typeface="Times New Roman"/>
              </a:rPr>
              <a:t>(Tamil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Nadu).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17500" algn="l"/>
              </a:tabLst>
            </a:pPr>
            <a:r>
              <a:rPr sz="2400" spc="-5" dirty="0">
                <a:latin typeface="Times New Roman"/>
                <a:cs typeface="Times New Roman"/>
              </a:rPr>
              <a:t>New </a:t>
            </a:r>
            <a:r>
              <a:rPr sz="2400" dirty="0">
                <a:latin typeface="Times New Roman"/>
                <a:cs typeface="Times New Roman"/>
              </a:rPr>
              <a:t>Delhi Municipal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Council.</a:t>
            </a:r>
            <a:endParaRPr sz="240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11785" algn="l"/>
              </a:tabLst>
            </a:pPr>
            <a:r>
              <a:rPr sz="2400" spc="-15" dirty="0">
                <a:latin typeface="Times New Roman"/>
                <a:cs typeface="Times New Roman"/>
              </a:rPr>
              <a:t>Visakhapatnam </a:t>
            </a:r>
            <a:r>
              <a:rPr sz="2400" dirty="0">
                <a:latin typeface="Times New Roman"/>
                <a:cs typeface="Times New Roman"/>
              </a:rPr>
              <a:t>(Andhra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Pradesh).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17500" algn="l"/>
              </a:tabLst>
            </a:pPr>
            <a:r>
              <a:rPr sz="2400" dirty="0">
                <a:latin typeface="Times New Roman"/>
                <a:cs typeface="Times New Roman"/>
              </a:rPr>
              <a:t>Surat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(Gujarat).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17500" algn="l"/>
              </a:tabLst>
            </a:pPr>
            <a:r>
              <a:rPr sz="2400" dirty="0">
                <a:latin typeface="Times New Roman"/>
                <a:cs typeface="Times New Roman"/>
              </a:rPr>
              <a:t>Rajkot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(Gujarat).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17500" algn="l"/>
              </a:tabLst>
            </a:pPr>
            <a:r>
              <a:rPr sz="2400" dirty="0">
                <a:latin typeface="Times New Roman"/>
                <a:cs typeface="Times New Roman"/>
              </a:rPr>
              <a:t>Gangtok</a:t>
            </a:r>
            <a:r>
              <a:rPr sz="2400" spc="-5" dirty="0">
                <a:latin typeface="Times New Roman"/>
                <a:cs typeface="Times New Roman"/>
              </a:rPr>
              <a:t> (Sikkim).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18135" algn="l"/>
              </a:tabLst>
            </a:pPr>
            <a:r>
              <a:rPr sz="2400" spc="-5" dirty="0">
                <a:latin typeface="Times New Roman"/>
                <a:cs typeface="Times New Roman"/>
              </a:rPr>
              <a:t>Pimpri-Chindwad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(Maharashtra).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Greater </a:t>
            </a:r>
            <a:r>
              <a:rPr sz="2400" spc="-5" dirty="0">
                <a:latin typeface="Times New Roman"/>
                <a:cs typeface="Times New Roman"/>
              </a:rPr>
              <a:t>Mumbai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(Maharashtra).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MYSORE</a:t>
            </a:r>
            <a:r>
              <a:rPr sz="1800" b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CITY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44211" y="4267198"/>
            <a:ext cx="4227576" cy="2506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4118" y="218643"/>
            <a:ext cx="7650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1065" algn="l"/>
                <a:tab pos="2379980" algn="l"/>
                <a:tab pos="4632960" algn="l"/>
              </a:tabLst>
            </a:pPr>
            <a:r>
              <a:rPr sz="2800" spc="-5" dirty="0"/>
              <a:t>How	Realistic	is</a:t>
            </a:r>
            <a:r>
              <a:rPr sz="2800" spc="10" dirty="0"/>
              <a:t> </a:t>
            </a:r>
            <a:r>
              <a:rPr sz="2800" spc="-5" dirty="0"/>
              <a:t>the</a:t>
            </a:r>
            <a:r>
              <a:rPr sz="2800" spc="15" dirty="0"/>
              <a:t> </a:t>
            </a:r>
            <a:r>
              <a:rPr sz="2800" spc="-10" dirty="0"/>
              <a:t>Swachh	</a:t>
            </a:r>
            <a:r>
              <a:rPr sz="2800" spc="-5" dirty="0"/>
              <a:t>Bharat </a:t>
            </a:r>
            <a:r>
              <a:rPr sz="2800" dirty="0"/>
              <a:t>Campaign</a:t>
            </a:r>
            <a:r>
              <a:rPr sz="2800" spc="-60" dirty="0"/>
              <a:t> </a:t>
            </a:r>
            <a:r>
              <a:rPr sz="2800" spc="-5" dirty="0"/>
              <a:t>?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35940" y="784606"/>
            <a:ext cx="7828280" cy="4660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Under pressure things happen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faster.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3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20 </a:t>
            </a:r>
            <a:r>
              <a:rPr sz="2000" spc="-5" dirty="0">
                <a:latin typeface="Times New Roman"/>
                <a:cs typeface="Times New Roman"/>
              </a:rPr>
              <a:t>millions toilets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2015.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Less than One </a:t>
            </a:r>
            <a:r>
              <a:rPr sz="2000" spc="-5" dirty="0">
                <a:latin typeface="Times New Roman"/>
                <a:cs typeface="Times New Roman"/>
              </a:rPr>
              <a:t>third </a:t>
            </a:r>
            <a:r>
              <a:rPr sz="2000" dirty="0">
                <a:latin typeface="Times New Roman"/>
                <a:cs typeface="Times New Roman"/>
              </a:rPr>
              <a:t>Indian have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sanitation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facilities.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Around </a:t>
            </a:r>
            <a:r>
              <a:rPr sz="2000" dirty="0">
                <a:latin typeface="Times New Roman"/>
                <a:cs typeface="Times New Roman"/>
              </a:rPr>
              <a:t>4 lakhs – 0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5 </a:t>
            </a:r>
            <a:r>
              <a:rPr sz="2000" spc="-5" dirty="0">
                <a:latin typeface="Times New Roman"/>
                <a:cs typeface="Times New Roman"/>
              </a:rPr>
              <a:t>years </a:t>
            </a:r>
            <a:r>
              <a:rPr sz="2000" dirty="0">
                <a:latin typeface="Times New Roman"/>
                <a:cs typeface="Times New Roman"/>
              </a:rPr>
              <a:t>old die </a:t>
            </a:r>
            <a:r>
              <a:rPr sz="2000" spc="5" dirty="0">
                <a:latin typeface="Times New Roman"/>
                <a:cs typeface="Times New Roman"/>
              </a:rPr>
              <a:t>due </a:t>
            </a:r>
            <a:r>
              <a:rPr sz="2000" dirty="0">
                <a:latin typeface="Times New Roman"/>
                <a:cs typeface="Times New Roman"/>
              </a:rPr>
              <a:t>to unsafe drinking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water.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Only </a:t>
            </a:r>
            <a:r>
              <a:rPr sz="2000" spc="5" dirty="0">
                <a:latin typeface="Times New Roman"/>
                <a:cs typeface="Times New Roman"/>
              </a:rPr>
              <a:t>22% </a:t>
            </a:r>
            <a:r>
              <a:rPr sz="2000" dirty="0">
                <a:latin typeface="Times New Roman"/>
                <a:cs typeface="Times New Roman"/>
              </a:rPr>
              <a:t>of rural household use Sanitary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facilities.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Caste </a:t>
            </a:r>
            <a:r>
              <a:rPr sz="2000" dirty="0">
                <a:latin typeface="Times New Roman"/>
                <a:cs typeface="Times New Roman"/>
              </a:rPr>
              <a:t>is a </a:t>
            </a:r>
            <a:r>
              <a:rPr sz="2000" spc="-5" dirty="0">
                <a:latin typeface="Times New Roman"/>
                <a:cs typeface="Times New Roman"/>
              </a:rPr>
              <a:t>major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40000"/>
              </a:lnSpc>
              <a:spcBef>
                <a:spcPts val="4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“ </a:t>
            </a:r>
            <a:r>
              <a:rPr sz="20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If we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Indians can </a:t>
            </a:r>
            <a:r>
              <a:rPr sz="20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reach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Mars then , can’t Indians go and </a:t>
            </a:r>
            <a:r>
              <a:rPr sz="20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clean</a:t>
            </a:r>
            <a:r>
              <a:rPr sz="2000" b="1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our  </a:t>
            </a:r>
            <a:r>
              <a:rPr sz="20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streets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0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roads”.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This is a very difficult mission</a:t>
            </a:r>
            <a:r>
              <a:rPr sz="2000" b="1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but by 2019 </a:t>
            </a:r>
            <a:r>
              <a:rPr sz="20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we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should accomplish</a:t>
            </a:r>
            <a:r>
              <a:rPr sz="2000" b="1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293" y="218643"/>
            <a:ext cx="759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78585" algn="l"/>
              </a:tabLst>
            </a:pPr>
            <a:r>
              <a:rPr sz="2800" spc="-5" dirty="0"/>
              <a:t>Swachh	Bharat </a:t>
            </a:r>
            <a:r>
              <a:rPr sz="2800" dirty="0"/>
              <a:t>Campaign </a:t>
            </a:r>
            <a:r>
              <a:rPr sz="2800" spc="-5" dirty="0"/>
              <a:t>– </a:t>
            </a:r>
            <a:r>
              <a:rPr sz="2800" spc="-15" dirty="0"/>
              <a:t>Dream </a:t>
            </a:r>
            <a:r>
              <a:rPr sz="2800" spc="-5" dirty="0"/>
              <a:t>or</a:t>
            </a:r>
            <a:r>
              <a:rPr sz="2800" spc="-15" dirty="0"/>
              <a:t> </a:t>
            </a:r>
            <a:r>
              <a:rPr sz="2800" spc="-5" dirty="0"/>
              <a:t>Possibility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2950591"/>
            <a:ext cx="8067675" cy="3244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80059" indent="-3429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  <a:tab pos="1696720" algn="l"/>
                <a:tab pos="2861945" algn="l"/>
              </a:tabLst>
            </a:pPr>
            <a:r>
              <a:rPr sz="2200" spc="-5" dirty="0">
                <a:latin typeface="Times New Roman"/>
                <a:cs typeface="Times New Roman"/>
              </a:rPr>
              <a:t>First step element </a:t>
            </a:r>
            <a:r>
              <a:rPr sz="2200" dirty="0">
                <a:latin typeface="Times New Roman"/>
                <a:cs typeface="Times New Roman"/>
              </a:rPr>
              <a:t>of psychology </a:t>
            </a:r>
            <a:r>
              <a:rPr sz="2200" spc="-5" dirty="0">
                <a:latin typeface="Times New Roman"/>
                <a:cs typeface="Times New Roman"/>
              </a:rPr>
              <a:t>- first toilets at </a:t>
            </a:r>
            <a:r>
              <a:rPr sz="2200" dirty="0">
                <a:latin typeface="Times New Roman"/>
                <a:cs typeface="Times New Roman"/>
              </a:rPr>
              <a:t>school- </a:t>
            </a:r>
            <a:r>
              <a:rPr sz="2200" spc="-5" dirty="0">
                <a:latin typeface="Times New Roman"/>
                <a:cs typeface="Times New Roman"/>
              </a:rPr>
              <a:t>this will  change</a:t>
            </a:r>
            <a:r>
              <a:rPr sz="2200" dirty="0">
                <a:latin typeface="Times New Roman"/>
                <a:cs typeface="Times New Roman"/>
              </a:rPr>
              <a:t> the	approach	</a:t>
            </a:r>
            <a:r>
              <a:rPr sz="2200" spc="-5" dirty="0">
                <a:latin typeface="Times New Roman"/>
                <a:cs typeface="Times New Roman"/>
              </a:rPr>
              <a:t>to defecation.</a:t>
            </a:r>
            <a:endParaRPr sz="2200">
              <a:latin typeface="Times New Roman"/>
              <a:cs typeface="Times New Roman"/>
            </a:endParaRPr>
          </a:p>
          <a:p>
            <a:pPr marL="355600" marR="62865" indent="-342900">
              <a:lnSpc>
                <a:spcPct val="100000"/>
              </a:lnSpc>
              <a:spcBef>
                <a:spcPts val="530"/>
              </a:spcBef>
              <a:buFont typeface="Wingdings"/>
              <a:buChar char="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Insanitation causes an expense of Rs 500 per month and Rs 7000 for  every </a:t>
            </a:r>
            <a:r>
              <a:rPr sz="2200" dirty="0">
                <a:latin typeface="Times New Roman"/>
                <a:cs typeface="Times New Roman"/>
              </a:rPr>
              <a:t>individual </a:t>
            </a:r>
            <a:r>
              <a:rPr sz="2200" spc="-5" dirty="0">
                <a:latin typeface="Times New Roman"/>
                <a:cs typeface="Times New Roman"/>
              </a:rPr>
              <a:t>every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year.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25"/>
              </a:spcBef>
              <a:buFont typeface="Wingdings"/>
              <a:buChar char=""/>
              <a:tabLst>
                <a:tab pos="355600" algn="l"/>
                <a:tab pos="3404235" algn="l"/>
              </a:tabLst>
            </a:pPr>
            <a:r>
              <a:rPr sz="2200" spc="-5" dirty="0">
                <a:latin typeface="Times New Roman"/>
                <a:cs typeface="Times New Roman"/>
              </a:rPr>
              <a:t>Lets teach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Swachh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Bharat	as a </a:t>
            </a:r>
            <a:r>
              <a:rPr sz="22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Right and Responsibility</a:t>
            </a:r>
            <a:r>
              <a:rPr sz="2200" spc="-5" dirty="0">
                <a:latin typeface="Times New Roman"/>
                <a:cs typeface="Times New Roman"/>
              </a:rPr>
              <a:t>. </a:t>
            </a:r>
            <a:r>
              <a:rPr sz="22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Freedom  </a:t>
            </a:r>
            <a:r>
              <a:rPr sz="2200" b="1" spc="-15" dirty="0">
                <a:solidFill>
                  <a:srgbClr val="001F5F"/>
                </a:solidFill>
                <a:latin typeface="Times New Roman"/>
                <a:cs typeface="Times New Roman"/>
              </a:rPr>
              <a:t>from </a:t>
            </a:r>
            <a:r>
              <a:rPr sz="22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dirt and filth </a:t>
            </a:r>
            <a:r>
              <a:rPr sz="2200" spc="-5" dirty="0">
                <a:latin typeface="Times New Roman"/>
                <a:cs typeface="Times New Roman"/>
              </a:rPr>
              <a:t>should be taken as fundamental right and  </a:t>
            </a:r>
            <a:r>
              <a:rPr sz="2200" spc="-10" dirty="0">
                <a:latin typeface="Times New Roman"/>
                <a:cs typeface="Times New Roman"/>
              </a:rPr>
              <a:t>responsibility.</a:t>
            </a:r>
            <a:endParaRPr sz="2200">
              <a:latin typeface="Times New Roman"/>
              <a:cs typeface="Times New Roman"/>
            </a:endParaRPr>
          </a:p>
          <a:p>
            <a:pPr marL="355600" marR="646430" indent="-342900">
              <a:lnSpc>
                <a:spcPct val="100000"/>
              </a:lnSpc>
              <a:spcBef>
                <a:spcPts val="535"/>
              </a:spcBef>
              <a:buFont typeface="Wingdings"/>
              <a:buChar char="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additional </a:t>
            </a:r>
            <a:r>
              <a:rPr sz="2200" spc="-5" dirty="0">
                <a:latin typeface="Times New Roman"/>
                <a:cs typeface="Times New Roman"/>
              </a:rPr>
              <a:t>cess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0.5% </a:t>
            </a:r>
            <a:r>
              <a:rPr sz="2200" spc="-5" dirty="0">
                <a:latin typeface="Times New Roman"/>
                <a:cs typeface="Times New Roman"/>
              </a:rPr>
              <a:t>for Swachh Bharat is being levied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  </a:t>
            </a:r>
            <a:r>
              <a:rPr sz="2200" dirty="0">
                <a:latin typeface="Times New Roman"/>
                <a:cs typeface="Times New Roman"/>
              </a:rPr>
              <a:t>proportion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taxable services from November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2015.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23388" y="888491"/>
            <a:ext cx="3697224" cy="2090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0703"/>
            <a:ext cx="5600700" cy="8401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84120">
              <a:lnSpc>
                <a:spcPct val="100000"/>
              </a:lnSpc>
              <a:spcBef>
                <a:spcPts val="475"/>
              </a:spcBef>
            </a:pPr>
            <a:r>
              <a:rPr sz="2800" spc="-20" dirty="0"/>
              <a:t>India’s </a:t>
            </a:r>
            <a:r>
              <a:rPr sz="2800" spc="-5" dirty="0"/>
              <a:t>Filth</a:t>
            </a:r>
            <a:r>
              <a:rPr sz="2800" spc="-20" dirty="0"/>
              <a:t> </a:t>
            </a:r>
            <a:r>
              <a:rPr sz="2800" spc="-10" dirty="0"/>
              <a:t>Figures</a:t>
            </a:r>
            <a:endParaRPr sz="2800"/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According to Census </a:t>
            </a:r>
            <a:r>
              <a:rPr sz="20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2011,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the Urban Slum</a:t>
            </a:r>
            <a:r>
              <a:rPr sz="200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Times New Roman"/>
                <a:cs typeface="Times New Roman"/>
              </a:rPr>
              <a:t>figures: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20139"/>
            <a:ext cx="6072505" cy="27082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68 </a:t>
            </a:r>
            <a:r>
              <a:rPr sz="2000" spc="-5" dirty="0">
                <a:latin typeface="Times New Roman"/>
                <a:cs typeface="Times New Roman"/>
              </a:rPr>
              <a:t>million </a:t>
            </a:r>
            <a:r>
              <a:rPr sz="2000" dirty="0">
                <a:latin typeface="Times New Roman"/>
                <a:cs typeface="Times New Roman"/>
              </a:rPr>
              <a:t>people </a:t>
            </a:r>
            <a:r>
              <a:rPr sz="2000" spc="-5" dirty="0">
                <a:latin typeface="Times New Roman"/>
                <a:cs typeface="Times New Roman"/>
              </a:rPr>
              <a:t>live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slums.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34% </a:t>
            </a:r>
            <a:r>
              <a:rPr sz="2000" dirty="0">
                <a:latin typeface="Times New Roman"/>
                <a:cs typeface="Times New Roman"/>
              </a:rPr>
              <a:t>have no </a:t>
            </a:r>
            <a:r>
              <a:rPr sz="2000" spc="-5" dirty="0">
                <a:latin typeface="Times New Roman"/>
                <a:cs typeface="Times New Roman"/>
              </a:rPr>
              <a:t>toilets </a:t>
            </a:r>
            <a:r>
              <a:rPr sz="2000" dirty="0">
                <a:latin typeface="Times New Roman"/>
                <a:cs typeface="Times New Roman"/>
              </a:rPr>
              <a:t>at their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homes.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63% own </a:t>
            </a:r>
            <a:r>
              <a:rPr sz="2000" spc="-5" dirty="0">
                <a:latin typeface="Times New Roman"/>
                <a:cs typeface="Times New Roman"/>
              </a:rPr>
              <a:t>mobile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phones.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44.3% </a:t>
            </a:r>
            <a:r>
              <a:rPr sz="2000" dirty="0">
                <a:latin typeface="Times New Roman"/>
                <a:cs typeface="Times New Roman"/>
              </a:rPr>
              <a:t>have open drainage in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slums.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1,88,500 tones of waste generated by India per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day.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68.8 </a:t>
            </a:r>
            <a:r>
              <a:rPr sz="2000" spc="-5" dirty="0">
                <a:latin typeface="Times New Roman"/>
                <a:cs typeface="Times New Roman"/>
              </a:rPr>
              <a:t>million </a:t>
            </a:r>
            <a:r>
              <a:rPr sz="2000" dirty="0">
                <a:latin typeface="Times New Roman"/>
                <a:cs typeface="Times New Roman"/>
              </a:rPr>
              <a:t>tones of waste generated by India per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year.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8,500 tones waste generated by Delhi per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day.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4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0.2-0.6 kg garbage generated per head per day in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10100" y="4341875"/>
            <a:ext cx="4457700" cy="2516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4341874"/>
            <a:ext cx="3988308" cy="2516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5216" y="218643"/>
            <a:ext cx="6435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Swachh </a:t>
            </a:r>
            <a:r>
              <a:rPr sz="2800" spc="-5" dirty="0"/>
              <a:t>Bharat </a:t>
            </a:r>
            <a:r>
              <a:rPr sz="2800" dirty="0"/>
              <a:t>Abhiyaan </a:t>
            </a:r>
            <a:r>
              <a:rPr sz="2800" spc="-5" dirty="0"/>
              <a:t>– “Hit or</a:t>
            </a:r>
            <a:r>
              <a:rPr sz="2800" spc="-145" dirty="0"/>
              <a:t> </a:t>
            </a:r>
            <a:r>
              <a:rPr sz="2800" dirty="0"/>
              <a:t>Miss”.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863854"/>
            <a:ext cx="7084695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1130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Swachh </a:t>
            </a:r>
            <a:r>
              <a:rPr sz="2400" dirty="0">
                <a:latin typeface="Times New Roman"/>
                <a:cs typeface="Times New Roman"/>
              </a:rPr>
              <a:t>Bharat only </a:t>
            </a:r>
            <a:r>
              <a:rPr sz="2400" spc="-5" dirty="0">
                <a:latin typeface="Times New Roman"/>
                <a:cs typeface="Times New Roman"/>
              </a:rPr>
              <a:t>Noise, No </a:t>
            </a:r>
            <a:r>
              <a:rPr sz="2400" dirty="0">
                <a:latin typeface="Times New Roman"/>
                <a:cs typeface="Times New Roman"/>
              </a:rPr>
              <a:t>Action.  </a:t>
            </a:r>
            <a:r>
              <a:rPr sz="2400" spc="-25" dirty="0">
                <a:latin typeface="Times New Roman"/>
                <a:cs typeface="Times New Roman"/>
              </a:rPr>
              <a:t>1.</a:t>
            </a:r>
            <a:r>
              <a:rPr sz="2400" b="1" spc="-25" dirty="0">
                <a:latin typeface="Times New Roman"/>
                <a:cs typeface="Times New Roman"/>
              </a:rPr>
              <a:t>Target</a:t>
            </a:r>
            <a:r>
              <a:rPr sz="2400" spc="-25" dirty="0">
                <a:latin typeface="Times New Roman"/>
                <a:cs typeface="Times New Roman"/>
              </a:rPr>
              <a:t>- </a:t>
            </a:r>
            <a:r>
              <a:rPr sz="2400" dirty="0">
                <a:latin typeface="Times New Roman"/>
                <a:cs typeface="Times New Roman"/>
              </a:rPr>
              <a:t>25 lakhs individual toilets by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2019.</a:t>
            </a:r>
            <a:endParaRPr sz="2400">
              <a:latin typeface="Times New Roman"/>
              <a:cs typeface="Times New Roman"/>
            </a:endParaRPr>
          </a:p>
          <a:p>
            <a:pPr marL="1231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4.6 lakhs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installed.</a:t>
            </a:r>
            <a:endParaRPr sz="2400">
              <a:latin typeface="Times New Roman"/>
              <a:cs typeface="Times New Roman"/>
            </a:endParaRPr>
          </a:p>
          <a:p>
            <a:pPr marR="1480820" algn="ctr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12 lakhs under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progress.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/>
                <a:cs typeface="Times New Roman"/>
              </a:rPr>
              <a:t>Success </a:t>
            </a:r>
            <a:r>
              <a:rPr sz="2400" b="1" dirty="0">
                <a:latin typeface="Times New Roman"/>
                <a:cs typeface="Times New Roman"/>
              </a:rPr>
              <a:t>Rate </a:t>
            </a:r>
            <a:r>
              <a:rPr sz="2400" dirty="0">
                <a:latin typeface="Times New Roman"/>
                <a:cs typeface="Times New Roman"/>
              </a:rPr>
              <a:t>– 18%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935" indent="-241935">
              <a:lnSpc>
                <a:spcPct val="100000"/>
              </a:lnSpc>
              <a:spcBef>
                <a:spcPts val="575"/>
              </a:spcBef>
              <a:buSzPct val="95833"/>
              <a:buFont typeface="Times New Roman"/>
              <a:buAutoNum type="arabicPeriod" startAt="2"/>
              <a:tabLst>
                <a:tab pos="241935" algn="l"/>
              </a:tabLst>
            </a:pPr>
            <a:r>
              <a:rPr sz="2400" b="1" spc="-35" dirty="0">
                <a:latin typeface="Times New Roman"/>
                <a:cs typeface="Times New Roman"/>
              </a:rPr>
              <a:t>Target</a:t>
            </a:r>
            <a:r>
              <a:rPr sz="2400" spc="-35" dirty="0">
                <a:latin typeface="Times New Roman"/>
                <a:cs typeface="Times New Roman"/>
              </a:rPr>
              <a:t>- </a:t>
            </a:r>
            <a:r>
              <a:rPr sz="2400" dirty="0">
                <a:latin typeface="Times New Roman"/>
                <a:cs typeface="Times New Roman"/>
              </a:rPr>
              <a:t>100000 </a:t>
            </a:r>
            <a:r>
              <a:rPr sz="2400" spc="-5" dirty="0">
                <a:latin typeface="Times New Roman"/>
                <a:cs typeface="Times New Roman"/>
              </a:rPr>
              <a:t>community </a:t>
            </a:r>
            <a:r>
              <a:rPr sz="2400" dirty="0">
                <a:latin typeface="Times New Roman"/>
                <a:cs typeface="Times New Roman"/>
              </a:rPr>
              <a:t>toilets by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2019.</a:t>
            </a:r>
            <a:endParaRPr sz="2400">
              <a:latin typeface="Times New Roman"/>
              <a:cs typeface="Times New Roman"/>
            </a:endParaRPr>
          </a:p>
          <a:p>
            <a:pPr marL="12319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25000 toilets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installed.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/>
                <a:cs typeface="Times New Roman"/>
              </a:rPr>
              <a:t>Success </a:t>
            </a:r>
            <a:r>
              <a:rPr sz="2400" b="1" dirty="0">
                <a:latin typeface="Times New Roman"/>
                <a:cs typeface="Times New Roman"/>
              </a:rPr>
              <a:t>Rate </a:t>
            </a:r>
            <a:r>
              <a:rPr sz="2400" dirty="0">
                <a:latin typeface="Times New Roman"/>
                <a:cs typeface="Times New Roman"/>
              </a:rPr>
              <a:t>– 25%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935" marR="5080" indent="-241935">
              <a:lnSpc>
                <a:spcPct val="120000"/>
              </a:lnSpc>
              <a:buSzPct val="95833"/>
              <a:buFont typeface="Times New Roman"/>
              <a:buAutoNum type="arabicPeriod" startAt="3"/>
              <a:tabLst>
                <a:tab pos="241935" algn="l"/>
              </a:tabLst>
            </a:pPr>
            <a:r>
              <a:rPr sz="2400" b="1" spc="-35" dirty="0">
                <a:latin typeface="Times New Roman"/>
                <a:cs typeface="Times New Roman"/>
              </a:rPr>
              <a:t>Target</a:t>
            </a:r>
            <a:r>
              <a:rPr sz="2400" spc="-35" dirty="0">
                <a:latin typeface="Times New Roman"/>
                <a:cs typeface="Times New Roman"/>
              </a:rPr>
              <a:t>- </a:t>
            </a:r>
            <a:r>
              <a:rPr sz="2400" dirty="0">
                <a:latin typeface="Times New Roman"/>
                <a:cs typeface="Times New Roman"/>
              </a:rPr>
              <a:t>1000 cities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100% solid waste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  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2019.</a:t>
            </a:r>
            <a:endParaRPr sz="2400">
              <a:latin typeface="Times New Roman"/>
              <a:cs typeface="Times New Roman"/>
            </a:endParaRPr>
          </a:p>
          <a:p>
            <a:pPr marL="12319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Times New Roman"/>
                <a:cs typeface="Times New Roman"/>
              </a:rPr>
              <a:t>Only 2 have </a:t>
            </a:r>
            <a:r>
              <a:rPr sz="2400" dirty="0">
                <a:latin typeface="Times New Roman"/>
                <a:cs typeface="Times New Roman"/>
              </a:rPr>
              <a:t>achieved.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/>
                <a:cs typeface="Times New Roman"/>
              </a:rPr>
              <a:t>Success </a:t>
            </a:r>
            <a:r>
              <a:rPr sz="2400" b="1" dirty="0">
                <a:latin typeface="Times New Roman"/>
                <a:cs typeface="Times New Roman"/>
              </a:rPr>
              <a:t>Rate </a:t>
            </a:r>
            <a:r>
              <a:rPr sz="2400" dirty="0">
                <a:latin typeface="Times New Roman"/>
                <a:cs typeface="Times New Roman"/>
              </a:rPr>
              <a:t>– 0.2%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0"/>
            <a:ext cx="7722108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48407"/>
            <a:ext cx="8394065" cy="48056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  <a:tab pos="373634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Not to</a:t>
            </a:r>
            <a:r>
              <a:rPr sz="2800" i="1" spc="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be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disillusioned	by the </a:t>
            </a:r>
            <a:r>
              <a:rPr sz="2800" i="1" spc="-20" dirty="0">
                <a:latin typeface="Times New Roman"/>
                <a:cs typeface="Times New Roman"/>
              </a:rPr>
              <a:t>reports </a:t>
            </a:r>
            <a:r>
              <a:rPr sz="2800" i="1" spc="-5" dirty="0">
                <a:latin typeface="Times New Roman"/>
                <a:cs typeface="Times New Roman"/>
              </a:rPr>
              <a:t>of slow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progress.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i="1" spc="-15" dirty="0">
                <a:latin typeface="Times New Roman"/>
                <a:cs typeface="Times New Roman"/>
              </a:rPr>
              <a:t>Somewhere </a:t>
            </a:r>
            <a:r>
              <a:rPr sz="2800" i="1" spc="-5" dirty="0">
                <a:latin typeface="Times New Roman"/>
                <a:cs typeface="Times New Roman"/>
              </a:rPr>
              <a:t>somebody is listening , </a:t>
            </a:r>
            <a:r>
              <a:rPr sz="2800" i="1" dirty="0">
                <a:latin typeface="Times New Roman"/>
                <a:cs typeface="Times New Roman"/>
              </a:rPr>
              <a:t>doing </a:t>
            </a:r>
            <a:r>
              <a:rPr sz="2800" i="1" spc="-5" dirty="0">
                <a:latin typeface="Times New Roman"/>
                <a:cs typeface="Times New Roman"/>
              </a:rPr>
              <a:t>their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bit.</a:t>
            </a:r>
            <a:endParaRPr sz="2800">
              <a:latin typeface="Times New Roman"/>
              <a:cs typeface="Times New Roman"/>
            </a:endParaRPr>
          </a:p>
          <a:p>
            <a:pPr marL="355600" marR="68326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Lets </a:t>
            </a:r>
            <a:r>
              <a:rPr sz="2800" i="1" dirty="0">
                <a:latin typeface="Times New Roman"/>
                <a:cs typeface="Times New Roman"/>
              </a:rPr>
              <a:t>look </a:t>
            </a:r>
            <a:r>
              <a:rPr sz="2800" i="1" spc="-5" dirty="0">
                <a:latin typeface="Times New Roman"/>
                <a:cs typeface="Times New Roman"/>
              </a:rPr>
              <a:t>at the glass as half full and </a:t>
            </a:r>
            <a:r>
              <a:rPr sz="2800" i="1" dirty="0">
                <a:latin typeface="Times New Roman"/>
                <a:cs typeface="Times New Roman"/>
              </a:rPr>
              <a:t>not </a:t>
            </a:r>
            <a:r>
              <a:rPr sz="2800" i="1" spc="-5" dirty="0">
                <a:latin typeface="Times New Roman"/>
                <a:cs typeface="Times New Roman"/>
              </a:rPr>
              <a:t>half empty  because we have come </a:t>
            </a:r>
            <a:r>
              <a:rPr sz="2800" i="1" spc="-30" dirty="0">
                <a:latin typeface="Times New Roman"/>
                <a:cs typeface="Times New Roman"/>
              </a:rPr>
              <a:t>from </a:t>
            </a:r>
            <a:r>
              <a:rPr sz="2800" i="1" dirty="0">
                <a:latin typeface="Times New Roman"/>
                <a:cs typeface="Times New Roman"/>
              </a:rPr>
              <a:t>nothing </a:t>
            </a:r>
            <a:r>
              <a:rPr sz="2800" i="1" spc="-5" dirty="0">
                <a:latin typeface="Times New Roman"/>
                <a:cs typeface="Times New Roman"/>
              </a:rPr>
              <a:t>to this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place.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Role of </a:t>
            </a:r>
            <a:r>
              <a:rPr sz="2800" i="1" spc="-55" dirty="0">
                <a:latin typeface="Times New Roman"/>
                <a:cs typeface="Times New Roman"/>
              </a:rPr>
              <a:t>Youth </a:t>
            </a:r>
            <a:r>
              <a:rPr sz="2800" i="1" spc="-5" dirty="0">
                <a:latin typeface="Times New Roman"/>
                <a:cs typeface="Times New Roman"/>
              </a:rPr>
              <a:t>– </a:t>
            </a:r>
            <a:r>
              <a:rPr sz="2800" i="1" dirty="0">
                <a:latin typeface="Times New Roman"/>
                <a:cs typeface="Times New Roman"/>
              </a:rPr>
              <a:t>by </a:t>
            </a:r>
            <a:r>
              <a:rPr sz="2800" i="1" spc="-5" dirty="0">
                <a:latin typeface="Times New Roman"/>
                <a:cs typeface="Times New Roman"/>
              </a:rPr>
              <a:t>inculcating </a:t>
            </a:r>
            <a:r>
              <a:rPr sz="2800" i="1" spc="-20" dirty="0">
                <a:latin typeface="Times New Roman"/>
                <a:cs typeface="Times New Roman"/>
              </a:rPr>
              <a:t>culture </a:t>
            </a:r>
            <a:r>
              <a:rPr sz="2800" i="1" dirty="0">
                <a:latin typeface="Times New Roman"/>
                <a:cs typeface="Times New Roman"/>
              </a:rPr>
              <a:t>of </a:t>
            </a:r>
            <a:r>
              <a:rPr sz="2800" i="1" spc="-5" dirty="0">
                <a:latin typeface="Times New Roman"/>
                <a:cs typeface="Times New Roman"/>
              </a:rPr>
              <a:t>self service </a:t>
            </a:r>
            <a:r>
              <a:rPr sz="2800" i="1" dirty="0">
                <a:latin typeface="Times New Roman"/>
                <a:cs typeface="Times New Roman"/>
              </a:rPr>
              <a:t>and  </a:t>
            </a:r>
            <a:r>
              <a:rPr sz="2800" i="1" spc="-5" dirty="0">
                <a:latin typeface="Times New Roman"/>
                <a:cs typeface="Times New Roman"/>
              </a:rPr>
              <a:t>cleanliness we </a:t>
            </a:r>
            <a:r>
              <a:rPr sz="2800" i="1" spc="-10" dirty="0">
                <a:latin typeface="Times New Roman"/>
                <a:cs typeface="Times New Roman"/>
              </a:rPr>
              <a:t>can </a:t>
            </a:r>
            <a:r>
              <a:rPr sz="2800" i="1" spc="-5" dirty="0">
                <a:latin typeface="Times New Roman"/>
                <a:cs typeface="Times New Roman"/>
              </a:rPr>
              <a:t>bring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change.</a:t>
            </a:r>
            <a:endParaRPr sz="2800">
              <a:latin typeface="Times New Roman"/>
              <a:cs typeface="Times New Roman"/>
            </a:endParaRPr>
          </a:p>
          <a:p>
            <a:pPr marL="355600" marR="109855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  <a:tab pos="1637664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Swachh	Bharat Abhiyaan should be taken </a:t>
            </a:r>
            <a:r>
              <a:rPr sz="2800" i="1" spc="-20" dirty="0">
                <a:latin typeface="Times New Roman"/>
                <a:cs typeface="Times New Roman"/>
              </a:rPr>
              <a:t>forward </a:t>
            </a:r>
            <a:r>
              <a:rPr sz="2800" i="1" spc="-5" dirty="0">
                <a:latin typeface="Times New Roman"/>
                <a:cs typeface="Times New Roman"/>
              </a:rPr>
              <a:t>as a  National </a:t>
            </a:r>
            <a:r>
              <a:rPr sz="2800" i="1" dirty="0">
                <a:latin typeface="Times New Roman"/>
                <a:cs typeface="Times New Roman"/>
              </a:rPr>
              <a:t>Initiative </a:t>
            </a:r>
            <a:r>
              <a:rPr sz="2800" i="1" spc="-10" dirty="0">
                <a:latin typeface="Times New Roman"/>
                <a:cs typeface="Times New Roman"/>
              </a:rPr>
              <a:t>irrespective </a:t>
            </a:r>
            <a:r>
              <a:rPr sz="2800" i="1" spc="-5" dirty="0">
                <a:latin typeface="Times New Roman"/>
                <a:cs typeface="Times New Roman"/>
              </a:rPr>
              <a:t>of its name </a:t>
            </a:r>
            <a:r>
              <a:rPr sz="2800" i="1" dirty="0">
                <a:latin typeface="Times New Roman"/>
                <a:cs typeface="Times New Roman"/>
              </a:rPr>
              <a:t>and</a:t>
            </a:r>
            <a:r>
              <a:rPr sz="2800" i="1" spc="-10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fame.</a:t>
            </a:r>
            <a:endParaRPr sz="2800">
              <a:latin typeface="Times New Roman"/>
              <a:cs typeface="Times New Roman"/>
            </a:endParaRPr>
          </a:p>
          <a:p>
            <a:pPr marL="355600" marR="365125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  <a:tab pos="98679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Attitudes </a:t>
            </a:r>
            <a:r>
              <a:rPr sz="2800" i="1" spc="-20" dirty="0">
                <a:latin typeface="Times New Roman"/>
                <a:cs typeface="Times New Roman"/>
              </a:rPr>
              <a:t>towards </a:t>
            </a:r>
            <a:r>
              <a:rPr sz="2800" i="1" spc="-5" dirty="0">
                <a:latin typeface="Times New Roman"/>
                <a:cs typeface="Times New Roman"/>
              </a:rPr>
              <a:t>cleanliness is changing </a:t>
            </a:r>
            <a:r>
              <a:rPr sz="2800" i="1" dirty="0">
                <a:latin typeface="Times New Roman"/>
                <a:cs typeface="Times New Roman"/>
              </a:rPr>
              <a:t>but </a:t>
            </a:r>
            <a:r>
              <a:rPr sz="2800" i="1" spc="-5" dirty="0">
                <a:latin typeface="Times New Roman"/>
                <a:cs typeface="Times New Roman"/>
              </a:rPr>
              <a:t>we must  </a:t>
            </a:r>
            <a:r>
              <a:rPr sz="2800" i="1" dirty="0">
                <a:latin typeface="Times New Roman"/>
                <a:cs typeface="Times New Roman"/>
              </a:rPr>
              <a:t>not	</a:t>
            </a:r>
            <a:r>
              <a:rPr sz="2800" i="1" spc="-20" dirty="0">
                <a:latin typeface="Times New Roman"/>
                <a:cs typeface="Times New Roman"/>
              </a:rPr>
              <a:t>forget </a:t>
            </a:r>
            <a:r>
              <a:rPr sz="2800" i="1" spc="-5" dirty="0">
                <a:latin typeface="Times New Roman"/>
                <a:cs typeface="Times New Roman"/>
              </a:rPr>
              <a:t>we have miles to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go.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3457" y="5532831"/>
            <a:ext cx="41186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1F5F"/>
                </a:solidFill>
                <a:latin typeface="Georgia"/>
                <a:cs typeface="Georgia"/>
              </a:rPr>
              <a:t>THANK </a:t>
            </a:r>
            <a:r>
              <a:rPr sz="4400" spc="150" dirty="0">
                <a:solidFill>
                  <a:srgbClr val="001F5F"/>
                </a:solidFill>
                <a:latin typeface="Georgia"/>
                <a:cs typeface="Georgia"/>
              </a:rPr>
              <a:t>YOU</a:t>
            </a:r>
            <a:r>
              <a:rPr sz="4400" spc="605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4400" spc="-140" dirty="0">
                <a:solidFill>
                  <a:srgbClr val="001F5F"/>
                </a:solidFill>
                <a:latin typeface="Georgia"/>
                <a:cs typeface="Georgia"/>
              </a:rPr>
              <a:t>!!!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895" y="304800"/>
            <a:ext cx="8604504" cy="4802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200" y="4250435"/>
            <a:ext cx="4343400" cy="2455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0473" y="576199"/>
            <a:ext cx="30835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>
                <a:solidFill>
                  <a:srgbClr val="001F5F"/>
                </a:solidFill>
              </a:rPr>
              <a:t>Table </a:t>
            </a:r>
            <a:r>
              <a:rPr sz="3200" dirty="0">
                <a:solidFill>
                  <a:srgbClr val="001F5F"/>
                </a:solidFill>
              </a:rPr>
              <a:t>of</a:t>
            </a:r>
            <a:r>
              <a:rPr sz="3200" spc="-20" dirty="0">
                <a:solidFill>
                  <a:srgbClr val="001F5F"/>
                </a:solidFill>
              </a:rPr>
              <a:t> </a:t>
            </a:r>
            <a:r>
              <a:rPr sz="3200" dirty="0">
                <a:solidFill>
                  <a:srgbClr val="001F5F"/>
                </a:solidFill>
              </a:rPr>
              <a:t>Contents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07340" y="1516506"/>
            <a:ext cx="3973195" cy="4217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SzPct val="96000"/>
              <a:buAutoNum type="arabicPeriod"/>
              <a:tabLst>
                <a:tab pos="251460" algn="l"/>
              </a:tabLst>
            </a:pPr>
            <a:r>
              <a:rPr sz="25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Introduction.</a:t>
            </a:r>
            <a:endParaRPr sz="25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SzPct val="96000"/>
              <a:buAutoNum type="arabicPeriod"/>
              <a:tabLst>
                <a:tab pos="330200" algn="l"/>
              </a:tabLst>
            </a:pPr>
            <a:r>
              <a:rPr sz="25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Background.</a:t>
            </a:r>
            <a:endParaRPr sz="25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SzPct val="96000"/>
              <a:buAutoNum type="arabicPeriod"/>
              <a:tabLst>
                <a:tab pos="330200" algn="l"/>
              </a:tabLst>
            </a:pPr>
            <a:r>
              <a:rPr sz="25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Objectives.</a:t>
            </a:r>
            <a:endParaRPr sz="2500">
              <a:latin typeface="Times New Roman"/>
              <a:cs typeface="Times New Roman"/>
            </a:endParaRPr>
          </a:p>
          <a:p>
            <a:pPr marL="12700" marR="621665">
              <a:lnSpc>
                <a:spcPct val="100000"/>
              </a:lnSpc>
              <a:buSzPct val="96000"/>
              <a:buAutoNum type="arabicPeriod"/>
              <a:tabLst>
                <a:tab pos="330200" algn="l"/>
              </a:tabLst>
            </a:pPr>
            <a:r>
              <a:rPr sz="25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Public </a:t>
            </a:r>
            <a:r>
              <a:rPr sz="2500" b="1" spc="-30" dirty="0">
                <a:solidFill>
                  <a:srgbClr val="6F2F9F"/>
                </a:solidFill>
                <a:latin typeface="Times New Roman"/>
                <a:cs typeface="Times New Roman"/>
              </a:rPr>
              <a:t>Awareness.  </a:t>
            </a:r>
            <a:r>
              <a:rPr sz="25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5.Brand Ambassadors.  </a:t>
            </a:r>
            <a:r>
              <a:rPr sz="2500" b="1" spc="-50" dirty="0">
                <a:solidFill>
                  <a:srgbClr val="6F2F9F"/>
                </a:solidFill>
                <a:latin typeface="Times New Roman"/>
                <a:cs typeface="Times New Roman"/>
              </a:rPr>
              <a:t>6.Top </a:t>
            </a:r>
            <a:r>
              <a:rPr sz="25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10 Cleanest</a:t>
            </a:r>
            <a:r>
              <a:rPr sz="250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Cities.</a:t>
            </a:r>
            <a:endParaRPr sz="25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330200" algn="l"/>
              </a:tabLst>
            </a:pPr>
            <a:r>
              <a:rPr sz="25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Campaign Realistic or not.</a:t>
            </a:r>
            <a:endParaRPr sz="25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AutoNum type="arabicPeriod" startAt="7"/>
              <a:tabLst>
                <a:tab pos="330200" algn="l"/>
                <a:tab pos="1087120" algn="l"/>
              </a:tabLst>
            </a:pPr>
            <a:r>
              <a:rPr sz="25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SBA	</a:t>
            </a:r>
            <a:r>
              <a:rPr sz="25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Dream </a:t>
            </a:r>
            <a:r>
              <a:rPr sz="25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or</a:t>
            </a:r>
            <a:r>
              <a:rPr sz="250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500" b="1" spc="-15" dirty="0">
                <a:solidFill>
                  <a:srgbClr val="6F2F9F"/>
                </a:solidFill>
                <a:latin typeface="Times New Roman"/>
                <a:cs typeface="Times New Roman"/>
              </a:rPr>
              <a:t>Possibility.</a:t>
            </a:r>
            <a:endParaRPr sz="25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AutoNum type="arabicPeriod" startAt="7"/>
              <a:tabLst>
                <a:tab pos="330200" algn="l"/>
              </a:tabLst>
            </a:pPr>
            <a:r>
              <a:rPr sz="2500" b="1" spc="-20" dirty="0">
                <a:solidFill>
                  <a:srgbClr val="6F2F9F"/>
                </a:solidFill>
                <a:latin typeface="Times New Roman"/>
                <a:cs typeface="Times New Roman"/>
              </a:rPr>
              <a:t>India’s </a:t>
            </a:r>
            <a:r>
              <a:rPr sz="25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Filth</a:t>
            </a:r>
            <a:r>
              <a:rPr sz="2500" b="1" spc="5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figures.</a:t>
            </a:r>
            <a:endParaRPr sz="2500">
              <a:latin typeface="Times New Roman"/>
              <a:cs typeface="Times New Roman"/>
            </a:endParaRPr>
          </a:p>
          <a:p>
            <a:pPr marL="487680" indent="-474980">
              <a:lnSpc>
                <a:spcPct val="100000"/>
              </a:lnSpc>
              <a:buAutoNum type="arabicPeriod" startAt="7"/>
              <a:tabLst>
                <a:tab pos="488315" algn="l"/>
              </a:tabLst>
            </a:pPr>
            <a:r>
              <a:rPr sz="25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Mission Hit or Miss.</a:t>
            </a:r>
            <a:endParaRPr sz="250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AutoNum type="arabicPeriod" startAt="7"/>
              <a:tabLst>
                <a:tab pos="471805" algn="l"/>
              </a:tabLst>
            </a:pPr>
            <a:r>
              <a:rPr sz="25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Conclusion.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0702" y="295782"/>
            <a:ext cx="202818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u="heavy" spc="-5" dirty="0">
                <a:uFill>
                  <a:solidFill>
                    <a:srgbClr val="C00000"/>
                  </a:solidFill>
                </a:uFill>
              </a:rPr>
              <a:t>Introduction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764540" y="828192"/>
            <a:ext cx="7539990" cy="577850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6350" algn="just">
              <a:lnSpc>
                <a:spcPct val="102499"/>
              </a:lnSpc>
              <a:spcBef>
                <a:spcPts val="165"/>
              </a:spcBef>
            </a:pPr>
            <a:r>
              <a:rPr sz="22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Swachh Bharat Abhiyan </a:t>
            </a:r>
            <a:r>
              <a:rPr sz="2200" spc="-5" dirty="0">
                <a:latin typeface="Times New Roman"/>
                <a:cs typeface="Times New Roman"/>
              </a:rPr>
              <a:t>(Hindi : </a:t>
            </a:r>
            <a:r>
              <a:rPr sz="2200" spc="-30" dirty="0">
                <a:latin typeface="Noto Sans"/>
                <a:cs typeface="Noto Sans"/>
              </a:rPr>
              <a:t>स्वच्छ </a:t>
            </a:r>
            <a:r>
              <a:rPr sz="2200" spc="95" dirty="0">
                <a:latin typeface="Noto Sans"/>
                <a:cs typeface="Noto Sans"/>
              </a:rPr>
              <a:t>भारत </a:t>
            </a:r>
            <a:r>
              <a:rPr sz="2200" spc="-40" dirty="0">
                <a:latin typeface="Noto Sans"/>
                <a:cs typeface="Noto Sans"/>
              </a:rPr>
              <a:t>अभभयान</a:t>
            </a:r>
            <a:r>
              <a:rPr sz="2200" spc="-40" dirty="0">
                <a:latin typeface="Times New Roman"/>
                <a:cs typeface="Times New Roman"/>
              </a:rPr>
              <a:t>, </a:t>
            </a:r>
            <a:r>
              <a:rPr sz="2200" spc="-5" dirty="0">
                <a:latin typeface="Times New Roman"/>
                <a:cs typeface="Times New Roman"/>
              </a:rPr>
              <a:t>English:  Clean India Mission and abbreviated as SBA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10" dirty="0">
                <a:latin typeface="Times New Roman"/>
                <a:cs typeface="Times New Roman"/>
              </a:rPr>
              <a:t>SBM </a:t>
            </a:r>
            <a:r>
              <a:rPr sz="2200" spc="-5" dirty="0">
                <a:latin typeface="Times New Roman"/>
                <a:cs typeface="Times New Roman"/>
              </a:rPr>
              <a:t>for "Swachh  Bharat Mission") 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17500" algn="l"/>
              </a:tabLst>
            </a:pPr>
            <a:r>
              <a:rPr sz="2400" b="1" dirty="0">
                <a:latin typeface="Times New Roman"/>
                <a:cs typeface="Times New Roman"/>
              </a:rPr>
              <a:t>»	</a:t>
            </a:r>
            <a:r>
              <a:rPr sz="2400" dirty="0">
                <a:latin typeface="Times New Roman"/>
                <a:cs typeface="Times New Roman"/>
              </a:rPr>
              <a:t>Slogan : </a:t>
            </a:r>
            <a:r>
              <a:rPr sz="28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One step </a:t>
            </a:r>
            <a:r>
              <a:rPr sz="2800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towards</a:t>
            </a:r>
            <a:r>
              <a:rPr sz="2800" i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cleanliness</a:t>
            </a:r>
            <a:r>
              <a:rPr sz="2400" i="1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000"/>
              </a:lnSpc>
              <a:spcBef>
                <a:spcPts val="595"/>
              </a:spcBef>
            </a:pPr>
            <a:r>
              <a:rPr sz="2400" b="1" dirty="0">
                <a:latin typeface="Times New Roman"/>
                <a:cs typeface="Times New Roman"/>
              </a:rPr>
              <a:t>» </a:t>
            </a:r>
            <a:r>
              <a:rPr sz="2200" spc="-5" dirty="0">
                <a:latin typeface="Times New Roman"/>
                <a:cs typeface="Times New Roman"/>
              </a:rPr>
              <a:t>It is a </a:t>
            </a:r>
            <a:r>
              <a:rPr sz="2200" dirty="0">
                <a:latin typeface="Times New Roman"/>
                <a:cs typeface="Times New Roman"/>
              </a:rPr>
              <a:t>national </a:t>
            </a:r>
            <a:r>
              <a:rPr sz="2200" spc="-5" dirty="0">
                <a:latin typeface="Times New Roman"/>
                <a:cs typeface="Times New Roman"/>
              </a:rPr>
              <a:t>campaign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the Government </a:t>
            </a:r>
            <a:r>
              <a:rPr sz="2200" dirty="0">
                <a:latin typeface="Times New Roman"/>
                <a:cs typeface="Times New Roman"/>
              </a:rPr>
              <a:t>of India, </a:t>
            </a:r>
            <a:r>
              <a:rPr sz="2200" spc="-5" dirty="0">
                <a:latin typeface="Times New Roman"/>
                <a:cs typeface="Times New Roman"/>
              </a:rPr>
              <a:t>covering  </a:t>
            </a:r>
            <a:r>
              <a:rPr sz="2200" dirty="0">
                <a:latin typeface="Times New Roman"/>
                <a:cs typeface="Times New Roman"/>
              </a:rPr>
              <a:t>4,041 </a:t>
            </a:r>
            <a:r>
              <a:rPr sz="2200" spc="-5" dirty="0">
                <a:latin typeface="Times New Roman"/>
                <a:cs typeface="Times New Roman"/>
              </a:rPr>
              <a:t>statutory cities and towns, to clean the streets, roads and  infrastructure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country.</a:t>
            </a:r>
            <a:endParaRPr sz="2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/>
                <a:cs typeface="Times New Roman"/>
              </a:rPr>
              <a:t>» </a:t>
            </a:r>
            <a:r>
              <a:rPr sz="2200" spc="-5" dirty="0">
                <a:latin typeface="Times New Roman"/>
                <a:cs typeface="Times New Roman"/>
              </a:rPr>
              <a:t>The campaign was officially launched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2 October </a:t>
            </a:r>
            <a:r>
              <a:rPr sz="2200" dirty="0">
                <a:latin typeface="Times New Roman"/>
                <a:cs typeface="Times New Roman"/>
              </a:rPr>
              <a:t>2014  </a:t>
            </a:r>
            <a:r>
              <a:rPr sz="2200" spc="-5" dirty="0">
                <a:latin typeface="Times New Roman"/>
                <a:cs typeface="Times New Roman"/>
              </a:rPr>
              <a:t>at Rajghat, New Delhi , where Prime Minister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Narendra</a:t>
            </a:r>
            <a:endParaRPr sz="22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535"/>
              </a:spcBef>
            </a:pPr>
            <a:r>
              <a:rPr sz="2200" dirty="0">
                <a:latin typeface="Times New Roman"/>
                <a:cs typeface="Times New Roman"/>
              </a:rPr>
              <a:t>Modi </a:t>
            </a:r>
            <a:r>
              <a:rPr sz="2200" spc="-5" dirty="0">
                <a:latin typeface="Times New Roman"/>
                <a:cs typeface="Times New Roman"/>
              </a:rPr>
              <a:t>himself cleaned the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road.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343535" algn="l"/>
                <a:tab pos="457454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»	</a:t>
            </a:r>
            <a:r>
              <a:rPr sz="2200" spc="-5" dirty="0">
                <a:latin typeface="Times New Roman"/>
                <a:cs typeface="Times New Roman"/>
              </a:rPr>
              <a:t>It was performed in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remembrance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	</a:t>
            </a:r>
            <a:r>
              <a:rPr sz="2200" spc="-5" dirty="0">
                <a:latin typeface="Times New Roman"/>
                <a:cs typeface="Times New Roman"/>
              </a:rPr>
              <a:t>Gandhi's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words.</a:t>
            </a:r>
            <a:endParaRPr sz="2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4500"/>
              </a:lnSpc>
              <a:spcBef>
                <a:spcPts val="1975"/>
              </a:spcBef>
            </a:pPr>
            <a:r>
              <a:rPr sz="2800" b="1" spc="-5" dirty="0">
                <a:latin typeface="Times New Roman"/>
                <a:cs typeface="Times New Roman"/>
              </a:rPr>
              <a:t>» </a:t>
            </a:r>
            <a:r>
              <a:rPr sz="2200" spc="-5" dirty="0">
                <a:latin typeface="Times New Roman"/>
                <a:cs typeface="Times New Roman"/>
              </a:rPr>
              <a:t>It is India's biggest ever cleanliness drive and 3 million  government employees </a:t>
            </a:r>
            <a:r>
              <a:rPr sz="2200" spc="-10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school </a:t>
            </a:r>
            <a:r>
              <a:rPr sz="2200" spc="-10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college students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India  participated in this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event.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192735"/>
            <a:ext cx="2431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0" dirty="0">
                <a:uFill>
                  <a:solidFill>
                    <a:srgbClr val="C00000"/>
                  </a:solidFill>
                </a:uFill>
              </a:rPr>
              <a:t>Background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089406"/>
            <a:ext cx="8759190" cy="4864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300" spc="-30" dirty="0">
                <a:latin typeface="Times New Roman"/>
                <a:cs typeface="Times New Roman"/>
              </a:rPr>
              <a:t>With </a:t>
            </a:r>
            <a:r>
              <a:rPr sz="2300" spc="-10" dirty="0">
                <a:latin typeface="Times New Roman"/>
                <a:cs typeface="Times New Roman"/>
              </a:rPr>
              <a:t>effect </a:t>
            </a:r>
            <a:r>
              <a:rPr sz="2300" dirty="0">
                <a:latin typeface="Times New Roman"/>
                <a:cs typeface="Times New Roman"/>
              </a:rPr>
              <a:t>from 1 April 1999, the </a:t>
            </a:r>
            <a:r>
              <a:rPr sz="2300" spc="-5" dirty="0">
                <a:latin typeface="Times New Roman"/>
                <a:cs typeface="Times New Roman"/>
              </a:rPr>
              <a:t>Government </a:t>
            </a:r>
            <a:r>
              <a:rPr sz="2300" spc="5" dirty="0">
                <a:latin typeface="Times New Roman"/>
                <a:cs typeface="Times New Roman"/>
              </a:rPr>
              <a:t>of </a:t>
            </a:r>
            <a:r>
              <a:rPr sz="2300" dirty="0">
                <a:latin typeface="Times New Roman"/>
                <a:cs typeface="Times New Roman"/>
              </a:rPr>
              <a:t>India </a:t>
            </a:r>
            <a:r>
              <a:rPr sz="2300" spc="-5" dirty="0">
                <a:latin typeface="Times New Roman"/>
                <a:cs typeface="Times New Roman"/>
              </a:rPr>
              <a:t>restructured  </a:t>
            </a: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Comprehensive Rural Sanitation </a:t>
            </a:r>
            <a:r>
              <a:rPr sz="23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Programme </a:t>
            </a:r>
            <a:r>
              <a:rPr sz="2300" dirty="0">
                <a:latin typeface="Times New Roman"/>
                <a:cs typeface="Times New Roman"/>
              </a:rPr>
              <a:t>and launched the </a:t>
            </a:r>
            <a:r>
              <a:rPr sz="23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3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Total </a:t>
            </a:r>
            <a:r>
              <a:rPr sz="23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Sanitation Campaign </a:t>
            </a:r>
            <a:r>
              <a:rPr sz="2300" b="1" dirty="0">
                <a:solidFill>
                  <a:srgbClr val="001F5F"/>
                </a:solidFill>
                <a:latin typeface="Times New Roman"/>
                <a:cs typeface="Times New Roman"/>
              </a:rPr>
              <a:t>(TSC) </a:t>
            </a:r>
            <a:r>
              <a:rPr sz="2300" spc="-5" dirty="0">
                <a:latin typeface="Times New Roman"/>
                <a:cs typeface="Times New Roman"/>
              </a:rPr>
              <a:t>which </a:t>
            </a:r>
            <a:r>
              <a:rPr sz="2300" dirty="0">
                <a:latin typeface="Times New Roman"/>
                <a:cs typeface="Times New Roman"/>
              </a:rPr>
              <a:t>was later (on 1 April </a:t>
            </a:r>
            <a:r>
              <a:rPr sz="2300" spc="-5" dirty="0">
                <a:latin typeface="Times New Roman"/>
                <a:cs typeface="Times New Roman"/>
              </a:rPr>
              <a:t>2012)  renamed </a:t>
            </a:r>
            <a:r>
              <a:rPr sz="2300" b="1" dirty="0">
                <a:solidFill>
                  <a:srgbClr val="001F5F"/>
                </a:solidFill>
                <a:latin typeface="Times New Roman"/>
                <a:cs typeface="Times New Roman"/>
              </a:rPr>
              <a:t>Nirmal Bharat Abhiyan</a:t>
            </a:r>
            <a:r>
              <a:rPr sz="2300" b="1" spc="-1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001F5F"/>
                </a:solidFill>
                <a:latin typeface="Times New Roman"/>
                <a:cs typeface="Times New Roman"/>
              </a:rPr>
              <a:t>(NBA).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300" dirty="0">
                <a:latin typeface="Times New Roman"/>
                <a:cs typeface="Times New Roman"/>
              </a:rPr>
              <a:t>On 2 October 2014, </a:t>
            </a:r>
            <a:r>
              <a:rPr sz="2300" spc="-10" dirty="0">
                <a:latin typeface="Times New Roman"/>
                <a:cs typeface="Times New Roman"/>
              </a:rPr>
              <a:t>Prime </a:t>
            </a:r>
            <a:r>
              <a:rPr sz="2300" dirty="0">
                <a:latin typeface="Times New Roman"/>
                <a:cs typeface="Times New Roman"/>
              </a:rPr>
              <a:t>Minister Narendra Modi launched the </a:t>
            </a:r>
            <a:r>
              <a:rPr sz="23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001F5F"/>
                </a:solidFill>
                <a:latin typeface="Times New Roman"/>
                <a:cs typeface="Times New Roman"/>
              </a:rPr>
              <a:t>Swachh Bharat Mission</a:t>
            </a:r>
            <a:r>
              <a:rPr sz="2300" dirty="0">
                <a:latin typeface="Times New Roman"/>
                <a:cs typeface="Times New Roman"/>
              </a:rPr>
              <a:t>, </a:t>
            </a:r>
            <a:r>
              <a:rPr sz="2300" spc="-5" dirty="0">
                <a:latin typeface="Times New Roman"/>
                <a:cs typeface="Times New Roman"/>
              </a:rPr>
              <a:t>which aims </a:t>
            </a:r>
            <a:r>
              <a:rPr sz="2300" dirty="0">
                <a:latin typeface="Times New Roman"/>
                <a:cs typeface="Times New Roman"/>
              </a:rPr>
              <a:t>to eradicate open defecation </a:t>
            </a:r>
            <a:r>
              <a:rPr sz="2300" spc="-5" dirty="0">
                <a:latin typeface="Times New Roman"/>
                <a:cs typeface="Times New Roman"/>
              </a:rPr>
              <a:t>by  </a:t>
            </a:r>
            <a:r>
              <a:rPr sz="2300" dirty="0">
                <a:latin typeface="Times New Roman"/>
                <a:cs typeface="Times New Roman"/>
              </a:rPr>
              <a:t>2019, thus restructuring the </a:t>
            </a:r>
            <a:r>
              <a:rPr sz="2300" spc="-5" dirty="0">
                <a:latin typeface="Times New Roman"/>
                <a:cs typeface="Times New Roman"/>
              </a:rPr>
              <a:t>Nirmal </a:t>
            </a:r>
            <a:r>
              <a:rPr sz="2300" dirty="0">
                <a:latin typeface="Times New Roman"/>
                <a:cs typeface="Times New Roman"/>
              </a:rPr>
              <a:t>Bharat</a:t>
            </a:r>
            <a:r>
              <a:rPr sz="2300" spc="-1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Abhiyan.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300" spc="-5" dirty="0">
                <a:latin typeface="Times New Roman"/>
                <a:cs typeface="Times New Roman"/>
              </a:rPr>
              <a:t>This campaign </a:t>
            </a:r>
            <a:r>
              <a:rPr sz="2300" spc="-10" dirty="0">
                <a:latin typeface="Times New Roman"/>
                <a:cs typeface="Times New Roman"/>
              </a:rPr>
              <a:t>aims </a:t>
            </a:r>
            <a:r>
              <a:rPr sz="2300" spc="-5" dirty="0">
                <a:latin typeface="Times New Roman"/>
                <a:cs typeface="Times New Roman"/>
              </a:rPr>
              <a:t>to accomplish </a:t>
            </a:r>
            <a:r>
              <a:rPr sz="2300" dirty="0">
                <a:latin typeface="Times New Roman"/>
                <a:cs typeface="Times New Roman"/>
              </a:rPr>
              <a:t>the vision of “Clean India” by </a:t>
            </a:r>
            <a:r>
              <a:rPr sz="2300" spc="-5" dirty="0">
                <a:latin typeface="Times New Roman"/>
                <a:cs typeface="Times New Roman"/>
              </a:rPr>
              <a:t>2</a:t>
            </a:r>
            <a:r>
              <a:rPr sz="2250" spc="-7" baseline="25925" dirty="0">
                <a:latin typeface="Times New Roman"/>
                <a:cs typeface="Times New Roman"/>
              </a:rPr>
              <a:t>nd 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October </a:t>
            </a:r>
            <a:r>
              <a:rPr sz="2300" spc="-5" dirty="0">
                <a:latin typeface="Times New Roman"/>
                <a:cs typeface="Times New Roman"/>
              </a:rPr>
              <a:t>2019, </a:t>
            </a:r>
            <a:r>
              <a:rPr sz="2300" dirty="0">
                <a:latin typeface="Times New Roman"/>
                <a:cs typeface="Times New Roman"/>
              </a:rPr>
              <a:t>150</a:t>
            </a:r>
            <a:r>
              <a:rPr sz="2250" baseline="25925" dirty="0">
                <a:latin typeface="Times New Roman"/>
                <a:cs typeface="Times New Roman"/>
              </a:rPr>
              <a:t>th </a:t>
            </a:r>
            <a:r>
              <a:rPr sz="2300" spc="-5" dirty="0">
                <a:latin typeface="Times New Roman"/>
                <a:cs typeface="Times New Roman"/>
              </a:rPr>
              <a:t>birth anniversary </a:t>
            </a:r>
            <a:r>
              <a:rPr sz="2300" dirty="0">
                <a:latin typeface="Times New Roman"/>
                <a:cs typeface="Times New Roman"/>
              </a:rPr>
              <a:t>of </a:t>
            </a:r>
            <a:r>
              <a:rPr sz="2300" spc="-5" dirty="0">
                <a:latin typeface="Times New Roman"/>
                <a:cs typeface="Times New Roman"/>
              </a:rPr>
              <a:t>Mahatma </a:t>
            </a:r>
            <a:r>
              <a:rPr sz="2300" dirty="0">
                <a:latin typeface="Times New Roman"/>
                <a:cs typeface="Times New Roman"/>
              </a:rPr>
              <a:t>Gandhi and </a:t>
            </a:r>
            <a:r>
              <a:rPr sz="2300" spc="-5" dirty="0">
                <a:latin typeface="Times New Roman"/>
                <a:cs typeface="Times New Roman"/>
              </a:rPr>
              <a:t>is  expected to </a:t>
            </a:r>
            <a:r>
              <a:rPr sz="2300" dirty="0">
                <a:latin typeface="Times New Roman"/>
                <a:cs typeface="Times New Roman"/>
              </a:rPr>
              <a:t>cost over INR 62000 </a:t>
            </a:r>
            <a:r>
              <a:rPr sz="2300" spc="-5" dirty="0">
                <a:latin typeface="Times New Roman"/>
                <a:cs typeface="Times New Roman"/>
              </a:rPr>
              <a:t>Crore </a:t>
            </a:r>
            <a:r>
              <a:rPr sz="2300" dirty="0">
                <a:latin typeface="Times New Roman"/>
                <a:cs typeface="Times New Roman"/>
              </a:rPr>
              <a:t>. </a:t>
            </a:r>
            <a:r>
              <a:rPr sz="2300" spc="-5" dirty="0">
                <a:latin typeface="Times New Roman"/>
                <a:cs typeface="Times New Roman"/>
              </a:rPr>
              <a:t>This campaign </a:t>
            </a:r>
            <a:r>
              <a:rPr sz="2300" dirty="0">
                <a:latin typeface="Times New Roman"/>
                <a:cs typeface="Times New Roman"/>
              </a:rPr>
              <a:t>was described  </a:t>
            </a:r>
            <a:r>
              <a:rPr sz="2300" spc="-5" dirty="0">
                <a:latin typeface="Times New Roman"/>
                <a:cs typeface="Times New Roman"/>
              </a:rPr>
              <a:t>as </a:t>
            </a:r>
            <a:r>
              <a:rPr sz="2300" b="1" dirty="0">
                <a:solidFill>
                  <a:srgbClr val="001F5F"/>
                </a:solidFill>
                <a:latin typeface="Times New Roman"/>
                <a:cs typeface="Times New Roman"/>
              </a:rPr>
              <a:t>“beyond </a:t>
            </a:r>
            <a:r>
              <a:rPr sz="23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politics” </a:t>
            </a:r>
            <a:r>
              <a:rPr sz="2300" dirty="0">
                <a:latin typeface="Times New Roman"/>
                <a:cs typeface="Times New Roman"/>
              </a:rPr>
              <a:t>and </a:t>
            </a:r>
            <a:r>
              <a:rPr sz="23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“inspired </a:t>
            </a:r>
            <a:r>
              <a:rPr sz="2300" b="1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2300" b="1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3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patriotism”.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7894" y="224739"/>
            <a:ext cx="70497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44700" algn="l"/>
                <a:tab pos="2585720" algn="l"/>
              </a:tabLst>
            </a:pPr>
            <a:r>
              <a:rPr sz="3200" dirty="0"/>
              <a:t>Objectives	of	Swachh Bharat</a:t>
            </a:r>
            <a:r>
              <a:rPr sz="3200" spc="-270" dirty="0"/>
              <a:t> </a:t>
            </a:r>
            <a:r>
              <a:rPr sz="3200" dirty="0"/>
              <a:t>Abhiyaan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2140" y="859282"/>
            <a:ext cx="8145780" cy="2720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  <a:tab pos="2332355" algn="l"/>
                <a:tab pos="2876550" algn="l"/>
                <a:tab pos="4585335" algn="l"/>
                <a:tab pos="5808980" algn="l"/>
                <a:tab pos="6554470" algn="l"/>
              </a:tabLst>
            </a:pPr>
            <a:r>
              <a:rPr sz="2600" dirty="0">
                <a:latin typeface="Times New Roman"/>
                <a:cs typeface="Times New Roman"/>
              </a:rPr>
              <a:t>Const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ucti</a:t>
            </a:r>
            <a:r>
              <a:rPr sz="2600" spc="-1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n	</a:t>
            </a:r>
            <a:r>
              <a:rPr sz="2600" spc="-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f	</a:t>
            </a:r>
            <a:r>
              <a:rPr sz="2600" spc="-2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600" spc="10" dirty="0">
                <a:latin typeface="Times New Roman"/>
                <a:cs typeface="Times New Roman"/>
              </a:rPr>
              <a:t>d</a:t>
            </a:r>
            <a:r>
              <a:rPr sz="2600" spc="-2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vidual,	Clust</a:t>
            </a:r>
            <a:r>
              <a:rPr sz="2600" spc="-1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r	a</a:t>
            </a:r>
            <a:r>
              <a:rPr sz="2600" spc="-1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d	C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spc="-15" dirty="0">
                <a:latin typeface="Times New Roman"/>
                <a:cs typeface="Times New Roman"/>
              </a:rPr>
              <a:t>mm</a:t>
            </a:r>
            <a:r>
              <a:rPr sz="2600" dirty="0">
                <a:latin typeface="Times New Roman"/>
                <a:cs typeface="Times New Roman"/>
              </a:rPr>
              <a:t>uni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y  </a:t>
            </a:r>
            <a:r>
              <a:rPr sz="2600" spc="-5" dirty="0">
                <a:latin typeface="Times New Roman"/>
                <a:cs typeface="Times New Roman"/>
              </a:rPr>
              <a:t>toilets.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spc="-90" dirty="0">
                <a:latin typeface="Times New Roman"/>
                <a:cs typeface="Times New Roman"/>
              </a:rPr>
              <a:t>To </a:t>
            </a:r>
            <a:r>
              <a:rPr sz="2600" spc="-5" dirty="0">
                <a:latin typeface="Times New Roman"/>
                <a:cs typeface="Times New Roman"/>
              </a:rPr>
              <a:t>eliminate </a:t>
            </a:r>
            <a:r>
              <a:rPr sz="2600" dirty="0">
                <a:latin typeface="Times New Roman"/>
                <a:cs typeface="Times New Roman"/>
              </a:rPr>
              <a:t>or reduce open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defecation.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Public </a:t>
            </a:r>
            <a:r>
              <a:rPr sz="2600" spc="-30" dirty="0">
                <a:latin typeface="Times New Roman"/>
                <a:cs typeface="Times New Roman"/>
              </a:rPr>
              <a:t>Awareness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be provided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962400"/>
            <a:ext cx="7557516" cy="2645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074" y="336549"/>
            <a:ext cx="75946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3605" algn="l"/>
                <a:tab pos="2749550" algn="l"/>
                <a:tab pos="4403090" algn="l"/>
              </a:tabLst>
            </a:pPr>
            <a:r>
              <a:rPr sz="3400" spc="-5" dirty="0"/>
              <a:t>Objectives	of	Swachh	Bharat</a:t>
            </a:r>
            <a:r>
              <a:rPr sz="3400" spc="-235" dirty="0"/>
              <a:t> </a:t>
            </a:r>
            <a:r>
              <a:rPr sz="3400" spc="-5" dirty="0"/>
              <a:t>Abhiyaan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535940" y="1087882"/>
            <a:ext cx="76231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2580640" algn="l"/>
                <a:tab pos="4608195" algn="l"/>
                <a:tab pos="6240145" algn="l"/>
                <a:tab pos="7086600" algn="l"/>
              </a:tabLst>
            </a:pPr>
            <a:r>
              <a:rPr sz="2600" spc="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co</a:t>
            </a:r>
            <a:r>
              <a:rPr sz="2600" spc="5" dirty="0">
                <a:latin typeface="Times New Roman"/>
                <a:cs typeface="Times New Roman"/>
              </a:rPr>
              <a:t>u</a:t>
            </a:r>
            <a:r>
              <a:rPr sz="2600" dirty="0">
                <a:latin typeface="Times New Roman"/>
                <a:cs typeface="Times New Roman"/>
              </a:rPr>
              <a:t>ntable	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ha</a:t>
            </a:r>
            <a:r>
              <a:rPr sz="2600" spc="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i</a:t>
            </a:r>
            <a:r>
              <a:rPr sz="2600" spc="-10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m 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f	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o</a:t>
            </a:r>
            <a:r>
              <a:rPr sz="2600" spc="10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i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oring	toil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t	us</a:t>
            </a:r>
            <a:r>
              <a:rPr sz="2600" spc="-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890" y="2083265"/>
          <a:ext cx="8108950" cy="767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8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2875"/>
                        </a:lnSpc>
                        <a:buFont typeface="Arial"/>
                        <a:buChar char="•"/>
                        <a:tabLst>
                          <a:tab pos="374015" algn="l"/>
                          <a:tab pos="374650" algn="l"/>
                          <a:tab pos="997585" algn="l"/>
                          <a:tab pos="1898650" algn="l"/>
                        </a:tabLst>
                      </a:pPr>
                      <a:r>
                        <a:rPr sz="2600" spc="-95" dirty="0">
                          <a:latin typeface="Times New Roman"/>
                          <a:cs typeface="Times New Roman"/>
                        </a:rPr>
                        <a:t>To	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keep	villages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875"/>
                        </a:lnSpc>
                        <a:tabLst>
                          <a:tab pos="1203960" algn="l"/>
                          <a:tab pos="2182495" algn="l"/>
                        </a:tabLst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clean.	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Solid	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87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liquid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875"/>
                        </a:lnSpc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waste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74650">
                        <a:lnSpc>
                          <a:spcPts val="2900"/>
                        </a:lnSpc>
                        <a:tabLst>
                          <a:tab pos="2226310" algn="l"/>
                        </a:tabLst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management	through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90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Gram</a:t>
                      </a:r>
                      <a:r>
                        <a:rPr sz="2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Panchayat.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3386150"/>
            <a:ext cx="63925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85" dirty="0">
                <a:latin typeface="Times New Roman"/>
                <a:cs typeface="Times New Roman"/>
              </a:rPr>
              <a:t>To </a:t>
            </a:r>
            <a:r>
              <a:rPr sz="2600" spc="-5" dirty="0">
                <a:latin typeface="Times New Roman"/>
                <a:cs typeface="Times New Roman"/>
              </a:rPr>
              <a:t>lay water </a:t>
            </a:r>
            <a:r>
              <a:rPr sz="2600" dirty="0">
                <a:latin typeface="Times New Roman"/>
                <a:cs typeface="Times New Roman"/>
              </a:rPr>
              <a:t>pipelines in </a:t>
            </a:r>
            <a:r>
              <a:rPr sz="2600" spc="-5" dirty="0">
                <a:latin typeface="Times New Roman"/>
                <a:cs typeface="Times New Roman"/>
              </a:rPr>
              <a:t>all </a:t>
            </a:r>
            <a:r>
              <a:rPr sz="2600" dirty="0">
                <a:latin typeface="Times New Roman"/>
                <a:cs typeface="Times New Roman"/>
              </a:rPr>
              <a:t>villages by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2019.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0" y="3962398"/>
            <a:ext cx="281940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814" y="527431"/>
            <a:ext cx="3738879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41145" algn="l"/>
              </a:tabLst>
            </a:pPr>
            <a:r>
              <a:rPr sz="3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Public	</a:t>
            </a:r>
            <a:r>
              <a:rPr sz="3800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Awareness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0" y="1600198"/>
            <a:ext cx="914400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360" y="478663"/>
            <a:ext cx="4889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Brand</a:t>
            </a:r>
            <a:r>
              <a:rPr sz="4400" spc="-310" dirty="0"/>
              <a:t> </a:t>
            </a:r>
            <a:r>
              <a:rPr sz="4400" dirty="0"/>
              <a:t>Ambassadors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99644" y="1600198"/>
            <a:ext cx="8868156" cy="5257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73896" cy="6812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558</Words>
  <Application>Microsoft Office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Noto Sans</vt:lpstr>
      <vt:lpstr>Arial</vt:lpstr>
      <vt:lpstr>Calibri</vt:lpstr>
      <vt:lpstr>Georgia</vt:lpstr>
      <vt:lpstr>Times New Roman</vt:lpstr>
      <vt:lpstr>Wingdings</vt:lpstr>
      <vt:lpstr>Office Theme</vt:lpstr>
      <vt:lpstr>SWACHH BHARAT  ABHIYAAN</vt:lpstr>
      <vt:lpstr>Table of Contents</vt:lpstr>
      <vt:lpstr>Introduction</vt:lpstr>
      <vt:lpstr>Background</vt:lpstr>
      <vt:lpstr>Objectives of Swachh Bharat Abhiyaan</vt:lpstr>
      <vt:lpstr>Objectives of Swachh Bharat Abhiyaan</vt:lpstr>
      <vt:lpstr>Public Awareness</vt:lpstr>
      <vt:lpstr>Brand Ambassadors</vt:lpstr>
      <vt:lpstr>PowerPoint Presentation</vt:lpstr>
      <vt:lpstr>PowerPoint Presentation</vt:lpstr>
      <vt:lpstr>PowerPoint Presentation</vt:lpstr>
      <vt:lpstr>Top 10 cleanest cities of India (2016 Survey)</vt:lpstr>
      <vt:lpstr>How Realistic is the Swachh Bharat Campaign ?</vt:lpstr>
      <vt:lpstr>Swachh Bharat Campaign – Dream or Possibility</vt:lpstr>
      <vt:lpstr>India’s Filth Figures According to Census 2011, the Urban Slum figures:</vt:lpstr>
      <vt:lpstr>Swachh Bharat Abhiyaan – “Hit or Miss”.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SWACHH BHARAT  ABHIYAAN</dc:title>
  <cp:lastModifiedBy>Parth Kalkar</cp:lastModifiedBy>
  <cp:revision>1</cp:revision>
  <dcterms:created xsi:type="dcterms:W3CDTF">2018-11-24T09:41:55Z</dcterms:created>
  <dcterms:modified xsi:type="dcterms:W3CDTF">2018-11-24T09:44:22Z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2018-11-24T00:00:00Z</vt:filetime>
  </property>
</Properties>
</file>