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Semibold"/>
      <p:regular r:id="rId17"/>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Semibol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Semibold-boldItalic.fntdata"/><Relationship Id="rId6" Type="http://schemas.openxmlformats.org/officeDocument/2006/relationships/slide" Target="slides/slide1.xml"/><Relationship Id="rId18" Type="http://schemas.openxmlformats.org/officeDocument/2006/relationships/font" Target="fonts/ProximaNova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dff4dffb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4dff4dffb1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dff4dffb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4dff4dffb1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dff4dffb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4dff4dffb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dff4dff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4dff4dffb1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dff4dffb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4dff4dffb1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dff4dff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4dff4dffb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dff4dff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4dff4dffb1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dff4dffb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4dff4dffb1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11" Type="http://schemas.openxmlformats.org/officeDocument/2006/relationships/image" Target="../media/image9.png"/><Relationship Id="rId10"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3822675" y="-87687"/>
            <a:ext cx="1242944" cy="1242956"/>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1406425" y="759112"/>
            <a:ext cx="5890149" cy="2782575"/>
          </a:xfrm>
          <a:prstGeom prst="rect">
            <a:avLst/>
          </a:prstGeom>
          <a:noFill/>
          <a:ln>
            <a:noFill/>
          </a:ln>
        </p:spPr>
      </p:pic>
      <p:sp>
        <p:nvSpPr>
          <p:cNvPr id="56" name="Google Shape;56;p13"/>
          <p:cNvSpPr txBox="1"/>
          <p:nvPr/>
        </p:nvSpPr>
        <p:spPr>
          <a:xfrm>
            <a:off x="1613400" y="3479475"/>
            <a:ext cx="5917200" cy="90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lang="en" sz="4000">
                <a:solidFill>
                  <a:srgbClr val="1A4D66"/>
                </a:solidFill>
                <a:latin typeface="Proxima Nova Semibold"/>
                <a:ea typeface="Proxima Nova Semibold"/>
                <a:cs typeface="Proxima Nova Semibold"/>
                <a:sym typeface="Proxima Nova Semibold"/>
              </a:rPr>
              <a:t>Productathon</a:t>
            </a:r>
            <a:endParaRPr b="0" i="0" sz="4000" u="none" cap="none" strike="noStrike">
              <a:solidFill>
                <a:srgbClr val="1A4D66"/>
              </a:solidFill>
              <a:latin typeface="Proxima Nova Semibold"/>
              <a:ea typeface="Proxima Nova Semibold"/>
              <a:cs typeface="Proxima Nova Semibold"/>
              <a:sym typeface="Proxima Nova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Google Shape;128;p22"/>
          <p:cNvSpPr/>
          <p:nvPr/>
        </p:nvSpPr>
        <p:spPr>
          <a:xfrm>
            <a:off x="311700" y="973625"/>
            <a:ext cx="4113000" cy="470100"/>
          </a:xfrm>
          <a:prstGeom prst="round2DiagRect">
            <a:avLst>
              <a:gd fmla="val 16667" name="adj1"/>
              <a:gd fmla="val 0" name="adj2"/>
            </a:avLst>
          </a:prstGeom>
          <a:solidFill>
            <a:srgbClr val="FFFFFF"/>
          </a:solidFill>
          <a:ln cap="flat" cmpd="sng" w="9525">
            <a:solidFill>
              <a:srgbClr val="1A4D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1A4D66"/>
                </a:solidFill>
                <a:latin typeface="Proxima Nova Semibold"/>
                <a:ea typeface="Proxima Nova Semibold"/>
                <a:cs typeface="Proxima Nova Semibold"/>
                <a:sym typeface="Proxima Nova Semibold"/>
              </a:rPr>
              <a:t>PROBLEM STATEMENTS - </a:t>
            </a:r>
            <a:endParaRPr b="0" i="0" sz="2000" u="none" cap="none" strike="noStrike">
              <a:solidFill>
                <a:srgbClr val="1A4D66"/>
              </a:solidFill>
              <a:highlight>
                <a:srgbClr val="FFFFFF"/>
              </a:highlight>
              <a:latin typeface="Proxima Nova Semibold"/>
              <a:ea typeface="Proxima Nova Semibold"/>
              <a:cs typeface="Proxima Nova Semibold"/>
              <a:sym typeface="Proxima Nova Semibold"/>
            </a:endParaRPr>
          </a:p>
        </p:txBody>
      </p:sp>
      <p:pic>
        <p:nvPicPr>
          <p:cNvPr id="129" name="Google Shape;129;p22"/>
          <p:cNvPicPr preferRelativeResize="0"/>
          <p:nvPr/>
        </p:nvPicPr>
        <p:blipFill rotWithShape="1">
          <a:blip r:embed="rId3">
            <a:alphaModFix/>
          </a:blip>
          <a:srcRect b="0" l="0" r="0" t="0"/>
          <a:stretch/>
        </p:blipFill>
        <p:spPr>
          <a:xfrm>
            <a:off x="0" y="-28350"/>
            <a:ext cx="9144000" cy="932688"/>
          </a:xfrm>
          <a:prstGeom prst="rect">
            <a:avLst/>
          </a:prstGeom>
          <a:noFill/>
          <a:ln>
            <a:noFill/>
          </a:ln>
        </p:spPr>
      </p:pic>
      <p:sp>
        <p:nvSpPr>
          <p:cNvPr id="130" name="Google Shape;130;p22"/>
          <p:cNvSpPr txBox="1"/>
          <p:nvPr/>
        </p:nvSpPr>
        <p:spPr>
          <a:xfrm>
            <a:off x="152750" y="1593625"/>
            <a:ext cx="8830800" cy="354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400"/>
              </a:spcBef>
              <a:spcAft>
                <a:spcPts val="0"/>
              </a:spcAft>
              <a:buClr>
                <a:srgbClr val="46535E"/>
              </a:buClr>
              <a:buSzPts val="1800"/>
              <a:buAutoNum type="arabicParenR"/>
            </a:pPr>
            <a:r>
              <a:rPr b="1" lang="en" sz="1800">
                <a:solidFill>
                  <a:srgbClr val="46535E"/>
                </a:solidFill>
              </a:rPr>
              <a:t>Creating Community</a:t>
            </a:r>
            <a:r>
              <a:rPr b="1" lang="en" sz="1800">
                <a:solidFill>
                  <a:srgbClr val="46535E"/>
                </a:solidFill>
              </a:rPr>
              <a:t> for smart city</a:t>
            </a:r>
            <a:endParaRPr b="1" sz="1800">
              <a:solidFill>
                <a:srgbClr val="46535E"/>
              </a:solidFill>
            </a:endParaRPr>
          </a:p>
          <a:p>
            <a:pPr indent="0" lvl="0" marL="0" rtl="0" algn="l">
              <a:lnSpc>
                <a:spcPct val="115000"/>
              </a:lnSpc>
              <a:spcBef>
                <a:spcPts val="2300"/>
              </a:spcBef>
              <a:spcAft>
                <a:spcPts val="0"/>
              </a:spcAft>
              <a:buNone/>
            </a:pPr>
            <a:r>
              <a:rPr b="1" lang="en" sz="1800">
                <a:solidFill>
                  <a:srgbClr val="46535E"/>
                </a:solidFill>
              </a:rPr>
              <a:t>2)	 </a:t>
            </a:r>
            <a:r>
              <a:rPr b="1" lang="en" sz="1800">
                <a:solidFill>
                  <a:srgbClr val="46535E"/>
                </a:solidFill>
              </a:rPr>
              <a:t>Water Management							</a:t>
            </a:r>
            <a:endParaRPr b="1" sz="1800">
              <a:solidFill>
                <a:srgbClr val="46535E"/>
              </a:solidFill>
            </a:endParaRPr>
          </a:p>
          <a:p>
            <a:pPr indent="0" lvl="0" marL="0" rtl="0" algn="l">
              <a:lnSpc>
                <a:spcPct val="115000"/>
              </a:lnSpc>
              <a:spcBef>
                <a:spcPts val="2300"/>
              </a:spcBef>
              <a:spcAft>
                <a:spcPts val="0"/>
              </a:spcAft>
              <a:buNone/>
            </a:pPr>
            <a:r>
              <a:rPr b="1" lang="en" sz="1800">
                <a:solidFill>
                  <a:srgbClr val="46535E"/>
                </a:solidFill>
              </a:rPr>
              <a:t>3)	 Solid Waste management</a:t>
            </a:r>
            <a:endParaRPr b="1" sz="1800">
              <a:solidFill>
                <a:srgbClr val="46535E"/>
              </a:solidFill>
            </a:endParaRPr>
          </a:p>
          <a:p>
            <a:pPr indent="0" lvl="0" marL="0" rtl="0" algn="l">
              <a:lnSpc>
                <a:spcPct val="115000"/>
              </a:lnSpc>
              <a:spcBef>
                <a:spcPts val="2300"/>
              </a:spcBef>
              <a:spcAft>
                <a:spcPts val="0"/>
              </a:spcAft>
              <a:buNone/>
            </a:pPr>
            <a:r>
              <a:rPr b="1" lang="en" sz="1800">
                <a:solidFill>
                  <a:srgbClr val="46535E"/>
                </a:solidFill>
              </a:rPr>
              <a:t>4)	 Safety &amp; Security								</a:t>
            </a:r>
            <a:endParaRPr b="1" sz="1800">
              <a:solidFill>
                <a:srgbClr val="46535E"/>
              </a:solidFill>
            </a:endParaRPr>
          </a:p>
          <a:p>
            <a:pPr indent="0" lvl="0" marL="0" rtl="0" algn="l">
              <a:lnSpc>
                <a:spcPct val="115000"/>
              </a:lnSpc>
              <a:spcBef>
                <a:spcPts val="2300"/>
              </a:spcBef>
              <a:spcAft>
                <a:spcPts val="0"/>
              </a:spcAft>
              <a:buNone/>
            </a:pPr>
            <a:r>
              <a:rPr b="1" lang="en" sz="1800">
                <a:solidFill>
                  <a:srgbClr val="46535E"/>
                </a:solidFill>
              </a:rPr>
              <a:t>5)	 Public Health</a:t>
            </a:r>
            <a:endParaRPr b="1" sz="1800">
              <a:solidFill>
                <a:srgbClr val="46535E"/>
              </a:solidFill>
            </a:endParaRPr>
          </a:p>
          <a:p>
            <a:pPr indent="0" lvl="0" marL="0" rtl="0" algn="l">
              <a:lnSpc>
                <a:spcPct val="115000"/>
              </a:lnSpc>
              <a:spcBef>
                <a:spcPts val="2300"/>
              </a:spcBef>
              <a:spcAft>
                <a:spcPts val="0"/>
              </a:spcAft>
              <a:buNone/>
            </a:pPr>
            <a:r>
              <a:t/>
            </a:r>
            <a:endParaRPr b="1" sz="1800">
              <a:solidFill>
                <a:srgbClr val="46535E"/>
              </a:solidFill>
            </a:endParaRPr>
          </a:p>
          <a:p>
            <a:pPr indent="0" lvl="0" marL="0" rtl="0" algn="l">
              <a:spcBef>
                <a:spcPts val="2300"/>
              </a:spcBef>
              <a:spcAft>
                <a:spcPts val="0"/>
              </a:spcAft>
              <a:buNone/>
            </a:pPr>
            <a:r>
              <a:t/>
            </a:r>
            <a:endParaRPr sz="1800">
              <a:solidFill>
                <a:srgbClr val="46535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4" name="Shape 134"/>
        <p:cNvGrpSpPr/>
        <p:nvPr/>
      </p:nvGrpSpPr>
      <p:grpSpPr>
        <a:xfrm>
          <a:off x="0" y="0"/>
          <a:ext cx="0" cy="0"/>
          <a:chOff x="0" y="0"/>
          <a:chExt cx="0" cy="0"/>
        </a:xfrm>
      </p:grpSpPr>
      <p:sp>
        <p:nvSpPr>
          <p:cNvPr id="135" name="Google Shape;135;p23"/>
          <p:cNvSpPr/>
          <p:nvPr/>
        </p:nvSpPr>
        <p:spPr>
          <a:xfrm>
            <a:off x="311700" y="973625"/>
            <a:ext cx="4113000" cy="470100"/>
          </a:xfrm>
          <a:prstGeom prst="round2DiagRect">
            <a:avLst>
              <a:gd fmla="val 16667" name="adj1"/>
              <a:gd fmla="val 0" name="adj2"/>
            </a:avLst>
          </a:prstGeom>
          <a:solidFill>
            <a:srgbClr val="FFFFFF"/>
          </a:solidFill>
          <a:ln cap="flat" cmpd="sng" w="9525">
            <a:solidFill>
              <a:srgbClr val="1A4D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1A4D66"/>
                </a:solidFill>
                <a:latin typeface="Proxima Nova Semibold"/>
                <a:ea typeface="Proxima Nova Semibold"/>
                <a:cs typeface="Proxima Nova Semibold"/>
                <a:sym typeface="Proxima Nova Semibold"/>
              </a:rPr>
              <a:t>PROBLEM STATEMENTS - </a:t>
            </a:r>
            <a:endParaRPr b="0" i="0" sz="2000" u="none" cap="none" strike="noStrike">
              <a:solidFill>
                <a:srgbClr val="1A4D66"/>
              </a:solidFill>
              <a:highlight>
                <a:srgbClr val="FFFFFF"/>
              </a:highlight>
              <a:latin typeface="Proxima Nova Semibold"/>
              <a:ea typeface="Proxima Nova Semibold"/>
              <a:cs typeface="Proxima Nova Semibold"/>
              <a:sym typeface="Proxima Nova Semibold"/>
            </a:endParaRPr>
          </a:p>
        </p:txBody>
      </p:sp>
      <p:pic>
        <p:nvPicPr>
          <p:cNvPr id="136" name="Google Shape;136;p23"/>
          <p:cNvPicPr preferRelativeResize="0"/>
          <p:nvPr/>
        </p:nvPicPr>
        <p:blipFill rotWithShape="1">
          <a:blip r:embed="rId3">
            <a:alphaModFix/>
          </a:blip>
          <a:srcRect b="0" l="0" r="0" t="0"/>
          <a:stretch/>
        </p:blipFill>
        <p:spPr>
          <a:xfrm>
            <a:off x="0" y="-28350"/>
            <a:ext cx="9144000" cy="932688"/>
          </a:xfrm>
          <a:prstGeom prst="rect">
            <a:avLst/>
          </a:prstGeom>
          <a:noFill/>
          <a:ln>
            <a:noFill/>
          </a:ln>
        </p:spPr>
      </p:pic>
      <p:sp>
        <p:nvSpPr>
          <p:cNvPr id="137" name="Google Shape;137;p23"/>
          <p:cNvSpPr txBox="1"/>
          <p:nvPr/>
        </p:nvSpPr>
        <p:spPr>
          <a:xfrm>
            <a:off x="152750" y="1593625"/>
            <a:ext cx="8830800" cy="354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b="1" lang="en" sz="1800">
                <a:solidFill>
                  <a:srgbClr val="46535E"/>
                </a:solidFill>
              </a:rPr>
              <a:t>6</a:t>
            </a:r>
            <a:r>
              <a:rPr b="1" lang="en" sz="1800">
                <a:solidFill>
                  <a:srgbClr val="46535E"/>
                </a:solidFill>
              </a:rPr>
              <a:t>)	 Digital Connectivity							</a:t>
            </a:r>
            <a:endParaRPr b="1" sz="1800">
              <a:solidFill>
                <a:srgbClr val="46535E"/>
              </a:solidFill>
            </a:endParaRPr>
          </a:p>
          <a:p>
            <a:pPr indent="0" lvl="0" marL="0" rtl="0" algn="l">
              <a:lnSpc>
                <a:spcPct val="115000"/>
              </a:lnSpc>
              <a:spcBef>
                <a:spcPts val="2300"/>
              </a:spcBef>
              <a:spcAft>
                <a:spcPts val="0"/>
              </a:spcAft>
              <a:buNone/>
            </a:pPr>
            <a:r>
              <a:rPr b="1" lang="en" sz="1800">
                <a:solidFill>
                  <a:srgbClr val="46535E"/>
                </a:solidFill>
              </a:rPr>
              <a:t>7) 	Creating Community</a:t>
            </a:r>
            <a:endParaRPr b="1" sz="1800">
              <a:solidFill>
                <a:srgbClr val="46535E"/>
              </a:solidFill>
            </a:endParaRPr>
          </a:p>
          <a:p>
            <a:pPr indent="0" lvl="0" marL="0" rtl="0" algn="l">
              <a:lnSpc>
                <a:spcPct val="115000"/>
              </a:lnSpc>
              <a:spcBef>
                <a:spcPts val="2300"/>
              </a:spcBef>
              <a:spcAft>
                <a:spcPts val="0"/>
              </a:spcAft>
              <a:buNone/>
            </a:pPr>
            <a:r>
              <a:rPr b="1" lang="en" sz="1800">
                <a:solidFill>
                  <a:srgbClr val="46535E"/>
                </a:solidFill>
              </a:rPr>
              <a:t>8)	 Promoting a variety of transport options</a:t>
            </a:r>
            <a:endParaRPr b="1" sz="1800">
              <a:solidFill>
                <a:srgbClr val="46535E"/>
              </a:solidFill>
            </a:endParaRPr>
          </a:p>
          <a:p>
            <a:pPr indent="0" lvl="0" marL="0" rtl="0" algn="l">
              <a:lnSpc>
                <a:spcPct val="115000"/>
              </a:lnSpc>
              <a:spcBef>
                <a:spcPts val="2300"/>
              </a:spcBef>
              <a:spcAft>
                <a:spcPts val="0"/>
              </a:spcAft>
              <a:buClr>
                <a:schemeClr val="dk1"/>
              </a:buClr>
              <a:buSzPts val="1100"/>
              <a:buFont typeface="Arial"/>
              <a:buNone/>
            </a:pPr>
            <a:r>
              <a:rPr b="1" lang="en" sz="1800">
                <a:solidFill>
                  <a:srgbClr val="46535E"/>
                </a:solidFill>
              </a:rPr>
              <a:t>Apart from these, if the team can think of an idea, which can Solve smart city problem, they are more than welcome to ideate and work to develop it.</a:t>
            </a:r>
            <a:endParaRPr b="1" sz="1800">
              <a:solidFill>
                <a:srgbClr val="46535E"/>
              </a:solidFill>
            </a:endParaRPr>
          </a:p>
          <a:p>
            <a:pPr indent="0" lvl="0" marL="0" rtl="0" algn="l">
              <a:spcBef>
                <a:spcPts val="2300"/>
              </a:spcBef>
              <a:spcAft>
                <a:spcPts val="0"/>
              </a:spcAft>
              <a:buNone/>
            </a:pPr>
            <a:r>
              <a:t/>
            </a:r>
            <a:endParaRPr sz="1800">
              <a:solidFill>
                <a:srgbClr val="46535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0" l="0" r="0" t="0"/>
          <a:stretch/>
        </p:blipFill>
        <p:spPr>
          <a:xfrm>
            <a:off x="0" y="-28350"/>
            <a:ext cx="9144000" cy="932688"/>
          </a:xfrm>
          <a:prstGeom prst="rect">
            <a:avLst/>
          </a:prstGeom>
          <a:noFill/>
          <a:ln>
            <a:noFill/>
          </a:ln>
        </p:spPr>
      </p:pic>
      <p:sp>
        <p:nvSpPr>
          <p:cNvPr id="62" name="Google Shape;62;p14"/>
          <p:cNvSpPr txBox="1"/>
          <p:nvPr/>
        </p:nvSpPr>
        <p:spPr>
          <a:xfrm>
            <a:off x="3145850" y="1078225"/>
            <a:ext cx="3027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ABOUT E-SUMMIT</a:t>
            </a:r>
            <a:endParaRPr b="1" sz="2400"/>
          </a:p>
        </p:txBody>
      </p:sp>
      <p:sp>
        <p:nvSpPr>
          <p:cNvPr id="63" name="Google Shape;63;p14"/>
          <p:cNvSpPr txBox="1"/>
          <p:nvPr/>
        </p:nvSpPr>
        <p:spPr>
          <a:xfrm>
            <a:off x="563775" y="1828475"/>
            <a:ext cx="7962000" cy="31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E-Summit is the annual entrepreneurship festival of IIT Roorkee, India. This two day extravaganza will be a congregation of students, corporates, entrepreneurs and budding enthusiasts on a common stage. E- Summit IIT Roorkee witnessing more than 22,000 footfall and hosting over 30 events, exposes the best minds from around the world to pervasive networking and exhilarating experiences.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0" l="0" r="0" t="0"/>
          <a:stretch/>
        </p:blipFill>
        <p:spPr>
          <a:xfrm>
            <a:off x="0" y="-28350"/>
            <a:ext cx="9144000" cy="932688"/>
          </a:xfrm>
          <a:prstGeom prst="rect">
            <a:avLst/>
          </a:prstGeom>
          <a:noFill/>
          <a:ln>
            <a:noFill/>
          </a:ln>
        </p:spPr>
      </p:pic>
      <p:sp>
        <p:nvSpPr>
          <p:cNvPr id="69" name="Google Shape;69;p15"/>
          <p:cNvSpPr txBox="1"/>
          <p:nvPr/>
        </p:nvSpPr>
        <p:spPr>
          <a:xfrm>
            <a:off x="2546925" y="938525"/>
            <a:ext cx="39120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ABOUT PRODUCTATHON</a:t>
            </a:r>
            <a:endParaRPr b="1" sz="2400"/>
          </a:p>
        </p:txBody>
      </p:sp>
      <p:sp>
        <p:nvSpPr>
          <p:cNvPr id="70" name="Google Shape;70;p15"/>
          <p:cNvSpPr txBox="1"/>
          <p:nvPr/>
        </p:nvSpPr>
        <p:spPr>
          <a:xfrm>
            <a:off x="297450" y="1452700"/>
            <a:ext cx="8549100" cy="32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rgbClr val="222222"/>
                </a:solidFill>
                <a:highlight>
                  <a:srgbClr val="FFFFFF"/>
                </a:highlight>
              </a:rPr>
              <a:t> </a:t>
            </a:r>
            <a:endParaRPr sz="1700">
              <a:solidFill>
                <a:srgbClr val="2222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highlight>
                  <a:srgbClr val="FFFFFF"/>
                </a:highlight>
              </a:rPr>
              <a:t>Productathon, a hackathon, is a major event of</a:t>
            </a:r>
            <a:r>
              <a:rPr b="1" lang="en" sz="2400">
                <a:solidFill>
                  <a:schemeClr val="dk1"/>
                </a:solidFill>
                <a:highlight>
                  <a:srgbClr val="FFFFFF"/>
                </a:highlight>
              </a:rPr>
              <a:t> E-Summit’19</a:t>
            </a:r>
            <a:r>
              <a:rPr lang="en" sz="2400">
                <a:solidFill>
                  <a:schemeClr val="dk1"/>
                </a:solidFill>
                <a:highlight>
                  <a:srgbClr val="FFFFFF"/>
                </a:highlight>
              </a:rPr>
              <a:t>.</a:t>
            </a:r>
            <a:r>
              <a:rPr lang="en" sz="2400">
                <a:solidFill>
                  <a:srgbClr val="222222"/>
                </a:solidFill>
              </a:rPr>
              <a:t> It is a networking hub for corporates, professionals, students and budding entrepreneurs from all across the nation. We aspire to provide you with the best possible experience, opportunities and an avenue to enrich themselves with knowledge about the entrepreneurial world.</a:t>
            </a:r>
            <a:endParaRPr sz="2400">
              <a:solidFill>
                <a:srgbClr val="222222"/>
              </a:solidFill>
            </a:endParaRPr>
          </a:p>
          <a:p>
            <a:pPr indent="0" lvl="0" marL="0" rtl="0" algn="l">
              <a:spcBef>
                <a:spcPts val="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0" l="0" r="0" t="0"/>
          <a:stretch/>
        </p:blipFill>
        <p:spPr>
          <a:xfrm>
            <a:off x="0" y="-28350"/>
            <a:ext cx="9144000" cy="932688"/>
          </a:xfrm>
          <a:prstGeom prst="rect">
            <a:avLst/>
          </a:prstGeom>
          <a:noFill/>
          <a:ln>
            <a:noFill/>
          </a:ln>
        </p:spPr>
      </p:pic>
      <p:sp>
        <p:nvSpPr>
          <p:cNvPr id="76" name="Google Shape;76;p16"/>
          <p:cNvSpPr txBox="1"/>
          <p:nvPr/>
        </p:nvSpPr>
        <p:spPr>
          <a:xfrm>
            <a:off x="3145850" y="1078225"/>
            <a:ext cx="3027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OUR PARTNERS</a:t>
            </a:r>
            <a:endParaRPr b="1" sz="2400"/>
          </a:p>
        </p:txBody>
      </p:sp>
      <p:pic>
        <p:nvPicPr>
          <p:cNvPr id="77" name="Google Shape;77;p16"/>
          <p:cNvPicPr preferRelativeResize="0"/>
          <p:nvPr/>
        </p:nvPicPr>
        <p:blipFill>
          <a:blip r:embed="rId4">
            <a:alphaModFix/>
          </a:blip>
          <a:stretch>
            <a:fillRect/>
          </a:stretch>
        </p:blipFill>
        <p:spPr>
          <a:xfrm>
            <a:off x="396900" y="3090350"/>
            <a:ext cx="2297625" cy="932700"/>
          </a:xfrm>
          <a:prstGeom prst="rect">
            <a:avLst/>
          </a:prstGeom>
          <a:noFill/>
          <a:ln>
            <a:noFill/>
          </a:ln>
        </p:spPr>
      </p:pic>
      <p:pic>
        <p:nvPicPr>
          <p:cNvPr id="78" name="Google Shape;78;p16"/>
          <p:cNvPicPr preferRelativeResize="0"/>
          <p:nvPr/>
        </p:nvPicPr>
        <p:blipFill>
          <a:blip r:embed="rId5">
            <a:alphaModFix/>
          </a:blip>
          <a:stretch>
            <a:fillRect/>
          </a:stretch>
        </p:blipFill>
        <p:spPr>
          <a:xfrm>
            <a:off x="2819400" y="1737050"/>
            <a:ext cx="3245376" cy="1063300"/>
          </a:xfrm>
          <a:prstGeom prst="rect">
            <a:avLst/>
          </a:prstGeom>
          <a:noFill/>
          <a:ln>
            <a:noFill/>
          </a:ln>
        </p:spPr>
      </p:pic>
      <p:pic>
        <p:nvPicPr>
          <p:cNvPr id="79" name="Google Shape;79;p16"/>
          <p:cNvPicPr preferRelativeResize="0"/>
          <p:nvPr/>
        </p:nvPicPr>
        <p:blipFill>
          <a:blip r:embed="rId6">
            <a:alphaModFix/>
          </a:blip>
          <a:stretch>
            <a:fillRect/>
          </a:stretch>
        </p:blipFill>
        <p:spPr>
          <a:xfrm>
            <a:off x="6064775" y="1780700"/>
            <a:ext cx="2877074" cy="808800"/>
          </a:xfrm>
          <a:prstGeom prst="rect">
            <a:avLst/>
          </a:prstGeom>
          <a:noFill/>
          <a:ln>
            <a:noFill/>
          </a:ln>
        </p:spPr>
      </p:pic>
      <p:pic>
        <p:nvPicPr>
          <p:cNvPr id="80" name="Google Shape;80;p16"/>
          <p:cNvPicPr preferRelativeResize="0"/>
          <p:nvPr/>
        </p:nvPicPr>
        <p:blipFill>
          <a:blip r:embed="rId7">
            <a:alphaModFix/>
          </a:blip>
          <a:stretch>
            <a:fillRect/>
          </a:stretch>
        </p:blipFill>
        <p:spPr>
          <a:xfrm>
            <a:off x="326450" y="1598900"/>
            <a:ext cx="2432500" cy="1187750"/>
          </a:xfrm>
          <a:prstGeom prst="rect">
            <a:avLst/>
          </a:prstGeom>
          <a:noFill/>
          <a:ln>
            <a:noFill/>
          </a:ln>
        </p:spPr>
      </p:pic>
      <p:pic>
        <p:nvPicPr>
          <p:cNvPr id="81" name="Google Shape;81;p16"/>
          <p:cNvPicPr preferRelativeResize="0"/>
          <p:nvPr/>
        </p:nvPicPr>
        <p:blipFill>
          <a:blip r:embed="rId8">
            <a:alphaModFix/>
          </a:blip>
          <a:stretch>
            <a:fillRect/>
          </a:stretch>
        </p:blipFill>
        <p:spPr>
          <a:xfrm>
            <a:off x="3012287" y="3120300"/>
            <a:ext cx="2671483" cy="720400"/>
          </a:xfrm>
          <a:prstGeom prst="rect">
            <a:avLst/>
          </a:prstGeom>
          <a:noFill/>
          <a:ln>
            <a:noFill/>
          </a:ln>
        </p:spPr>
      </p:pic>
      <p:pic>
        <p:nvPicPr>
          <p:cNvPr id="82" name="Google Shape;82;p16"/>
          <p:cNvPicPr preferRelativeResize="0"/>
          <p:nvPr/>
        </p:nvPicPr>
        <p:blipFill>
          <a:blip r:embed="rId9">
            <a:alphaModFix/>
          </a:blip>
          <a:stretch>
            <a:fillRect/>
          </a:stretch>
        </p:blipFill>
        <p:spPr>
          <a:xfrm>
            <a:off x="5883150" y="2818100"/>
            <a:ext cx="1456400" cy="1515975"/>
          </a:xfrm>
          <a:prstGeom prst="rect">
            <a:avLst/>
          </a:prstGeom>
          <a:noFill/>
          <a:ln>
            <a:noFill/>
          </a:ln>
        </p:spPr>
      </p:pic>
      <p:pic>
        <p:nvPicPr>
          <p:cNvPr id="83" name="Google Shape;83;p16"/>
          <p:cNvPicPr preferRelativeResize="0"/>
          <p:nvPr/>
        </p:nvPicPr>
        <p:blipFill>
          <a:blip r:embed="rId10">
            <a:alphaModFix/>
          </a:blip>
          <a:stretch>
            <a:fillRect/>
          </a:stretch>
        </p:blipFill>
        <p:spPr>
          <a:xfrm>
            <a:off x="3145850" y="4297650"/>
            <a:ext cx="2669700" cy="647200"/>
          </a:xfrm>
          <a:prstGeom prst="rect">
            <a:avLst/>
          </a:prstGeom>
          <a:noFill/>
          <a:ln>
            <a:noFill/>
          </a:ln>
        </p:spPr>
      </p:pic>
      <p:pic>
        <p:nvPicPr>
          <p:cNvPr id="84" name="Google Shape;84;p16"/>
          <p:cNvPicPr preferRelativeResize="0"/>
          <p:nvPr/>
        </p:nvPicPr>
        <p:blipFill>
          <a:blip r:embed="rId11">
            <a:alphaModFix/>
          </a:blip>
          <a:stretch>
            <a:fillRect/>
          </a:stretch>
        </p:blipFill>
        <p:spPr>
          <a:xfrm>
            <a:off x="7607170" y="2920358"/>
            <a:ext cx="1311450" cy="131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8" name="Shape 88"/>
        <p:cNvGrpSpPr/>
        <p:nvPr/>
      </p:nvGrpSpPr>
      <p:grpSpPr>
        <a:xfrm>
          <a:off x="0" y="0"/>
          <a:ext cx="0" cy="0"/>
          <a:chOff x="0" y="0"/>
          <a:chExt cx="0" cy="0"/>
        </a:xfrm>
      </p:grpSpPr>
      <p:sp>
        <p:nvSpPr>
          <p:cNvPr id="89" name="Google Shape;89;p17"/>
          <p:cNvSpPr/>
          <p:nvPr/>
        </p:nvSpPr>
        <p:spPr>
          <a:xfrm>
            <a:off x="311700" y="973625"/>
            <a:ext cx="4113000" cy="470100"/>
          </a:xfrm>
          <a:prstGeom prst="round2DiagRect">
            <a:avLst>
              <a:gd fmla="val 16667" name="adj1"/>
              <a:gd fmla="val 0" name="adj2"/>
            </a:avLst>
          </a:prstGeom>
          <a:solidFill>
            <a:srgbClr val="FFFFFF"/>
          </a:solidFill>
          <a:ln cap="flat" cmpd="sng" w="9525">
            <a:solidFill>
              <a:srgbClr val="1A4D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1A4D66"/>
                </a:solidFill>
                <a:latin typeface="Proxima Nova Semibold"/>
                <a:ea typeface="Proxima Nova Semibold"/>
                <a:cs typeface="Proxima Nova Semibold"/>
                <a:sym typeface="Proxima Nova Semibold"/>
              </a:rPr>
              <a:t>MENTORS AND JUDGES</a:t>
            </a:r>
            <a:endParaRPr b="0" i="0" sz="2000" u="none" cap="none" strike="noStrike">
              <a:solidFill>
                <a:srgbClr val="1A4D66"/>
              </a:solidFill>
              <a:highlight>
                <a:srgbClr val="FFFFFF"/>
              </a:highlight>
              <a:latin typeface="Proxima Nova Semibold"/>
              <a:ea typeface="Proxima Nova Semibold"/>
              <a:cs typeface="Proxima Nova Semibold"/>
              <a:sym typeface="Proxima Nova Semibold"/>
            </a:endParaRPr>
          </a:p>
        </p:txBody>
      </p:sp>
      <p:pic>
        <p:nvPicPr>
          <p:cNvPr id="90" name="Google Shape;90;p17"/>
          <p:cNvPicPr preferRelativeResize="0"/>
          <p:nvPr/>
        </p:nvPicPr>
        <p:blipFill rotWithShape="1">
          <a:blip r:embed="rId3">
            <a:alphaModFix/>
          </a:blip>
          <a:srcRect b="0" l="0" r="0" t="0"/>
          <a:stretch/>
        </p:blipFill>
        <p:spPr>
          <a:xfrm>
            <a:off x="0" y="-28350"/>
            <a:ext cx="9144000" cy="932688"/>
          </a:xfrm>
          <a:prstGeom prst="rect">
            <a:avLst/>
          </a:prstGeom>
          <a:noFill/>
          <a:ln>
            <a:noFill/>
          </a:ln>
        </p:spPr>
      </p:pic>
      <p:sp>
        <p:nvSpPr>
          <p:cNvPr id="91" name="Google Shape;91;p17"/>
          <p:cNvSpPr txBox="1"/>
          <p:nvPr/>
        </p:nvSpPr>
        <p:spPr>
          <a:xfrm>
            <a:off x="5139325" y="1670625"/>
            <a:ext cx="3582600" cy="7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HARSHIT JUNEJA</a:t>
            </a:r>
            <a:endParaRPr b="1" sz="2400"/>
          </a:p>
        </p:txBody>
      </p:sp>
      <p:sp>
        <p:nvSpPr>
          <p:cNvPr id="92" name="Google Shape;92;p17"/>
          <p:cNvSpPr txBox="1"/>
          <p:nvPr/>
        </p:nvSpPr>
        <p:spPr>
          <a:xfrm>
            <a:off x="4838425" y="2416600"/>
            <a:ext cx="4052700" cy="23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ABCSD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6" name="Shape 96"/>
        <p:cNvGrpSpPr/>
        <p:nvPr/>
      </p:nvGrpSpPr>
      <p:grpSpPr>
        <a:xfrm>
          <a:off x="0" y="0"/>
          <a:ext cx="0" cy="0"/>
          <a:chOff x="0" y="0"/>
          <a:chExt cx="0" cy="0"/>
        </a:xfrm>
      </p:grpSpPr>
      <p:sp>
        <p:nvSpPr>
          <p:cNvPr id="97" name="Google Shape;97;p18"/>
          <p:cNvSpPr/>
          <p:nvPr/>
        </p:nvSpPr>
        <p:spPr>
          <a:xfrm>
            <a:off x="311700" y="973625"/>
            <a:ext cx="4113000" cy="470100"/>
          </a:xfrm>
          <a:prstGeom prst="round2DiagRect">
            <a:avLst>
              <a:gd fmla="val 16667" name="adj1"/>
              <a:gd fmla="val 0" name="adj2"/>
            </a:avLst>
          </a:prstGeom>
          <a:solidFill>
            <a:srgbClr val="FFFFFF"/>
          </a:solidFill>
          <a:ln cap="flat" cmpd="sng" w="9525">
            <a:solidFill>
              <a:srgbClr val="1A4D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1A4D66"/>
                </a:solidFill>
                <a:latin typeface="Proxima Nova Semibold"/>
                <a:ea typeface="Proxima Nova Semibold"/>
                <a:cs typeface="Proxima Nova Semibold"/>
                <a:sym typeface="Proxima Nova Semibold"/>
              </a:rPr>
              <a:t>MENTORS AND JUDGES</a:t>
            </a:r>
            <a:endParaRPr b="0" i="0" sz="2000" u="none" cap="none" strike="noStrike">
              <a:solidFill>
                <a:srgbClr val="1A4D66"/>
              </a:solidFill>
              <a:highlight>
                <a:srgbClr val="FFFFFF"/>
              </a:highlight>
              <a:latin typeface="Proxima Nova Semibold"/>
              <a:ea typeface="Proxima Nova Semibold"/>
              <a:cs typeface="Proxima Nova Semibold"/>
              <a:sym typeface="Proxima Nova Semibold"/>
            </a:endParaRPr>
          </a:p>
        </p:txBody>
      </p:sp>
      <p:pic>
        <p:nvPicPr>
          <p:cNvPr id="98" name="Google Shape;98;p18"/>
          <p:cNvPicPr preferRelativeResize="0"/>
          <p:nvPr/>
        </p:nvPicPr>
        <p:blipFill rotWithShape="1">
          <a:blip r:embed="rId3">
            <a:alphaModFix/>
          </a:blip>
          <a:srcRect b="0" l="0" r="0" t="0"/>
          <a:stretch/>
        </p:blipFill>
        <p:spPr>
          <a:xfrm>
            <a:off x="0" y="-28350"/>
            <a:ext cx="9144000" cy="932688"/>
          </a:xfrm>
          <a:prstGeom prst="rect">
            <a:avLst/>
          </a:prstGeom>
          <a:noFill/>
          <a:ln>
            <a:noFill/>
          </a:ln>
        </p:spPr>
      </p:pic>
      <p:sp>
        <p:nvSpPr>
          <p:cNvPr id="99" name="Google Shape;99;p18"/>
          <p:cNvSpPr txBox="1"/>
          <p:nvPr/>
        </p:nvSpPr>
        <p:spPr>
          <a:xfrm>
            <a:off x="5139325" y="1670625"/>
            <a:ext cx="3582600" cy="7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PARITOSH GUPTA</a:t>
            </a:r>
            <a:endParaRPr b="1" sz="2400"/>
          </a:p>
        </p:txBody>
      </p:sp>
      <p:sp>
        <p:nvSpPr>
          <p:cNvPr id="100" name="Google Shape;100;p18"/>
          <p:cNvSpPr txBox="1"/>
          <p:nvPr/>
        </p:nvSpPr>
        <p:spPr>
          <a:xfrm>
            <a:off x="4838425" y="2416600"/>
            <a:ext cx="4052700" cy="23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ABCSD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4" name="Shape 104"/>
        <p:cNvGrpSpPr/>
        <p:nvPr/>
      </p:nvGrpSpPr>
      <p:grpSpPr>
        <a:xfrm>
          <a:off x="0" y="0"/>
          <a:ext cx="0" cy="0"/>
          <a:chOff x="0" y="0"/>
          <a:chExt cx="0" cy="0"/>
        </a:xfrm>
      </p:grpSpPr>
      <p:sp>
        <p:nvSpPr>
          <p:cNvPr id="105" name="Google Shape;105;p19"/>
          <p:cNvSpPr/>
          <p:nvPr/>
        </p:nvSpPr>
        <p:spPr>
          <a:xfrm>
            <a:off x="311700" y="973625"/>
            <a:ext cx="4113000" cy="470100"/>
          </a:xfrm>
          <a:prstGeom prst="round2DiagRect">
            <a:avLst>
              <a:gd fmla="val 16667" name="adj1"/>
              <a:gd fmla="val 0" name="adj2"/>
            </a:avLst>
          </a:prstGeom>
          <a:solidFill>
            <a:srgbClr val="FFFFFF"/>
          </a:solidFill>
          <a:ln cap="flat" cmpd="sng" w="9525">
            <a:solidFill>
              <a:srgbClr val="1A4D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1A4D66"/>
                </a:solidFill>
                <a:latin typeface="Proxima Nova Semibold"/>
                <a:ea typeface="Proxima Nova Semibold"/>
                <a:cs typeface="Proxima Nova Semibold"/>
                <a:sym typeface="Proxima Nova Semibold"/>
              </a:rPr>
              <a:t>MENTORS AND JUDGES</a:t>
            </a:r>
            <a:endParaRPr b="0" i="0" sz="2000" u="none" cap="none" strike="noStrike">
              <a:solidFill>
                <a:srgbClr val="1A4D66"/>
              </a:solidFill>
              <a:highlight>
                <a:srgbClr val="FFFFFF"/>
              </a:highlight>
              <a:latin typeface="Proxima Nova Semibold"/>
              <a:ea typeface="Proxima Nova Semibold"/>
              <a:cs typeface="Proxima Nova Semibold"/>
              <a:sym typeface="Proxima Nova Semibold"/>
            </a:endParaRPr>
          </a:p>
        </p:txBody>
      </p:sp>
      <p:pic>
        <p:nvPicPr>
          <p:cNvPr id="106" name="Google Shape;106;p19"/>
          <p:cNvPicPr preferRelativeResize="0"/>
          <p:nvPr/>
        </p:nvPicPr>
        <p:blipFill rotWithShape="1">
          <a:blip r:embed="rId3">
            <a:alphaModFix/>
          </a:blip>
          <a:srcRect b="0" l="0" r="0" t="0"/>
          <a:stretch/>
        </p:blipFill>
        <p:spPr>
          <a:xfrm>
            <a:off x="0" y="-28350"/>
            <a:ext cx="9144000" cy="932688"/>
          </a:xfrm>
          <a:prstGeom prst="rect">
            <a:avLst/>
          </a:prstGeom>
          <a:noFill/>
          <a:ln>
            <a:noFill/>
          </a:ln>
        </p:spPr>
      </p:pic>
      <p:sp>
        <p:nvSpPr>
          <p:cNvPr id="107" name="Google Shape;107;p19"/>
          <p:cNvSpPr txBox="1"/>
          <p:nvPr/>
        </p:nvSpPr>
        <p:spPr>
          <a:xfrm>
            <a:off x="5139325" y="1670625"/>
            <a:ext cx="3582600" cy="7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PRATIK GUJRAL</a:t>
            </a:r>
            <a:endParaRPr b="1" sz="2400"/>
          </a:p>
        </p:txBody>
      </p:sp>
      <p:sp>
        <p:nvSpPr>
          <p:cNvPr id="108" name="Google Shape;108;p19"/>
          <p:cNvSpPr txBox="1"/>
          <p:nvPr/>
        </p:nvSpPr>
        <p:spPr>
          <a:xfrm>
            <a:off x="4838425" y="2416600"/>
            <a:ext cx="4052700" cy="23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ABCSD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2" name="Shape 112"/>
        <p:cNvGrpSpPr/>
        <p:nvPr/>
      </p:nvGrpSpPr>
      <p:grpSpPr>
        <a:xfrm>
          <a:off x="0" y="0"/>
          <a:ext cx="0" cy="0"/>
          <a:chOff x="0" y="0"/>
          <a:chExt cx="0" cy="0"/>
        </a:xfrm>
      </p:grpSpPr>
      <p:sp>
        <p:nvSpPr>
          <p:cNvPr id="113" name="Google Shape;113;p20"/>
          <p:cNvSpPr/>
          <p:nvPr/>
        </p:nvSpPr>
        <p:spPr>
          <a:xfrm>
            <a:off x="311700" y="973625"/>
            <a:ext cx="4113000" cy="470100"/>
          </a:xfrm>
          <a:prstGeom prst="round2DiagRect">
            <a:avLst>
              <a:gd fmla="val 16667" name="adj1"/>
              <a:gd fmla="val 0" name="adj2"/>
            </a:avLst>
          </a:prstGeom>
          <a:solidFill>
            <a:srgbClr val="FFFFFF"/>
          </a:solidFill>
          <a:ln cap="flat" cmpd="sng" w="9525">
            <a:solidFill>
              <a:srgbClr val="1A4D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1A4D66"/>
                </a:solidFill>
                <a:latin typeface="Proxima Nova Semibold"/>
                <a:ea typeface="Proxima Nova Semibold"/>
                <a:cs typeface="Proxima Nova Semibold"/>
                <a:sym typeface="Proxima Nova Semibold"/>
              </a:rPr>
              <a:t>MENTORS AND JUDGES</a:t>
            </a:r>
            <a:endParaRPr b="0" i="0" sz="2000" u="none" cap="none" strike="noStrike">
              <a:solidFill>
                <a:srgbClr val="1A4D66"/>
              </a:solidFill>
              <a:highlight>
                <a:srgbClr val="FFFFFF"/>
              </a:highlight>
              <a:latin typeface="Proxima Nova Semibold"/>
              <a:ea typeface="Proxima Nova Semibold"/>
              <a:cs typeface="Proxima Nova Semibold"/>
              <a:sym typeface="Proxima Nova Semibold"/>
            </a:endParaRPr>
          </a:p>
        </p:txBody>
      </p:sp>
      <p:pic>
        <p:nvPicPr>
          <p:cNvPr id="114" name="Google Shape;114;p20"/>
          <p:cNvPicPr preferRelativeResize="0"/>
          <p:nvPr/>
        </p:nvPicPr>
        <p:blipFill rotWithShape="1">
          <a:blip r:embed="rId3">
            <a:alphaModFix/>
          </a:blip>
          <a:srcRect b="0" l="0" r="0" t="0"/>
          <a:stretch/>
        </p:blipFill>
        <p:spPr>
          <a:xfrm>
            <a:off x="0" y="-28350"/>
            <a:ext cx="9144000" cy="932688"/>
          </a:xfrm>
          <a:prstGeom prst="rect">
            <a:avLst/>
          </a:prstGeom>
          <a:noFill/>
          <a:ln>
            <a:noFill/>
          </a:ln>
        </p:spPr>
      </p:pic>
      <p:sp>
        <p:nvSpPr>
          <p:cNvPr id="115" name="Google Shape;115;p20"/>
          <p:cNvSpPr txBox="1"/>
          <p:nvPr/>
        </p:nvSpPr>
        <p:spPr>
          <a:xfrm>
            <a:off x="5139325" y="1670625"/>
            <a:ext cx="3582600" cy="7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PULKIT KAKKAR</a:t>
            </a:r>
            <a:endParaRPr b="1" sz="2400"/>
          </a:p>
        </p:txBody>
      </p:sp>
      <p:sp>
        <p:nvSpPr>
          <p:cNvPr id="116" name="Google Shape;116;p20"/>
          <p:cNvSpPr txBox="1"/>
          <p:nvPr/>
        </p:nvSpPr>
        <p:spPr>
          <a:xfrm>
            <a:off x="4838425" y="2416600"/>
            <a:ext cx="4052700" cy="23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ABCSD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0" name="Shape 120"/>
        <p:cNvGrpSpPr/>
        <p:nvPr/>
      </p:nvGrpSpPr>
      <p:grpSpPr>
        <a:xfrm>
          <a:off x="0" y="0"/>
          <a:ext cx="0" cy="0"/>
          <a:chOff x="0" y="0"/>
          <a:chExt cx="0" cy="0"/>
        </a:xfrm>
      </p:grpSpPr>
      <p:sp>
        <p:nvSpPr>
          <p:cNvPr id="121" name="Google Shape;121;p21"/>
          <p:cNvSpPr/>
          <p:nvPr/>
        </p:nvSpPr>
        <p:spPr>
          <a:xfrm>
            <a:off x="311700" y="973625"/>
            <a:ext cx="4113000" cy="470100"/>
          </a:xfrm>
          <a:prstGeom prst="round2DiagRect">
            <a:avLst>
              <a:gd fmla="val 16667" name="adj1"/>
              <a:gd fmla="val 0" name="adj2"/>
            </a:avLst>
          </a:prstGeom>
          <a:solidFill>
            <a:srgbClr val="FFFFFF"/>
          </a:solidFill>
          <a:ln cap="flat" cmpd="sng" w="9525">
            <a:solidFill>
              <a:srgbClr val="1A4D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1A4D66"/>
                </a:solidFill>
                <a:latin typeface="Proxima Nova Semibold"/>
                <a:ea typeface="Proxima Nova Semibold"/>
                <a:cs typeface="Proxima Nova Semibold"/>
                <a:sym typeface="Proxima Nova Semibold"/>
              </a:rPr>
              <a:t>THEME - SMART CITY MISSION</a:t>
            </a:r>
            <a:endParaRPr b="0" i="0" sz="2000" u="none" cap="none" strike="noStrike">
              <a:solidFill>
                <a:srgbClr val="1A4D66"/>
              </a:solidFill>
              <a:highlight>
                <a:srgbClr val="FFFFFF"/>
              </a:highlight>
              <a:latin typeface="Proxima Nova Semibold"/>
              <a:ea typeface="Proxima Nova Semibold"/>
              <a:cs typeface="Proxima Nova Semibold"/>
              <a:sym typeface="Proxima Nova Semibold"/>
            </a:endParaRPr>
          </a:p>
        </p:txBody>
      </p:sp>
      <p:pic>
        <p:nvPicPr>
          <p:cNvPr id="122" name="Google Shape;122;p21"/>
          <p:cNvPicPr preferRelativeResize="0"/>
          <p:nvPr/>
        </p:nvPicPr>
        <p:blipFill rotWithShape="1">
          <a:blip r:embed="rId3">
            <a:alphaModFix/>
          </a:blip>
          <a:srcRect b="0" l="0" r="0" t="0"/>
          <a:stretch/>
        </p:blipFill>
        <p:spPr>
          <a:xfrm>
            <a:off x="0" y="-28350"/>
            <a:ext cx="9144000" cy="932688"/>
          </a:xfrm>
          <a:prstGeom prst="rect">
            <a:avLst/>
          </a:prstGeom>
          <a:noFill/>
          <a:ln>
            <a:noFill/>
          </a:ln>
        </p:spPr>
      </p:pic>
      <p:sp>
        <p:nvSpPr>
          <p:cNvPr id="123" name="Google Shape;123;p21"/>
          <p:cNvSpPr txBox="1"/>
          <p:nvPr/>
        </p:nvSpPr>
        <p:spPr>
          <a:xfrm>
            <a:off x="152750" y="1593625"/>
            <a:ext cx="8830800" cy="354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1800">
                <a:solidFill>
                  <a:srgbClr val="46535E"/>
                </a:solidFill>
              </a:rPr>
              <a:t>Cities across the globe, emerging markets in particular, are witnessing significant urbanization. In the next 15 years, India will see about 200 million people migrating to cities, which is almost equal to the current combined population of the UK, France, and Germany. </a:t>
            </a:r>
            <a:r>
              <a:rPr lang="en" sz="1800">
                <a:solidFill>
                  <a:srgbClr val="333333"/>
                </a:solidFill>
                <a:highlight>
                  <a:srgbClr val="FFFFFF"/>
                </a:highlight>
              </a:rPr>
              <a:t> In the imagination of any city dweller in India, the picture of a smart city contains a wish list of infrastructure and services that describes his or her level of aspiration. The aim of Productathon is to unravel the immense potential in the bright young minds of the youth, to collectively work for the betterment of the country. </a:t>
            </a:r>
            <a:endParaRPr sz="1800">
              <a:solidFill>
                <a:srgbClr val="333333"/>
              </a:solidFill>
              <a:highlight>
                <a:srgbClr val="FFFFFF"/>
              </a:highlight>
            </a:endParaRPr>
          </a:p>
          <a:p>
            <a:pPr indent="0" lvl="0" marL="0" rtl="0" algn="ctr">
              <a:lnSpc>
                <a:spcPct val="115000"/>
              </a:lnSpc>
              <a:spcBef>
                <a:spcPts val="2300"/>
              </a:spcBef>
              <a:spcAft>
                <a:spcPts val="0"/>
              </a:spcAft>
              <a:buClr>
                <a:schemeClr val="dk1"/>
              </a:buClr>
              <a:buSzPts val="1100"/>
              <a:buFont typeface="Arial"/>
              <a:buNone/>
            </a:pPr>
            <a:r>
              <a:rPr b="1" i="1" lang="en" sz="1800">
                <a:solidFill>
                  <a:srgbClr val="333333"/>
                </a:solidFill>
                <a:highlight>
                  <a:srgbClr val="FFFFFF"/>
                </a:highlight>
              </a:rPr>
              <a:t>SMART MINDS BUILD SMART CITIES</a:t>
            </a:r>
            <a:endParaRPr b="1" i="1" sz="1800">
              <a:solidFill>
                <a:srgbClr val="333333"/>
              </a:solidFill>
              <a:highlight>
                <a:srgbClr val="FFFFFF"/>
              </a:highlight>
            </a:endParaRPr>
          </a:p>
          <a:p>
            <a:pPr indent="0" lvl="0" marL="0" rtl="0" algn="l">
              <a:spcBef>
                <a:spcPts val="230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