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78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jink\OneDrive\Desktop\PBL%20Data%20Collection.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ajink\OneDrive\Desktop\PBL%20Data%20Collection.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ajink\OneDrive\Desktop\PBL%20Data%20Collection.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ajink\OneDrive\Desktop\PBL%20Data%20Collection.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ajink\OneDrive\Desktop\PBL%20Data%20Collection.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ajink\OneDrive\Desktop\PBL%20Data%20Collection.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ajink\OneDrive\Desktop\PBL%20Data%20Collection.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ajink\OneDrive\Desktop\PBL%20Data%20Collection.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C:\Users\ajink\OneDrive\Desktop\PBL%20Data%20Collection.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spPr>
            <a:noFill/>
            <a:ln w="9525" cap="flat" cmpd="sng" algn="ctr">
              <a:solidFill>
                <a:schemeClr val="accent1"/>
              </a:solidFill>
              <a:miter lim="800000"/>
            </a:ln>
            <a:effectLst>
              <a:glow rad="63500">
                <a:schemeClr val="accent1">
                  <a:satMod val="175000"/>
                  <a:alpha val="25000"/>
                </a:schemeClr>
              </a:glow>
            </a:effectLst>
          </c:spPr>
          <c:invertIfNegative val="0"/>
          <c:dLbls>
            <c:spPr>
              <a:noFill/>
              <a:ln>
                <a:noFill/>
              </a:ln>
              <a:effectLst/>
            </c:spPr>
            <c:txPr>
              <a:bodyPr rot="0" spcFirstLastPara="1" vertOverflow="ellipsis" vert="horz" wrap="square" anchor="ctr" anchorCtr="1"/>
              <a:lstStyle/>
              <a:p>
                <a:pPr>
                  <a:defRPr sz="1400" b="0" i="0" u="none" strike="noStrike" kern="1200" baseline="0">
                    <a:solidFill>
                      <a:schemeClr val="lt1">
                        <a:lumMod val="75000"/>
                      </a:schemeClr>
                    </a:solidFill>
                    <a:latin typeface="Times New Roman" panose="02020603050405020304" pitchFamily="18" charset="0"/>
                    <a:ea typeface="+mn-ea"/>
                    <a:cs typeface="Times New Roman" panose="02020603050405020304" pitchFamily="18"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lt1">
                          <a:lumMod val="50000"/>
                        </a:schemeClr>
                      </a:solidFill>
                      <a:round/>
                    </a:ln>
                    <a:effectLst/>
                  </c:spPr>
                </c15:leaderLines>
              </c:ext>
            </c:extLst>
          </c:dLbls>
          <c:trendline>
            <c:spPr>
              <a:ln w="25400" cap="rnd">
                <a:solidFill>
                  <a:schemeClr val="accent1">
                    <a:alpha val="50000"/>
                  </a:schemeClr>
                </a:solidFill>
              </a:ln>
              <a:effectLst/>
            </c:spPr>
            <c:trendlineType val="linear"/>
            <c:dispRSqr val="0"/>
            <c:dispEq val="0"/>
          </c:trendline>
          <c:cat>
            <c:numRef>
              <c:f>'RAW DATA'!$A$2:$A$12</c:f>
              <c:numCache>
                <c:formatCode>General</c:formatCode>
                <c:ptCount val="11"/>
                <c:pt idx="0">
                  <c:v>2008</c:v>
                </c:pt>
                <c:pt idx="1">
                  <c:v>2009</c:v>
                </c:pt>
                <c:pt idx="2">
                  <c:v>2010</c:v>
                </c:pt>
                <c:pt idx="3">
                  <c:v>2011</c:v>
                </c:pt>
                <c:pt idx="4">
                  <c:v>2012</c:v>
                </c:pt>
                <c:pt idx="5">
                  <c:v>2013</c:v>
                </c:pt>
                <c:pt idx="6">
                  <c:v>2014</c:v>
                </c:pt>
                <c:pt idx="7">
                  <c:v>2015</c:v>
                </c:pt>
                <c:pt idx="8">
                  <c:v>2016</c:v>
                </c:pt>
                <c:pt idx="9">
                  <c:v>2017</c:v>
                </c:pt>
                <c:pt idx="10">
                  <c:v>2018</c:v>
                </c:pt>
              </c:numCache>
            </c:numRef>
          </c:cat>
          <c:val>
            <c:numRef>
              <c:f>'RAW DATA'!$B$2:$B$12</c:f>
              <c:numCache>
                <c:formatCode>General</c:formatCode>
                <c:ptCount val="11"/>
                <c:pt idx="0">
                  <c:v>167.54</c:v>
                </c:pt>
                <c:pt idx="1">
                  <c:v>251.04</c:v>
                </c:pt>
                <c:pt idx="2">
                  <c:v>282</c:v>
                </c:pt>
                <c:pt idx="3">
                  <c:v>301.89999999999998</c:v>
                </c:pt>
                <c:pt idx="4">
                  <c:v>338.15</c:v>
                </c:pt>
                <c:pt idx="5">
                  <c:v>390.76</c:v>
                </c:pt>
                <c:pt idx="6">
                  <c:v>433.32</c:v>
                </c:pt>
                <c:pt idx="7">
                  <c:v>696.48</c:v>
                </c:pt>
                <c:pt idx="8">
                  <c:v>772.05</c:v>
                </c:pt>
                <c:pt idx="9">
                  <c:v>895.96</c:v>
                </c:pt>
                <c:pt idx="10">
                  <c:v>1111.52</c:v>
                </c:pt>
              </c:numCache>
            </c:numRef>
          </c:val>
          <c:extLst>
            <c:ext xmlns:c16="http://schemas.microsoft.com/office/drawing/2014/chart" uri="{C3380CC4-5D6E-409C-BE32-E72D297353CC}">
              <c16:uniqueId val="{00000000-8E1D-498C-BB8A-74052D5655B8}"/>
            </c:ext>
          </c:extLst>
        </c:ser>
        <c:dLbls>
          <c:dLblPos val="outEnd"/>
          <c:showLegendKey val="0"/>
          <c:showVal val="1"/>
          <c:showCatName val="0"/>
          <c:showSerName val="0"/>
          <c:showPercent val="0"/>
          <c:showBubbleSize val="0"/>
        </c:dLbls>
        <c:gapWidth val="315"/>
        <c:overlap val="-40"/>
        <c:axId val="952071888"/>
        <c:axId val="952072304"/>
      </c:barChart>
      <c:catAx>
        <c:axId val="952071888"/>
        <c:scaling>
          <c:orientation val="minMax"/>
        </c:scaling>
        <c:delete val="0"/>
        <c:axPos val="b"/>
        <c:title>
          <c:tx>
            <c:rich>
              <a:bodyPr rot="0" spcFirstLastPara="1" vertOverflow="ellipsis" vert="horz" wrap="square" anchor="ctr" anchorCtr="1"/>
              <a:lstStyle/>
              <a:p>
                <a:pPr>
                  <a:defRPr sz="2000" b="1" i="0" u="sng" strike="noStrike" kern="1200" baseline="0">
                    <a:solidFill>
                      <a:schemeClr val="lt1">
                        <a:lumMod val="75000"/>
                      </a:schemeClr>
                    </a:solidFill>
                    <a:effectLst/>
                    <a:latin typeface="Times New Roman" panose="02020603050405020304" pitchFamily="18" charset="0"/>
                    <a:ea typeface="+mn-ea"/>
                    <a:cs typeface="Times New Roman" panose="02020603050405020304" pitchFamily="18" charset="0"/>
                  </a:defRPr>
                </a:pPr>
                <a:r>
                  <a:rPr lang="en-US" sz="2000" u="sng" dirty="0">
                    <a:effectLst/>
                  </a:rPr>
                  <a:t>FINANCIAL YEAR</a:t>
                </a:r>
              </a:p>
            </c:rich>
          </c:tx>
          <c:layout/>
          <c:overlay val="0"/>
          <c:spPr>
            <a:noFill/>
            <a:ln>
              <a:noFill/>
            </a:ln>
            <a:effectLst/>
          </c:spPr>
          <c:txPr>
            <a:bodyPr rot="0" spcFirstLastPara="1" vertOverflow="ellipsis" vert="horz" wrap="square" anchor="ctr" anchorCtr="1"/>
            <a:lstStyle/>
            <a:p>
              <a:pPr>
                <a:defRPr sz="2000" b="1" i="0" u="sng" strike="noStrike" kern="1200" baseline="0">
                  <a:solidFill>
                    <a:schemeClr val="lt1">
                      <a:lumMod val="75000"/>
                    </a:schemeClr>
                  </a:solidFill>
                  <a:effectLst/>
                  <a:latin typeface="Times New Roman" panose="02020603050405020304" pitchFamily="18" charset="0"/>
                  <a:ea typeface="+mn-ea"/>
                  <a:cs typeface="Times New Roman" panose="02020603050405020304" pitchFamily="18"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lt1">
                    <a:lumMod val="75000"/>
                  </a:schemeClr>
                </a:solidFill>
                <a:latin typeface="Times New Roman" panose="02020603050405020304" pitchFamily="18" charset="0"/>
                <a:ea typeface="+mn-ea"/>
                <a:cs typeface="Times New Roman" panose="02020603050405020304" pitchFamily="18" charset="0"/>
              </a:defRPr>
            </a:pPr>
            <a:endParaRPr lang="en-US"/>
          </a:p>
        </c:txPr>
        <c:crossAx val="952072304"/>
        <c:crosses val="autoZero"/>
        <c:auto val="1"/>
        <c:lblAlgn val="ctr"/>
        <c:lblOffset val="100"/>
        <c:noMultiLvlLbl val="0"/>
      </c:catAx>
      <c:valAx>
        <c:axId val="952072304"/>
        <c:scaling>
          <c:orientation val="minMax"/>
        </c:scaling>
        <c:delete val="0"/>
        <c:axPos val="l"/>
        <c:title>
          <c:tx>
            <c:rich>
              <a:bodyPr rot="-5400000" spcFirstLastPara="1" vertOverflow="ellipsis" vert="horz" wrap="square" anchor="ctr" anchorCtr="1"/>
              <a:lstStyle/>
              <a:p>
                <a:pPr>
                  <a:defRPr sz="2000" b="1" i="0" u="sng" strike="noStrike" kern="1200" baseline="0">
                    <a:solidFill>
                      <a:schemeClr val="lt1">
                        <a:lumMod val="75000"/>
                      </a:schemeClr>
                    </a:solidFill>
                    <a:latin typeface="Times New Roman" panose="02020603050405020304" pitchFamily="18" charset="0"/>
                    <a:ea typeface="+mn-ea"/>
                    <a:cs typeface="Times New Roman" panose="02020603050405020304" pitchFamily="18" charset="0"/>
                  </a:defRPr>
                </a:pPr>
                <a:r>
                  <a:rPr lang="en-US" sz="2000" u="sng" dirty="0"/>
                  <a:t>CUMULATIVE FDI INFLOW (US $ MILLION)</a:t>
                </a:r>
              </a:p>
            </c:rich>
          </c:tx>
          <c:layout/>
          <c:overlay val="0"/>
          <c:spPr>
            <a:noFill/>
            <a:ln>
              <a:noFill/>
            </a:ln>
            <a:effectLst/>
          </c:spPr>
          <c:txPr>
            <a:bodyPr rot="-5400000" spcFirstLastPara="1" vertOverflow="ellipsis" vert="horz" wrap="square" anchor="ctr" anchorCtr="1"/>
            <a:lstStyle/>
            <a:p>
              <a:pPr>
                <a:defRPr sz="2000" b="1" i="0" u="sng" strike="noStrike" kern="1200" baseline="0">
                  <a:solidFill>
                    <a:schemeClr val="lt1">
                      <a:lumMod val="75000"/>
                    </a:schemeClr>
                  </a:solidFill>
                  <a:latin typeface="Times New Roman" panose="02020603050405020304" pitchFamily="18" charset="0"/>
                  <a:ea typeface="+mn-ea"/>
                  <a:cs typeface="Times New Roman" panose="02020603050405020304" pitchFamily="18"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lt1">
                    <a:lumMod val="75000"/>
                  </a:schemeClr>
                </a:solidFill>
                <a:latin typeface="Times New Roman" panose="02020603050405020304" pitchFamily="18" charset="0"/>
                <a:ea typeface="+mn-ea"/>
                <a:cs typeface="Times New Roman" panose="02020603050405020304" pitchFamily="18" charset="0"/>
              </a:defRPr>
            </a:pPr>
            <a:endParaRPr lang="en-US"/>
          </a:p>
        </c:txPr>
        <c:crossAx val="952071888"/>
        <c:crosses val="autoZero"/>
        <c:crossBetween val="between"/>
      </c:valAx>
      <c:dTable>
        <c:showHorzBorder val="1"/>
        <c:showVertBorder val="1"/>
        <c:showOutline val="1"/>
        <c:showKeys val="1"/>
        <c:spPr>
          <a:noFill/>
          <a:ln w="9525">
            <a:solidFill>
              <a:schemeClr val="dk1">
                <a:lumMod val="50000"/>
                <a:lumOff val="50000"/>
              </a:schemeClr>
            </a:solidFill>
          </a:ln>
          <a:effectLst/>
        </c:spPr>
        <c:txPr>
          <a:bodyPr rot="0" spcFirstLastPara="1" vertOverflow="ellipsis" vert="horz" wrap="square" anchor="ctr" anchorCtr="1"/>
          <a:lstStyle/>
          <a:p>
            <a:pPr rtl="0">
              <a:defRPr sz="1400" b="0" i="0" u="none" strike="noStrike" kern="1200" baseline="0">
                <a:solidFill>
                  <a:schemeClr val="lt1">
                    <a:lumMod val="75000"/>
                  </a:schemeClr>
                </a:solidFill>
                <a:latin typeface="Times New Roman" panose="02020603050405020304" pitchFamily="18" charset="0"/>
                <a:ea typeface="+mn-ea"/>
                <a:cs typeface="Times New Roman" panose="02020603050405020304" pitchFamily="18" charset="0"/>
              </a:defRPr>
            </a:pPr>
            <a:endParaRPr lang="en-US"/>
          </a:p>
        </c:txPr>
      </c:dTable>
      <c:spPr>
        <a:noFill/>
        <a:ln>
          <a:noFill/>
        </a:ln>
        <a:effectLst/>
      </c:spPr>
    </c:plotArea>
    <c:plotVisOnly val="1"/>
    <c:dispBlanksAs val="gap"/>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sz="1400">
          <a:latin typeface="Times New Roman" panose="02020603050405020304" pitchFamily="18" charset="0"/>
          <a:cs typeface="Times New Roman" panose="02020603050405020304" pitchFamily="18" charset="0"/>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spPr>
            <a:noFill/>
            <a:ln w="9525" cap="flat" cmpd="sng" algn="ctr">
              <a:solidFill>
                <a:schemeClr val="accent1"/>
              </a:solidFill>
              <a:miter lim="800000"/>
            </a:ln>
            <a:effectLst>
              <a:glow rad="63500">
                <a:schemeClr val="accent1">
                  <a:satMod val="175000"/>
                  <a:alpha val="25000"/>
                </a:schemeClr>
              </a:glow>
            </a:effectLst>
          </c:spPr>
          <c:invertIfNegative val="0"/>
          <c:dLbls>
            <c:spPr>
              <a:noFill/>
              <a:ln>
                <a:noFill/>
              </a:ln>
              <a:effectLst/>
            </c:spPr>
            <c:txPr>
              <a:bodyPr rot="0" spcFirstLastPara="1" vertOverflow="ellipsis" vert="horz" wrap="square" anchor="ctr" anchorCtr="1"/>
              <a:lstStyle/>
              <a:p>
                <a:pPr>
                  <a:defRPr sz="1400" b="0" i="0" u="none" strike="noStrike" kern="1200" baseline="0">
                    <a:solidFill>
                      <a:schemeClr val="lt1">
                        <a:lumMod val="75000"/>
                      </a:schemeClr>
                    </a:solidFill>
                    <a:latin typeface="Times New Roman" panose="02020603050405020304" pitchFamily="18" charset="0"/>
                    <a:ea typeface="+mn-ea"/>
                    <a:cs typeface="Times New Roman" panose="02020603050405020304" pitchFamily="18"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lt1">
                          <a:lumMod val="50000"/>
                        </a:schemeClr>
                      </a:solidFill>
                      <a:round/>
                    </a:ln>
                    <a:effectLst/>
                  </c:spPr>
                </c15:leaderLines>
              </c:ext>
            </c:extLst>
          </c:dLbls>
          <c:trendline>
            <c:spPr>
              <a:ln w="25400" cap="rnd">
                <a:solidFill>
                  <a:schemeClr val="accent1">
                    <a:alpha val="50000"/>
                  </a:schemeClr>
                </a:solidFill>
              </a:ln>
              <a:effectLst/>
            </c:spPr>
            <c:trendlineType val="linear"/>
            <c:dispRSqr val="0"/>
            <c:dispEq val="0"/>
          </c:trendline>
          <c:cat>
            <c:numRef>
              <c:f>'RAW DATA'!$D$3:$D$9</c:f>
              <c:numCache>
                <c:formatCode>General</c:formatCode>
                <c:ptCount val="7"/>
                <c:pt idx="0">
                  <c:v>2010</c:v>
                </c:pt>
                <c:pt idx="1">
                  <c:v>2011</c:v>
                </c:pt>
                <c:pt idx="2">
                  <c:v>2012</c:v>
                </c:pt>
                <c:pt idx="3">
                  <c:v>2013</c:v>
                </c:pt>
                <c:pt idx="4">
                  <c:v>2014</c:v>
                </c:pt>
                <c:pt idx="5">
                  <c:v>2015</c:v>
                </c:pt>
                <c:pt idx="6">
                  <c:v>2016</c:v>
                </c:pt>
              </c:numCache>
            </c:numRef>
          </c:cat>
          <c:val>
            <c:numRef>
              <c:f>'RAW DATA'!$E$3:$E$9</c:f>
              <c:numCache>
                <c:formatCode>General</c:formatCode>
                <c:ptCount val="7"/>
                <c:pt idx="0">
                  <c:v>42.86</c:v>
                </c:pt>
                <c:pt idx="1">
                  <c:v>40.200000000000003</c:v>
                </c:pt>
                <c:pt idx="2">
                  <c:v>28.45</c:v>
                </c:pt>
                <c:pt idx="3">
                  <c:v>40.46</c:v>
                </c:pt>
                <c:pt idx="4">
                  <c:v>81.48</c:v>
                </c:pt>
                <c:pt idx="5">
                  <c:v>84.08</c:v>
                </c:pt>
                <c:pt idx="6">
                  <c:v>76.819999999999993</c:v>
                </c:pt>
              </c:numCache>
            </c:numRef>
          </c:val>
          <c:extLst>
            <c:ext xmlns:c16="http://schemas.microsoft.com/office/drawing/2014/chart" uri="{C3380CC4-5D6E-409C-BE32-E72D297353CC}">
              <c16:uniqueId val="{00000000-052E-47AC-94E0-5D9F2D1E5F73}"/>
            </c:ext>
          </c:extLst>
        </c:ser>
        <c:dLbls>
          <c:dLblPos val="outEnd"/>
          <c:showLegendKey val="0"/>
          <c:showVal val="1"/>
          <c:showCatName val="0"/>
          <c:showSerName val="0"/>
          <c:showPercent val="0"/>
          <c:showBubbleSize val="0"/>
        </c:dLbls>
        <c:gapWidth val="315"/>
        <c:overlap val="-40"/>
        <c:axId val="964268608"/>
        <c:axId val="964274432"/>
      </c:barChart>
      <c:catAx>
        <c:axId val="964268608"/>
        <c:scaling>
          <c:orientation val="minMax"/>
        </c:scaling>
        <c:delete val="0"/>
        <c:axPos val="b"/>
        <c:title>
          <c:tx>
            <c:rich>
              <a:bodyPr rot="0" spcFirstLastPara="1" vertOverflow="ellipsis" vert="horz" wrap="square" anchor="ctr" anchorCtr="1"/>
              <a:lstStyle/>
              <a:p>
                <a:pPr>
                  <a:defRPr sz="2000" b="1" i="0" u="sng" strike="noStrike" kern="1200" baseline="0">
                    <a:solidFill>
                      <a:schemeClr val="lt1">
                        <a:lumMod val="75000"/>
                      </a:schemeClr>
                    </a:solidFill>
                    <a:latin typeface="Times New Roman" panose="02020603050405020304" pitchFamily="18" charset="0"/>
                    <a:ea typeface="+mn-ea"/>
                    <a:cs typeface="Times New Roman" panose="02020603050405020304" pitchFamily="18" charset="0"/>
                  </a:defRPr>
                </a:pPr>
                <a:r>
                  <a:rPr lang="en-US" sz="2000" u="sng" dirty="0"/>
                  <a:t>FINANCIAL YEAR</a:t>
                </a:r>
              </a:p>
            </c:rich>
          </c:tx>
          <c:layout/>
          <c:overlay val="0"/>
          <c:spPr>
            <a:noFill/>
            <a:ln>
              <a:noFill/>
            </a:ln>
            <a:effectLst/>
          </c:spPr>
          <c:txPr>
            <a:bodyPr rot="0" spcFirstLastPara="1" vertOverflow="ellipsis" vert="horz" wrap="square" anchor="ctr" anchorCtr="1"/>
            <a:lstStyle/>
            <a:p>
              <a:pPr>
                <a:defRPr sz="2000" b="1" i="0" u="sng" strike="noStrike" kern="1200" baseline="0">
                  <a:solidFill>
                    <a:schemeClr val="lt1">
                      <a:lumMod val="75000"/>
                    </a:schemeClr>
                  </a:solidFill>
                  <a:latin typeface="Times New Roman" panose="02020603050405020304" pitchFamily="18" charset="0"/>
                  <a:ea typeface="+mn-ea"/>
                  <a:cs typeface="Times New Roman" panose="02020603050405020304" pitchFamily="18" charset="0"/>
                </a:defRPr>
              </a:pPr>
              <a:endParaRPr lang="en-US"/>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lt1">
                    <a:lumMod val="75000"/>
                  </a:schemeClr>
                </a:solidFill>
                <a:latin typeface="Times New Roman" panose="02020603050405020304" pitchFamily="18" charset="0"/>
                <a:ea typeface="+mn-ea"/>
                <a:cs typeface="Times New Roman" panose="02020603050405020304" pitchFamily="18" charset="0"/>
              </a:defRPr>
            </a:pPr>
            <a:endParaRPr lang="en-US"/>
          </a:p>
        </c:txPr>
        <c:crossAx val="964274432"/>
        <c:crosses val="autoZero"/>
        <c:auto val="1"/>
        <c:lblAlgn val="ctr"/>
        <c:lblOffset val="100"/>
        <c:noMultiLvlLbl val="0"/>
      </c:catAx>
      <c:valAx>
        <c:axId val="964274432"/>
        <c:scaling>
          <c:orientation val="minMax"/>
        </c:scaling>
        <c:delete val="0"/>
        <c:axPos val="l"/>
        <c:title>
          <c:tx>
            <c:rich>
              <a:bodyPr rot="-5400000" spcFirstLastPara="1" vertOverflow="ellipsis" vert="horz" wrap="square" anchor="ctr" anchorCtr="1"/>
              <a:lstStyle/>
              <a:p>
                <a:pPr>
                  <a:defRPr sz="2000" b="1" i="0" u="sng" strike="noStrike" kern="1200" baseline="0">
                    <a:solidFill>
                      <a:schemeClr val="lt1">
                        <a:lumMod val="75000"/>
                      </a:schemeClr>
                    </a:solidFill>
                    <a:latin typeface="Times New Roman" panose="02020603050405020304" pitchFamily="18" charset="0"/>
                    <a:ea typeface="+mn-ea"/>
                    <a:cs typeface="Times New Roman" panose="02020603050405020304" pitchFamily="18" charset="0"/>
                  </a:defRPr>
                </a:pPr>
                <a:r>
                  <a:rPr lang="en-US" sz="2000" u="sng" dirty="0"/>
                  <a:t>TREND IN WORKING CAPITAL CYCLE (OUT OF 100)</a:t>
                </a:r>
              </a:p>
            </c:rich>
          </c:tx>
          <c:layout/>
          <c:overlay val="0"/>
          <c:spPr>
            <a:noFill/>
            <a:ln>
              <a:noFill/>
            </a:ln>
            <a:effectLst/>
          </c:spPr>
          <c:txPr>
            <a:bodyPr rot="-5400000" spcFirstLastPara="1" vertOverflow="ellipsis" vert="horz" wrap="square" anchor="ctr" anchorCtr="1"/>
            <a:lstStyle/>
            <a:p>
              <a:pPr>
                <a:defRPr sz="2000" b="1" i="0" u="sng" strike="noStrike" kern="1200" baseline="0">
                  <a:solidFill>
                    <a:schemeClr val="lt1">
                      <a:lumMod val="75000"/>
                    </a:schemeClr>
                  </a:solidFill>
                  <a:latin typeface="Times New Roman" panose="02020603050405020304" pitchFamily="18" charset="0"/>
                  <a:ea typeface="+mn-ea"/>
                  <a:cs typeface="Times New Roman" panose="02020603050405020304" pitchFamily="18" charset="0"/>
                </a:defRPr>
              </a:pPr>
              <a:endParaRPr lang="en-US"/>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lt1">
                    <a:lumMod val="75000"/>
                  </a:schemeClr>
                </a:solidFill>
                <a:latin typeface="Times New Roman" panose="02020603050405020304" pitchFamily="18" charset="0"/>
                <a:ea typeface="+mn-ea"/>
                <a:cs typeface="Times New Roman" panose="02020603050405020304" pitchFamily="18" charset="0"/>
              </a:defRPr>
            </a:pPr>
            <a:endParaRPr lang="en-US"/>
          </a:p>
        </c:txPr>
        <c:crossAx val="964268608"/>
        <c:crosses val="autoZero"/>
        <c:crossBetween val="between"/>
      </c:valAx>
      <c:dTable>
        <c:showHorzBorder val="1"/>
        <c:showVertBorder val="1"/>
        <c:showOutline val="1"/>
        <c:showKeys val="1"/>
        <c:spPr>
          <a:noFill/>
          <a:ln w="9525">
            <a:solidFill>
              <a:schemeClr val="dk1">
                <a:lumMod val="50000"/>
                <a:lumOff val="50000"/>
              </a:schemeClr>
            </a:solidFill>
          </a:ln>
          <a:effectLst/>
        </c:spPr>
        <c:txPr>
          <a:bodyPr rot="0" spcFirstLastPara="1" vertOverflow="ellipsis" vert="horz" wrap="square" anchor="ctr" anchorCtr="1"/>
          <a:lstStyle/>
          <a:p>
            <a:pPr rtl="0">
              <a:defRPr sz="1400" b="0" i="0" u="none" strike="noStrike" kern="1200" baseline="0">
                <a:solidFill>
                  <a:schemeClr val="lt1">
                    <a:lumMod val="75000"/>
                  </a:schemeClr>
                </a:solidFill>
                <a:latin typeface="Times New Roman" panose="02020603050405020304" pitchFamily="18" charset="0"/>
                <a:ea typeface="+mn-ea"/>
                <a:cs typeface="Times New Roman" panose="02020603050405020304" pitchFamily="18" charset="0"/>
              </a:defRPr>
            </a:pPr>
            <a:endParaRPr lang="en-US"/>
          </a:p>
        </c:txPr>
      </c:dTable>
      <c:spPr>
        <a:noFill/>
        <a:ln>
          <a:noFill/>
        </a:ln>
        <a:effectLst/>
      </c:spPr>
    </c:plotArea>
    <c:plotVisOnly val="1"/>
    <c:dispBlanksAs val="gap"/>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sz="1400">
          <a:latin typeface="Times New Roman" panose="02020603050405020304" pitchFamily="18" charset="0"/>
          <a:cs typeface="Times New Roman" panose="02020603050405020304" pitchFamily="18" charset="0"/>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spPr>
            <a:noFill/>
            <a:ln w="9525" cap="flat" cmpd="sng" algn="ctr">
              <a:solidFill>
                <a:schemeClr val="accent1"/>
              </a:solidFill>
              <a:miter lim="800000"/>
            </a:ln>
            <a:effectLst>
              <a:glow rad="63500">
                <a:schemeClr val="accent1">
                  <a:satMod val="175000"/>
                  <a:alpha val="25000"/>
                </a:schemeClr>
              </a:glow>
            </a:effectLst>
          </c:spPr>
          <c:invertIfNegative val="0"/>
          <c:dLbls>
            <c:spPr>
              <a:noFill/>
              <a:ln>
                <a:noFill/>
              </a:ln>
              <a:effectLst/>
            </c:spPr>
            <c:txPr>
              <a:bodyPr rot="0" spcFirstLastPara="1" vertOverflow="ellipsis" vert="horz" wrap="square" anchor="ctr" anchorCtr="1"/>
              <a:lstStyle/>
              <a:p>
                <a:pPr>
                  <a:defRPr sz="1400" b="0" i="0" u="none" strike="noStrike" kern="1200" baseline="0">
                    <a:solidFill>
                      <a:schemeClr val="lt1">
                        <a:lumMod val="75000"/>
                      </a:schemeClr>
                    </a:solidFill>
                    <a:latin typeface="Times New Roman" panose="02020603050405020304" pitchFamily="18" charset="0"/>
                    <a:ea typeface="+mn-ea"/>
                    <a:cs typeface="Times New Roman" panose="02020603050405020304" pitchFamily="18"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lt1">
                          <a:lumMod val="50000"/>
                        </a:schemeClr>
                      </a:solidFill>
                      <a:round/>
                    </a:ln>
                    <a:effectLst/>
                  </c:spPr>
                </c15:leaderLines>
              </c:ext>
            </c:extLst>
          </c:dLbls>
          <c:cat>
            <c:numRef>
              <c:f>'RAW DATA'!$G$3:$G$7</c:f>
              <c:numCache>
                <c:formatCode>General</c:formatCode>
                <c:ptCount val="5"/>
                <c:pt idx="0">
                  <c:v>2005</c:v>
                </c:pt>
                <c:pt idx="1">
                  <c:v>2006</c:v>
                </c:pt>
                <c:pt idx="2">
                  <c:v>2008</c:v>
                </c:pt>
                <c:pt idx="3">
                  <c:v>2010</c:v>
                </c:pt>
                <c:pt idx="4">
                  <c:v>2012</c:v>
                </c:pt>
              </c:numCache>
            </c:numRef>
          </c:cat>
          <c:val>
            <c:numRef>
              <c:f>'RAW DATA'!$H$3:$H$7</c:f>
              <c:numCache>
                <c:formatCode>General</c:formatCode>
                <c:ptCount val="5"/>
                <c:pt idx="0">
                  <c:v>57</c:v>
                </c:pt>
                <c:pt idx="1">
                  <c:v>64</c:v>
                </c:pt>
                <c:pt idx="2">
                  <c:v>90</c:v>
                </c:pt>
                <c:pt idx="3">
                  <c:v>170</c:v>
                </c:pt>
                <c:pt idx="4">
                  <c:v>239</c:v>
                </c:pt>
              </c:numCache>
            </c:numRef>
          </c:val>
          <c:extLst>
            <c:ext xmlns:c16="http://schemas.microsoft.com/office/drawing/2014/chart" uri="{C3380CC4-5D6E-409C-BE32-E72D297353CC}">
              <c16:uniqueId val="{00000000-E42B-462B-A85B-1C41E4B2872F}"/>
            </c:ext>
          </c:extLst>
        </c:ser>
        <c:ser>
          <c:idx val="1"/>
          <c:order val="1"/>
          <c:spPr>
            <a:noFill/>
            <a:ln w="9525" cap="flat" cmpd="sng" algn="ctr">
              <a:solidFill>
                <a:schemeClr val="accent2"/>
              </a:solidFill>
              <a:miter lim="800000"/>
            </a:ln>
            <a:effectLst>
              <a:glow rad="63500">
                <a:schemeClr val="accent2">
                  <a:satMod val="175000"/>
                  <a:alpha val="25000"/>
                </a:schemeClr>
              </a:glow>
            </a:effectLst>
          </c:spPr>
          <c:invertIfNegative val="0"/>
          <c:dLbls>
            <c:spPr>
              <a:noFill/>
              <a:ln>
                <a:noFill/>
              </a:ln>
              <a:effectLst/>
            </c:spPr>
            <c:txPr>
              <a:bodyPr rot="0" spcFirstLastPara="1" vertOverflow="ellipsis" vert="horz" wrap="square" anchor="ctr" anchorCtr="1"/>
              <a:lstStyle/>
              <a:p>
                <a:pPr>
                  <a:defRPr sz="1400" b="0" i="0" u="none" strike="noStrike" kern="1200" baseline="0">
                    <a:solidFill>
                      <a:schemeClr val="lt1">
                        <a:lumMod val="75000"/>
                      </a:schemeClr>
                    </a:solidFill>
                    <a:latin typeface="Times New Roman" panose="02020603050405020304" pitchFamily="18" charset="0"/>
                    <a:ea typeface="+mn-ea"/>
                    <a:cs typeface="Times New Roman" panose="02020603050405020304" pitchFamily="18"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lt1">
                          <a:lumMod val="50000"/>
                        </a:schemeClr>
                      </a:solidFill>
                      <a:round/>
                    </a:ln>
                    <a:effectLst/>
                  </c:spPr>
                </c15:leaderLines>
              </c:ext>
            </c:extLst>
          </c:dLbls>
          <c:cat>
            <c:numRef>
              <c:f>'RAW DATA'!$G$3:$G$7</c:f>
              <c:numCache>
                <c:formatCode>General</c:formatCode>
                <c:ptCount val="5"/>
                <c:pt idx="0">
                  <c:v>2005</c:v>
                </c:pt>
                <c:pt idx="1">
                  <c:v>2006</c:v>
                </c:pt>
                <c:pt idx="2">
                  <c:v>2008</c:v>
                </c:pt>
                <c:pt idx="3">
                  <c:v>2010</c:v>
                </c:pt>
                <c:pt idx="4">
                  <c:v>2012</c:v>
                </c:pt>
              </c:numCache>
            </c:numRef>
          </c:cat>
          <c:val>
            <c:numRef>
              <c:f>'RAW DATA'!$I$3:$I$7</c:f>
              <c:numCache>
                <c:formatCode>General</c:formatCode>
                <c:ptCount val="5"/>
                <c:pt idx="0">
                  <c:v>7</c:v>
                </c:pt>
                <c:pt idx="1">
                  <c:v>10</c:v>
                </c:pt>
                <c:pt idx="2">
                  <c:v>19</c:v>
                </c:pt>
                <c:pt idx="3">
                  <c:v>36</c:v>
                </c:pt>
                <c:pt idx="4">
                  <c:v>85</c:v>
                </c:pt>
              </c:numCache>
            </c:numRef>
          </c:val>
          <c:extLst>
            <c:ext xmlns:c16="http://schemas.microsoft.com/office/drawing/2014/chart" uri="{C3380CC4-5D6E-409C-BE32-E72D297353CC}">
              <c16:uniqueId val="{00000001-E42B-462B-A85B-1C41E4B2872F}"/>
            </c:ext>
          </c:extLst>
        </c:ser>
        <c:dLbls>
          <c:dLblPos val="outEnd"/>
          <c:showLegendKey val="0"/>
          <c:showVal val="1"/>
          <c:showCatName val="0"/>
          <c:showSerName val="0"/>
          <c:showPercent val="0"/>
          <c:showBubbleSize val="0"/>
        </c:dLbls>
        <c:gapWidth val="315"/>
        <c:overlap val="-40"/>
        <c:axId val="952066064"/>
        <c:axId val="953005920"/>
      </c:barChart>
      <c:catAx>
        <c:axId val="952066064"/>
        <c:scaling>
          <c:orientation val="minMax"/>
        </c:scaling>
        <c:delete val="0"/>
        <c:axPos val="b"/>
        <c:title>
          <c:tx>
            <c:rich>
              <a:bodyPr rot="0" spcFirstLastPara="1" vertOverflow="ellipsis" vert="horz" wrap="square" anchor="ctr" anchorCtr="1"/>
              <a:lstStyle/>
              <a:p>
                <a:pPr>
                  <a:defRPr sz="2000" b="1" i="0" u="sng" strike="noStrike" kern="1200" baseline="0">
                    <a:solidFill>
                      <a:schemeClr val="lt1">
                        <a:lumMod val="75000"/>
                      </a:schemeClr>
                    </a:solidFill>
                    <a:latin typeface="Times New Roman" panose="02020603050405020304" pitchFamily="18" charset="0"/>
                    <a:ea typeface="+mn-ea"/>
                    <a:cs typeface="Times New Roman" panose="02020603050405020304" pitchFamily="18" charset="0"/>
                  </a:defRPr>
                </a:pPr>
                <a:r>
                  <a:rPr lang="en-US" sz="2000" u="sng" dirty="0"/>
                  <a:t>FINANCIAL YEAR</a:t>
                </a:r>
              </a:p>
            </c:rich>
          </c:tx>
          <c:layout/>
          <c:overlay val="0"/>
          <c:spPr>
            <a:noFill/>
            <a:ln>
              <a:noFill/>
            </a:ln>
            <a:effectLst/>
          </c:spPr>
          <c:txPr>
            <a:bodyPr rot="0" spcFirstLastPara="1" vertOverflow="ellipsis" vert="horz" wrap="square" anchor="ctr" anchorCtr="1"/>
            <a:lstStyle/>
            <a:p>
              <a:pPr>
                <a:defRPr sz="2000" b="1" i="0" u="sng" strike="noStrike" kern="1200" baseline="0">
                  <a:solidFill>
                    <a:schemeClr val="lt1">
                      <a:lumMod val="75000"/>
                    </a:schemeClr>
                  </a:solidFill>
                  <a:latin typeface="Times New Roman" panose="02020603050405020304" pitchFamily="18" charset="0"/>
                  <a:ea typeface="+mn-ea"/>
                  <a:cs typeface="Times New Roman" panose="02020603050405020304" pitchFamily="18"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lt1">
                    <a:lumMod val="75000"/>
                  </a:schemeClr>
                </a:solidFill>
                <a:latin typeface="Times New Roman" panose="02020603050405020304" pitchFamily="18" charset="0"/>
                <a:ea typeface="+mn-ea"/>
                <a:cs typeface="Times New Roman" panose="02020603050405020304" pitchFamily="18" charset="0"/>
              </a:defRPr>
            </a:pPr>
            <a:endParaRPr lang="en-US"/>
          </a:p>
        </c:txPr>
        <c:crossAx val="953005920"/>
        <c:crosses val="autoZero"/>
        <c:auto val="1"/>
        <c:lblAlgn val="ctr"/>
        <c:lblOffset val="100"/>
        <c:noMultiLvlLbl val="0"/>
      </c:catAx>
      <c:valAx>
        <c:axId val="953005920"/>
        <c:scaling>
          <c:orientation val="minMax"/>
        </c:scaling>
        <c:delete val="0"/>
        <c:axPos val="l"/>
        <c:title>
          <c:tx>
            <c:rich>
              <a:bodyPr rot="-5400000" spcFirstLastPara="1" vertOverflow="ellipsis" vert="horz" wrap="square" anchor="ctr" anchorCtr="1"/>
              <a:lstStyle/>
              <a:p>
                <a:pPr>
                  <a:defRPr sz="2000" b="1" i="0" u="sng" strike="noStrike" kern="1200" baseline="0">
                    <a:solidFill>
                      <a:schemeClr val="lt1">
                        <a:lumMod val="75000"/>
                      </a:schemeClr>
                    </a:solidFill>
                    <a:latin typeface="Times New Roman" panose="02020603050405020304" pitchFamily="18" charset="0"/>
                    <a:ea typeface="+mn-ea"/>
                    <a:cs typeface="Times New Roman" panose="02020603050405020304" pitchFamily="18" charset="0"/>
                  </a:defRPr>
                </a:pPr>
                <a:r>
                  <a:rPr lang="en-US" sz="2000" u="sng" dirty="0"/>
                  <a:t>INVESTMENT DEMAND (IN ₹ '000 CRORE)</a:t>
                </a:r>
              </a:p>
            </c:rich>
          </c:tx>
          <c:layout/>
          <c:overlay val="0"/>
          <c:spPr>
            <a:noFill/>
            <a:ln>
              <a:noFill/>
            </a:ln>
            <a:effectLst/>
          </c:spPr>
          <c:txPr>
            <a:bodyPr rot="-5400000" spcFirstLastPara="1" vertOverflow="ellipsis" vert="horz" wrap="square" anchor="ctr" anchorCtr="1"/>
            <a:lstStyle/>
            <a:p>
              <a:pPr>
                <a:defRPr sz="2000" b="1" i="0" u="sng" strike="noStrike" kern="1200" baseline="0">
                  <a:solidFill>
                    <a:schemeClr val="lt1">
                      <a:lumMod val="75000"/>
                    </a:schemeClr>
                  </a:solidFill>
                  <a:latin typeface="Times New Roman" panose="02020603050405020304" pitchFamily="18" charset="0"/>
                  <a:ea typeface="+mn-ea"/>
                  <a:cs typeface="Times New Roman" panose="02020603050405020304" pitchFamily="18"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lt1">
                    <a:lumMod val="75000"/>
                  </a:schemeClr>
                </a:solidFill>
                <a:latin typeface="Times New Roman" panose="02020603050405020304" pitchFamily="18" charset="0"/>
                <a:ea typeface="+mn-ea"/>
                <a:cs typeface="Times New Roman" panose="02020603050405020304" pitchFamily="18" charset="0"/>
              </a:defRPr>
            </a:pPr>
            <a:endParaRPr lang="en-US"/>
          </a:p>
        </c:txPr>
        <c:crossAx val="952066064"/>
        <c:crosses val="autoZero"/>
        <c:crossBetween val="between"/>
      </c:valAx>
      <c:dTable>
        <c:showHorzBorder val="1"/>
        <c:showVertBorder val="1"/>
        <c:showOutline val="1"/>
        <c:showKeys val="1"/>
        <c:spPr>
          <a:noFill/>
          <a:ln w="9525">
            <a:solidFill>
              <a:schemeClr val="dk1">
                <a:lumMod val="50000"/>
                <a:lumOff val="50000"/>
              </a:schemeClr>
            </a:solidFill>
          </a:ln>
          <a:effectLst/>
        </c:spPr>
        <c:txPr>
          <a:bodyPr rot="0" spcFirstLastPara="1" vertOverflow="ellipsis" vert="horz" wrap="square" anchor="ctr" anchorCtr="1"/>
          <a:lstStyle/>
          <a:p>
            <a:pPr rtl="0">
              <a:defRPr sz="1400" b="0" i="0" u="none" strike="noStrike" kern="1200" baseline="0">
                <a:solidFill>
                  <a:schemeClr val="lt1">
                    <a:lumMod val="75000"/>
                  </a:schemeClr>
                </a:solidFill>
                <a:latin typeface="Times New Roman" panose="02020603050405020304" pitchFamily="18" charset="0"/>
                <a:ea typeface="+mn-ea"/>
                <a:cs typeface="Times New Roman" panose="02020603050405020304" pitchFamily="18" charset="0"/>
              </a:defRPr>
            </a:pPr>
            <a:endParaRPr lang="en-US"/>
          </a:p>
        </c:txPr>
      </c:dTable>
      <c:spPr>
        <a:noFill/>
        <a:ln>
          <a:noFill/>
        </a:ln>
        <a:effectLst/>
      </c:spPr>
    </c:plotArea>
    <c:legend>
      <c:legendPos val="t"/>
      <c:layout/>
      <c:overlay val="0"/>
      <c:spPr>
        <a:noFill/>
        <a:ln>
          <a:noFill/>
        </a:ln>
        <a:effectLst/>
      </c:spPr>
      <c:txPr>
        <a:bodyPr rot="0" spcFirstLastPara="1" vertOverflow="ellipsis" vert="horz" wrap="square" anchor="ctr" anchorCtr="1"/>
        <a:lstStyle/>
        <a:p>
          <a:pPr>
            <a:defRPr sz="1700" b="0" i="0" u="none" strike="noStrike" kern="1200" baseline="0">
              <a:solidFill>
                <a:schemeClr val="lt1">
                  <a:lumMod val="75000"/>
                </a:schemeClr>
              </a:solidFill>
              <a:latin typeface="Times New Roman" panose="02020603050405020304" pitchFamily="18" charset="0"/>
              <a:ea typeface="+mn-ea"/>
              <a:cs typeface="Times New Roman" panose="02020603050405020304" pitchFamily="18" charset="0"/>
            </a:defRPr>
          </a:pPr>
          <a:endParaRPr lang="en-US"/>
        </a:p>
      </c:txPr>
    </c:legend>
    <c:plotVisOnly val="1"/>
    <c:dispBlanksAs val="gap"/>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sz="1400">
          <a:latin typeface="Times New Roman" panose="02020603050405020304" pitchFamily="18" charset="0"/>
          <a:cs typeface="Times New Roman" panose="02020603050405020304" pitchFamily="18" charset="0"/>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000" b="1" i="0" u="sng" strike="noStrike" kern="1200" cap="none" baseline="0">
                <a:solidFill>
                  <a:schemeClr val="lt1">
                    <a:lumMod val="85000"/>
                  </a:schemeClr>
                </a:solidFill>
                <a:latin typeface="Times New Roman" panose="02020603050405020304" pitchFamily="18" charset="0"/>
                <a:ea typeface="+mn-ea"/>
                <a:cs typeface="Times New Roman" panose="02020603050405020304" pitchFamily="18" charset="0"/>
              </a:defRPr>
            </a:pPr>
            <a:r>
              <a:rPr lang="en-US" sz="2000" u="sng" dirty="0"/>
              <a:t>MALABAR GOLD AND DIAMONDS</a:t>
            </a:r>
          </a:p>
        </c:rich>
      </c:tx>
      <c:layout/>
      <c:overlay val="0"/>
      <c:spPr>
        <a:noFill/>
        <a:ln>
          <a:noFill/>
        </a:ln>
        <a:effectLst/>
      </c:spPr>
      <c:txPr>
        <a:bodyPr rot="0" spcFirstLastPara="1" vertOverflow="ellipsis" vert="horz" wrap="square" anchor="ctr" anchorCtr="1"/>
        <a:lstStyle/>
        <a:p>
          <a:pPr>
            <a:defRPr sz="2000" b="1" i="0" u="sng" strike="noStrike" kern="1200" cap="none" baseline="0">
              <a:solidFill>
                <a:schemeClr val="lt1">
                  <a:lumMod val="85000"/>
                </a:schemeClr>
              </a:solidFill>
              <a:latin typeface="Times New Roman" panose="02020603050405020304" pitchFamily="18" charset="0"/>
              <a:ea typeface="+mn-ea"/>
              <a:cs typeface="Times New Roman" panose="02020603050405020304" pitchFamily="18" charset="0"/>
            </a:defRPr>
          </a:pPr>
          <a:endParaRPr lang="en-US"/>
        </a:p>
      </c:txPr>
    </c:title>
    <c:autoTitleDeleted val="0"/>
    <c:plotArea>
      <c:layout/>
      <c:barChart>
        <c:barDir val="col"/>
        <c:grouping val="clustered"/>
        <c:varyColors val="0"/>
        <c:ser>
          <c:idx val="0"/>
          <c:order val="0"/>
          <c:spPr>
            <a:noFill/>
            <a:ln w="9525" cap="flat" cmpd="sng" algn="ctr">
              <a:solidFill>
                <a:schemeClr val="accent1"/>
              </a:solidFill>
              <a:miter lim="800000"/>
            </a:ln>
            <a:effectLst>
              <a:glow rad="63500">
                <a:schemeClr val="accent1">
                  <a:satMod val="175000"/>
                  <a:alpha val="25000"/>
                </a:schemeClr>
              </a:glow>
            </a:effectLst>
          </c:spPr>
          <c:invertIfNegative val="0"/>
          <c:cat>
            <c:strRef>
              <c:f>'RAW DATA'!$P$4:$P$13</c:f>
              <c:strCache>
                <c:ptCount val="10"/>
                <c:pt idx="0">
                  <c:v>2007 - 2008</c:v>
                </c:pt>
                <c:pt idx="1">
                  <c:v>2008 - 2009</c:v>
                </c:pt>
                <c:pt idx="2">
                  <c:v>2009 - 2010</c:v>
                </c:pt>
                <c:pt idx="3">
                  <c:v>2010 - 2011</c:v>
                </c:pt>
                <c:pt idx="4">
                  <c:v>2011 - 2012</c:v>
                </c:pt>
                <c:pt idx="5">
                  <c:v>2012 - 2013</c:v>
                </c:pt>
                <c:pt idx="6">
                  <c:v>2013 - 2014</c:v>
                </c:pt>
                <c:pt idx="7">
                  <c:v>2014 - 2015</c:v>
                </c:pt>
                <c:pt idx="8">
                  <c:v>2015 - 2016</c:v>
                </c:pt>
                <c:pt idx="9">
                  <c:v>2016 - 2017</c:v>
                </c:pt>
              </c:strCache>
            </c:strRef>
          </c:cat>
          <c:val>
            <c:numRef>
              <c:f>'RAW DATA'!$Q$4:$Q$13</c:f>
              <c:numCache>
                <c:formatCode>General</c:formatCode>
                <c:ptCount val="10"/>
                <c:pt idx="2">
                  <c:v>32780</c:v>
                </c:pt>
                <c:pt idx="3">
                  <c:v>9396689</c:v>
                </c:pt>
                <c:pt idx="4">
                  <c:v>48253922</c:v>
                </c:pt>
                <c:pt idx="5">
                  <c:v>3616274</c:v>
                </c:pt>
                <c:pt idx="6">
                  <c:v>46854610</c:v>
                </c:pt>
                <c:pt idx="7">
                  <c:v>7056400</c:v>
                </c:pt>
                <c:pt idx="8">
                  <c:v>53471</c:v>
                </c:pt>
                <c:pt idx="9">
                  <c:v>0</c:v>
                </c:pt>
              </c:numCache>
            </c:numRef>
          </c:val>
          <c:extLst>
            <c:ext xmlns:c16="http://schemas.microsoft.com/office/drawing/2014/chart" uri="{C3380CC4-5D6E-409C-BE32-E72D297353CC}">
              <c16:uniqueId val="{00000000-079D-4FE4-9A5D-44CF7F739B38}"/>
            </c:ext>
          </c:extLst>
        </c:ser>
        <c:ser>
          <c:idx val="1"/>
          <c:order val="1"/>
          <c:spPr>
            <a:noFill/>
            <a:ln w="9525" cap="flat" cmpd="sng" algn="ctr">
              <a:solidFill>
                <a:schemeClr val="accent2"/>
              </a:solidFill>
              <a:miter lim="800000"/>
            </a:ln>
            <a:effectLst>
              <a:glow rad="63500">
                <a:schemeClr val="accent2">
                  <a:satMod val="175000"/>
                  <a:alpha val="25000"/>
                </a:schemeClr>
              </a:glow>
            </a:effectLst>
          </c:spPr>
          <c:invertIfNegative val="0"/>
          <c:cat>
            <c:strRef>
              <c:f>'RAW DATA'!$P$4:$P$13</c:f>
              <c:strCache>
                <c:ptCount val="10"/>
                <c:pt idx="0">
                  <c:v>2007 - 2008</c:v>
                </c:pt>
                <c:pt idx="1">
                  <c:v>2008 - 2009</c:v>
                </c:pt>
                <c:pt idx="2">
                  <c:v>2009 - 2010</c:v>
                </c:pt>
                <c:pt idx="3">
                  <c:v>2010 - 2011</c:v>
                </c:pt>
                <c:pt idx="4">
                  <c:v>2011 - 2012</c:v>
                </c:pt>
                <c:pt idx="5">
                  <c:v>2012 - 2013</c:v>
                </c:pt>
                <c:pt idx="6">
                  <c:v>2013 - 2014</c:v>
                </c:pt>
                <c:pt idx="7">
                  <c:v>2014 - 2015</c:v>
                </c:pt>
                <c:pt idx="8">
                  <c:v>2015 - 2016</c:v>
                </c:pt>
                <c:pt idx="9">
                  <c:v>2016 - 2017</c:v>
                </c:pt>
              </c:strCache>
            </c:strRef>
          </c:cat>
          <c:val>
            <c:numRef>
              <c:f>'RAW DATA'!$R$4:$R$13</c:f>
              <c:numCache>
                <c:formatCode>General</c:formatCode>
                <c:ptCount val="10"/>
                <c:pt idx="0">
                  <c:v>2500000</c:v>
                </c:pt>
                <c:pt idx="1">
                  <c:v>605000</c:v>
                </c:pt>
                <c:pt idx="2">
                  <c:v>598000</c:v>
                </c:pt>
                <c:pt idx="3">
                  <c:v>1259048</c:v>
                </c:pt>
                <c:pt idx="4">
                  <c:v>4023746</c:v>
                </c:pt>
                <c:pt idx="5">
                  <c:v>3399228</c:v>
                </c:pt>
                <c:pt idx="6">
                  <c:v>1974811</c:v>
                </c:pt>
                <c:pt idx="7">
                  <c:v>7827064</c:v>
                </c:pt>
                <c:pt idx="8">
                  <c:v>3500000</c:v>
                </c:pt>
                <c:pt idx="9">
                  <c:v>45000000</c:v>
                </c:pt>
              </c:numCache>
            </c:numRef>
          </c:val>
          <c:extLst>
            <c:ext xmlns:c16="http://schemas.microsoft.com/office/drawing/2014/chart" uri="{C3380CC4-5D6E-409C-BE32-E72D297353CC}">
              <c16:uniqueId val="{00000001-079D-4FE4-9A5D-44CF7F739B38}"/>
            </c:ext>
          </c:extLst>
        </c:ser>
        <c:dLbls>
          <c:showLegendKey val="0"/>
          <c:showVal val="0"/>
          <c:showCatName val="0"/>
          <c:showSerName val="0"/>
          <c:showPercent val="0"/>
          <c:showBubbleSize val="0"/>
        </c:dLbls>
        <c:gapWidth val="315"/>
        <c:overlap val="-40"/>
        <c:axId val="968513776"/>
        <c:axId val="968516688"/>
      </c:barChart>
      <c:catAx>
        <c:axId val="968513776"/>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lt1">
                    <a:lumMod val="75000"/>
                  </a:schemeClr>
                </a:solidFill>
                <a:latin typeface="Times New Roman" panose="02020603050405020304" pitchFamily="18" charset="0"/>
                <a:ea typeface="+mn-ea"/>
                <a:cs typeface="Times New Roman" panose="02020603050405020304" pitchFamily="18" charset="0"/>
              </a:defRPr>
            </a:pPr>
            <a:endParaRPr lang="en-US"/>
          </a:p>
        </c:txPr>
        <c:crossAx val="968516688"/>
        <c:crosses val="autoZero"/>
        <c:auto val="1"/>
        <c:lblAlgn val="ctr"/>
        <c:lblOffset val="100"/>
        <c:noMultiLvlLbl val="0"/>
      </c:catAx>
      <c:valAx>
        <c:axId val="968516688"/>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lt1">
                    <a:lumMod val="75000"/>
                  </a:schemeClr>
                </a:solidFill>
                <a:latin typeface="Times New Roman" panose="02020603050405020304" pitchFamily="18" charset="0"/>
                <a:ea typeface="+mn-ea"/>
                <a:cs typeface="Times New Roman" panose="02020603050405020304" pitchFamily="18" charset="0"/>
              </a:defRPr>
            </a:pPr>
            <a:endParaRPr lang="en-US"/>
          </a:p>
        </c:txPr>
        <c:crossAx val="968513776"/>
        <c:crosses val="autoZero"/>
        <c:crossBetween val="between"/>
      </c:valAx>
      <c:dTable>
        <c:showHorzBorder val="1"/>
        <c:showVertBorder val="1"/>
        <c:showOutline val="1"/>
        <c:showKeys val="1"/>
        <c:spPr>
          <a:noFill/>
          <a:ln w="9525">
            <a:solidFill>
              <a:schemeClr val="dk1">
                <a:lumMod val="50000"/>
                <a:lumOff val="50000"/>
              </a:schemeClr>
            </a:solidFill>
          </a:ln>
          <a:effectLst/>
        </c:spPr>
        <c:txPr>
          <a:bodyPr rot="0" spcFirstLastPara="1" vertOverflow="ellipsis" vert="horz" wrap="square" anchor="ctr" anchorCtr="1"/>
          <a:lstStyle/>
          <a:p>
            <a:pPr rtl="0">
              <a:defRPr sz="1400" b="0" i="0" u="none" strike="noStrike" kern="1200" baseline="0">
                <a:solidFill>
                  <a:schemeClr val="lt1">
                    <a:lumMod val="75000"/>
                  </a:schemeClr>
                </a:solidFill>
                <a:latin typeface="Times New Roman" panose="02020603050405020304" pitchFamily="18" charset="0"/>
                <a:ea typeface="+mn-ea"/>
                <a:cs typeface="Times New Roman" panose="02020603050405020304" pitchFamily="18" charset="0"/>
              </a:defRPr>
            </a:pPr>
            <a:endParaRPr lang="en-US"/>
          </a:p>
        </c:txPr>
      </c:dTable>
      <c:spPr>
        <a:noFill/>
        <a:ln>
          <a:noFill/>
        </a:ln>
        <a:effectLst/>
      </c:spPr>
    </c:plotArea>
    <c:legend>
      <c:legendPos val="t"/>
      <c:layout/>
      <c:overlay val="0"/>
      <c:spPr>
        <a:noFill/>
        <a:ln>
          <a:noFill/>
        </a:ln>
        <a:effectLst/>
      </c:spPr>
      <c:txPr>
        <a:bodyPr rot="0" spcFirstLastPara="1" vertOverflow="ellipsis" vert="horz" wrap="square" anchor="ctr" anchorCtr="1"/>
        <a:lstStyle/>
        <a:p>
          <a:pPr>
            <a:defRPr sz="1700" b="0" i="0" u="none" strike="noStrike" kern="1200" baseline="0">
              <a:solidFill>
                <a:schemeClr val="lt1">
                  <a:lumMod val="75000"/>
                </a:schemeClr>
              </a:solidFill>
              <a:latin typeface="Times New Roman" panose="02020603050405020304" pitchFamily="18" charset="0"/>
              <a:ea typeface="+mn-ea"/>
              <a:cs typeface="Times New Roman" panose="02020603050405020304" pitchFamily="18" charset="0"/>
            </a:defRPr>
          </a:pPr>
          <a:endParaRPr lang="en-US"/>
        </a:p>
      </c:txPr>
    </c:legend>
    <c:plotVisOnly val="1"/>
    <c:dispBlanksAs val="gap"/>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sz="1400">
          <a:latin typeface="Times New Roman" panose="02020603050405020304" pitchFamily="18" charset="0"/>
          <a:cs typeface="Times New Roman" panose="02020603050405020304" pitchFamily="18" charset="0"/>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000" b="1" i="0" u="sng" strike="noStrike" kern="1200" cap="none" baseline="0">
                <a:solidFill>
                  <a:schemeClr val="lt1">
                    <a:lumMod val="85000"/>
                  </a:schemeClr>
                </a:solidFill>
                <a:latin typeface="Times New Roman" panose="02020603050405020304" pitchFamily="18" charset="0"/>
                <a:ea typeface="+mn-ea"/>
                <a:cs typeface="Times New Roman" panose="02020603050405020304" pitchFamily="18" charset="0"/>
              </a:defRPr>
            </a:pPr>
            <a:r>
              <a:rPr lang="en-US" sz="2000" u="sng" dirty="0"/>
              <a:t>RAJESH EXPORTS LIMITED</a:t>
            </a:r>
          </a:p>
        </c:rich>
      </c:tx>
      <c:layout/>
      <c:overlay val="0"/>
      <c:spPr>
        <a:noFill/>
        <a:ln>
          <a:noFill/>
        </a:ln>
        <a:effectLst/>
      </c:spPr>
      <c:txPr>
        <a:bodyPr rot="0" spcFirstLastPara="1" vertOverflow="ellipsis" vert="horz" wrap="square" anchor="ctr" anchorCtr="1"/>
        <a:lstStyle/>
        <a:p>
          <a:pPr>
            <a:defRPr sz="2000" b="1" i="0" u="sng" strike="noStrike" kern="1200" cap="none" baseline="0">
              <a:solidFill>
                <a:schemeClr val="lt1">
                  <a:lumMod val="85000"/>
                </a:schemeClr>
              </a:solidFill>
              <a:latin typeface="Times New Roman" panose="02020603050405020304" pitchFamily="18" charset="0"/>
              <a:ea typeface="+mn-ea"/>
              <a:cs typeface="Times New Roman" panose="02020603050405020304" pitchFamily="18" charset="0"/>
            </a:defRPr>
          </a:pPr>
          <a:endParaRPr lang="en-US"/>
        </a:p>
      </c:txPr>
    </c:title>
    <c:autoTitleDeleted val="0"/>
    <c:plotArea>
      <c:layout/>
      <c:barChart>
        <c:barDir val="col"/>
        <c:grouping val="clustered"/>
        <c:varyColors val="0"/>
        <c:ser>
          <c:idx val="0"/>
          <c:order val="0"/>
          <c:spPr>
            <a:noFill/>
            <a:ln w="9525" cap="flat" cmpd="sng" algn="ctr">
              <a:solidFill>
                <a:schemeClr val="accent1"/>
              </a:solidFill>
              <a:miter lim="800000"/>
            </a:ln>
            <a:effectLst>
              <a:glow rad="63500">
                <a:schemeClr val="accent1">
                  <a:satMod val="175000"/>
                  <a:alpha val="25000"/>
                </a:schemeClr>
              </a:glow>
            </a:effectLst>
          </c:spPr>
          <c:invertIfNegative val="0"/>
          <c:cat>
            <c:strRef>
              <c:f>'RAW DATA'!$P$4:$P$13</c:f>
              <c:strCache>
                <c:ptCount val="10"/>
                <c:pt idx="0">
                  <c:v>2007 - 2008</c:v>
                </c:pt>
                <c:pt idx="1">
                  <c:v>2008 - 2009</c:v>
                </c:pt>
                <c:pt idx="2">
                  <c:v>2009 - 2010</c:v>
                </c:pt>
                <c:pt idx="3">
                  <c:v>2010 - 2011</c:v>
                </c:pt>
                <c:pt idx="4">
                  <c:v>2011 - 2012</c:v>
                </c:pt>
                <c:pt idx="5">
                  <c:v>2012 - 2013</c:v>
                </c:pt>
                <c:pt idx="6">
                  <c:v>2013 - 2014</c:v>
                </c:pt>
                <c:pt idx="7">
                  <c:v>2014 - 2015</c:v>
                </c:pt>
                <c:pt idx="8">
                  <c:v>2015 - 2016</c:v>
                </c:pt>
                <c:pt idx="9">
                  <c:v>2016 - 2017</c:v>
                </c:pt>
              </c:strCache>
            </c:strRef>
          </c:cat>
          <c:val>
            <c:numRef>
              <c:f>'RAW DATA'!$S$4:$S$13</c:f>
              <c:numCache>
                <c:formatCode>General</c:formatCode>
                <c:ptCount val="10"/>
                <c:pt idx="0">
                  <c:v>1345816449</c:v>
                </c:pt>
                <c:pt idx="1">
                  <c:v>2585568513</c:v>
                </c:pt>
                <c:pt idx="2">
                  <c:v>4136634077</c:v>
                </c:pt>
                <c:pt idx="3">
                  <c:v>11110395</c:v>
                </c:pt>
                <c:pt idx="4">
                  <c:v>16021211</c:v>
                </c:pt>
                <c:pt idx="5">
                  <c:v>5489392</c:v>
                </c:pt>
                <c:pt idx="6">
                  <c:v>1163331360</c:v>
                </c:pt>
                <c:pt idx="7">
                  <c:v>511741048</c:v>
                </c:pt>
                <c:pt idx="8">
                  <c:v>4691229241</c:v>
                </c:pt>
                <c:pt idx="9">
                  <c:v>966055999</c:v>
                </c:pt>
              </c:numCache>
            </c:numRef>
          </c:val>
          <c:extLst>
            <c:ext xmlns:c16="http://schemas.microsoft.com/office/drawing/2014/chart" uri="{C3380CC4-5D6E-409C-BE32-E72D297353CC}">
              <c16:uniqueId val="{00000000-C86B-46B6-A9FA-7A267FDB1CC0}"/>
            </c:ext>
          </c:extLst>
        </c:ser>
        <c:ser>
          <c:idx val="1"/>
          <c:order val="1"/>
          <c:spPr>
            <a:noFill/>
            <a:ln w="9525" cap="flat" cmpd="sng" algn="ctr">
              <a:solidFill>
                <a:schemeClr val="accent2"/>
              </a:solidFill>
              <a:miter lim="800000"/>
            </a:ln>
            <a:effectLst>
              <a:glow rad="63500">
                <a:schemeClr val="accent2">
                  <a:satMod val="175000"/>
                  <a:alpha val="25000"/>
                </a:schemeClr>
              </a:glow>
            </a:effectLst>
          </c:spPr>
          <c:invertIfNegative val="0"/>
          <c:cat>
            <c:strRef>
              <c:f>'RAW DATA'!$P$4:$P$13</c:f>
              <c:strCache>
                <c:ptCount val="10"/>
                <c:pt idx="0">
                  <c:v>2007 - 2008</c:v>
                </c:pt>
                <c:pt idx="1">
                  <c:v>2008 - 2009</c:v>
                </c:pt>
                <c:pt idx="2">
                  <c:v>2009 - 2010</c:v>
                </c:pt>
                <c:pt idx="3">
                  <c:v>2010 - 2011</c:v>
                </c:pt>
                <c:pt idx="4">
                  <c:v>2011 - 2012</c:v>
                </c:pt>
                <c:pt idx="5">
                  <c:v>2012 - 2013</c:v>
                </c:pt>
                <c:pt idx="6">
                  <c:v>2013 - 2014</c:v>
                </c:pt>
                <c:pt idx="7">
                  <c:v>2014 - 2015</c:v>
                </c:pt>
                <c:pt idx="8">
                  <c:v>2015 - 2016</c:v>
                </c:pt>
                <c:pt idx="9">
                  <c:v>2016 - 2017</c:v>
                </c:pt>
              </c:strCache>
            </c:strRef>
          </c:cat>
          <c:val>
            <c:numRef>
              <c:f>'RAW DATA'!$T$4:$T$13</c:f>
              <c:numCache>
                <c:formatCode>General</c:formatCode>
                <c:ptCount val="10"/>
                <c:pt idx="0">
                  <c:v>86670905116</c:v>
                </c:pt>
                <c:pt idx="1">
                  <c:v>123611036261</c:v>
                </c:pt>
                <c:pt idx="2">
                  <c:v>185294398681</c:v>
                </c:pt>
                <c:pt idx="3">
                  <c:v>208643800719</c:v>
                </c:pt>
                <c:pt idx="4">
                  <c:v>258503301857</c:v>
                </c:pt>
                <c:pt idx="5">
                  <c:v>312286464665</c:v>
                </c:pt>
                <c:pt idx="6">
                  <c:v>235382115163</c:v>
                </c:pt>
                <c:pt idx="7">
                  <c:v>379235667873</c:v>
                </c:pt>
                <c:pt idx="8">
                  <c:v>386227024325</c:v>
                </c:pt>
                <c:pt idx="9">
                  <c:v>449914066131</c:v>
                </c:pt>
              </c:numCache>
            </c:numRef>
          </c:val>
          <c:extLst>
            <c:ext xmlns:c16="http://schemas.microsoft.com/office/drawing/2014/chart" uri="{C3380CC4-5D6E-409C-BE32-E72D297353CC}">
              <c16:uniqueId val="{00000001-C86B-46B6-A9FA-7A267FDB1CC0}"/>
            </c:ext>
          </c:extLst>
        </c:ser>
        <c:dLbls>
          <c:showLegendKey val="0"/>
          <c:showVal val="0"/>
          <c:showCatName val="0"/>
          <c:showSerName val="0"/>
          <c:showPercent val="0"/>
          <c:showBubbleSize val="0"/>
        </c:dLbls>
        <c:gapWidth val="315"/>
        <c:overlap val="-40"/>
        <c:axId val="693471392"/>
        <c:axId val="693474304"/>
      </c:barChart>
      <c:catAx>
        <c:axId val="693471392"/>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lt1">
                    <a:lumMod val="75000"/>
                  </a:schemeClr>
                </a:solidFill>
                <a:latin typeface="Times New Roman" panose="02020603050405020304" pitchFamily="18" charset="0"/>
                <a:ea typeface="+mn-ea"/>
                <a:cs typeface="Times New Roman" panose="02020603050405020304" pitchFamily="18" charset="0"/>
              </a:defRPr>
            </a:pPr>
            <a:endParaRPr lang="en-US"/>
          </a:p>
        </c:txPr>
        <c:crossAx val="693474304"/>
        <c:crosses val="autoZero"/>
        <c:auto val="1"/>
        <c:lblAlgn val="ctr"/>
        <c:lblOffset val="100"/>
        <c:noMultiLvlLbl val="0"/>
      </c:catAx>
      <c:valAx>
        <c:axId val="693474304"/>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lt1">
                    <a:lumMod val="75000"/>
                  </a:schemeClr>
                </a:solidFill>
                <a:latin typeface="Times New Roman" panose="02020603050405020304" pitchFamily="18" charset="0"/>
                <a:ea typeface="+mn-ea"/>
                <a:cs typeface="Times New Roman" panose="02020603050405020304" pitchFamily="18" charset="0"/>
              </a:defRPr>
            </a:pPr>
            <a:endParaRPr lang="en-US"/>
          </a:p>
        </c:txPr>
        <c:crossAx val="693471392"/>
        <c:crosses val="autoZero"/>
        <c:crossBetween val="between"/>
      </c:valAx>
      <c:dTable>
        <c:showHorzBorder val="1"/>
        <c:showVertBorder val="1"/>
        <c:showOutline val="1"/>
        <c:showKeys val="1"/>
        <c:spPr>
          <a:noFill/>
          <a:ln w="9525">
            <a:solidFill>
              <a:schemeClr val="dk1">
                <a:lumMod val="50000"/>
                <a:lumOff val="50000"/>
              </a:schemeClr>
            </a:solidFill>
          </a:ln>
          <a:effectLst/>
        </c:spPr>
        <c:txPr>
          <a:bodyPr rot="0" spcFirstLastPara="1" vertOverflow="ellipsis" vert="horz" wrap="square" anchor="ctr" anchorCtr="1"/>
          <a:lstStyle/>
          <a:p>
            <a:pPr rtl="0">
              <a:defRPr sz="1400" b="0" i="0" u="none" strike="noStrike" kern="1200" baseline="0">
                <a:solidFill>
                  <a:schemeClr val="lt1">
                    <a:lumMod val="75000"/>
                  </a:schemeClr>
                </a:solidFill>
                <a:latin typeface="Times New Roman" panose="02020603050405020304" pitchFamily="18" charset="0"/>
                <a:ea typeface="+mn-ea"/>
                <a:cs typeface="Times New Roman" panose="02020603050405020304" pitchFamily="18" charset="0"/>
              </a:defRPr>
            </a:pPr>
            <a:endParaRPr lang="en-US"/>
          </a:p>
        </c:txPr>
      </c:dTable>
      <c:spPr>
        <a:noFill/>
        <a:ln>
          <a:noFill/>
        </a:ln>
        <a:effectLst/>
      </c:spPr>
    </c:plotArea>
    <c:legend>
      <c:legendPos val="t"/>
      <c:layout/>
      <c:overlay val="0"/>
      <c:spPr>
        <a:noFill/>
        <a:ln>
          <a:noFill/>
        </a:ln>
        <a:effectLst/>
      </c:spPr>
      <c:txPr>
        <a:bodyPr rot="0" spcFirstLastPara="1" vertOverflow="ellipsis" vert="horz" wrap="square" anchor="ctr" anchorCtr="1"/>
        <a:lstStyle/>
        <a:p>
          <a:pPr>
            <a:defRPr sz="1700" b="0" i="0" u="none" strike="noStrike" kern="1200" baseline="0">
              <a:solidFill>
                <a:schemeClr val="lt1">
                  <a:lumMod val="75000"/>
                </a:schemeClr>
              </a:solidFill>
              <a:latin typeface="Times New Roman" panose="02020603050405020304" pitchFamily="18" charset="0"/>
              <a:ea typeface="+mn-ea"/>
              <a:cs typeface="Times New Roman" panose="02020603050405020304" pitchFamily="18" charset="0"/>
            </a:defRPr>
          </a:pPr>
          <a:endParaRPr lang="en-US"/>
        </a:p>
      </c:txPr>
    </c:legend>
    <c:plotVisOnly val="1"/>
    <c:dispBlanksAs val="gap"/>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sz="1400">
          <a:latin typeface="Times New Roman" panose="02020603050405020304" pitchFamily="18" charset="0"/>
          <a:cs typeface="Times New Roman" panose="02020603050405020304" pitchFamily="18" charset="0"/>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000" b="1" i="0" u="sng" strike="noStrike" kern="1200" cap="none" baseline="0">
                <a:solidFill>
                  <a:schemeClr val="lt1">
                    <a:lumMod val="85000"/>
                  </a:schemeClr>
                </a:solidFill>
                <a:latin typeface="Times New Roman" panose="02020603050405020304" pitchFamily="18" charset="0"/>
                <a:ea typeface="+mn-ea"/>
                <a:cs typeface="Times New Roman" panose="02020603050405020304" pitchFamily="18" charset="0"/>
              </a:defRPr>
            </a:pPr>
            <a:r>
              <a:rPr lang="en-US" sz="2000" u="sng" dirty="0"/>
              <a:t>PC JEWELLERS</a:t>
            </a:r>
          </a:p>
        </c:rich>
      </c:tx>
      <c:layout/>
      <c:overlay val="0"/>
      <c:spPr>
        <a:noFill/>
        <a:ln>
          <a:noFill/>
        </a:ln>
        <a:effectLst/>
      </c:spPr>
      <c:txPr>
        <a:bodyPr rot="0" spcFirstLastPara="1" vertOverflow="ellipsis" vert="horz" wrap="square" anchor="ctr" anchorCtr="1"/>
        <a:lstStyle/>
        <a:p>
          <a:pPr>
            <a:defRPr sz="2000" b="1" i="0" u="sng" strike="noStrike" kern="1200" cap="none" baseline="0">
              <a:solidFill>
                <a:schemeClr val="lt1">
                  <a:lumMod val="85000"/>
                </a:schemeClr>
              </a:solidFill>
              <a:latin typeface="Times New Roman" panose="02020603050405020304" pitchFamily="18" charset="0"/>
              <a:ea typeface="+mn-ea"/>
              <a:cs typeface="Times New Roman" panose="02020603050405020304" pitchFamily="18" charset="0"/>
            </a:defRPr>
          </a:pPr>
          <a:endParaRPr lang="en-US"/>
        </a:p>
      </c:txPr>
    </c:title>
    <c:autoTitleDeleted val="0"/>
    <c:plotArea>
      <c:layout/>
      <c:barChart>
        <c:barDir val="col"/>
        <c:grouping val="clustered"/>
        <c:varyColors val="0"/>
        <c:ser>
          <c:idx val="0"/>
          <c:order val="0"/>
          <c:spPr>
            <a:noFill/>
            <a:ln w="9525" cap="flat" cmpd="sng" algn="ctr">
              <a:solidFill>
                <a:schemeClr val="accent1"/>
              </a:solidFill>
              <a:miter lim="800000"/>
            </a:ln>
            <a:effectLst>
              <a:glow rad="63500">
                <a:schemeClr val="accent1">
                  <a:satMod val="175000"/>
                  <a:alpha val="25000"/>
                </a:schemeClr>
              </a:glow>
            </a:effectLst>
          </c:spPr>
          <c:invertIfNegative val="0"/>
          <c:cat>
            <c:strRef>
              <c:f>'[PBL Data Collection.xlsx]RAW DATA'!$P$4:$P$13</c:f>
              <c:strCache>
                <c:ptCount val="10"/>
                <c:pt idx="0">
                  <c:v>2007 - 2008</c:v>
                </c:pt>
                <c:pt idx="1">
                  <c:v>2008 - 2009</c:v>
                </c:pt>
                <c:pt idx="2">
                  <c:v>2009 - 2010</c:v>
                </c:pt>
                <c:pt idx="3">
                  <c:v>2010 - 2011</c:v>
                </c:pt>
                <c:pt idx="4">
                  <c:v>2011 - 2012</c:v>
                </c:pt>
                <c:pt idx="5">
                  <c:v>2012 - 2013</c:v>
                </c:pt>
                <c:pt idx="6">
                  <c:v>2013 - 2014</c:v>
                </c:pt>
                <c:pt idx="7">
                  <c:v>2014 - 2015</c:v>
                </c:pt>
                <c:pt idx="8">
                  <c:v>2015 - 2016</c:v>
                </c:pt>
                <c:pt idx="9">
                  <c:v>2016 - 2017</c:v>
                </c:pt>
              </c:strCache>
            </c:strRef>
          </c:cat>
          <c:val>
            <c:numRef>
              <c:f>'[PBL Data Collection.xlsx]RAW DATA'!$Q$4:$Q$13</c:f>
              <c:numCache>
                <c:formatCode>General</c:formatCode>
                <c:ptCount val="10"/>
                <c:pt idx="0">
                  <c:v>33500000</c:v>
                </c:pt>
                <c:pt idx="1">
                  <c:v>66900000</c:v>
                </c:pt>
                <c:pt idx="2">
                  <c:v>153400000</c:v>
                </c:pt>
                <c:pt idx="3">
                  <c:v>87090000</c:v>
                </c:pt>
                <c:pt idx="4">
                  <c:v>382915150</c:v>
                </c:pt>
                <c:pt idx="5">
                  <c:v>5830198350</c:v>
                </c:pt>
                <c:pt idx="6">
                  <c:v>2461860183</c:v>
                </c:pt>
                <c:pt idx="7">
                  <c:v>2229107000</c:v>
                </c:pt>
                <c:pt idx="8">
                  <c:v>863600000</c:v>
                </c:pt>
                <c:pt idx="9">
                  <c:v>6445900000</c:v>
                </c:pt>
              </c:numCache>
            </c:numRef>
          </c:val>
          <c:extLst>
            <c:ext xmlns:c16="http://schemas.microsoft.com/office/drawing/2014/chart" uri="{C3380CC4-5D6E-409C-BE32-E72D297353CC}">
              <c16:uniqueId val="{00000000-5224-48B5-96FF-7F0C11798FB5}"/>
            </c:ext>
          </c:extLst>
        </c:ser>
        <c:ser>
          <c:idx val="1"/>
          <c:order val="1"/>
          <c:spPr>
            <a:noFill/>
            <a:ln w="9525" cap="flat" cmpd="sng" algn="ctr">
              <a:solidFill>
                <a:schemeClr val="accent2"/>
              </a:solidFill>
              <a:miter lim="800000"/>
            </a:ln>
            <a:effectLst>
              <a:glow rad="63500">
                <a:schemeClr val="accent2">
                  <a:satMod val="175000"/>
                  <a:alpha val="25000"/>
                </a:schemeClr>
              </a:glow>
            </a:effectLst>
          </c:spPr>
          <c:invertIfNegative val="0"/>
          <c:cat>
            <c:strRef>
              <c:f>'[PBL Data Collection.xlsx]RAW DATA'!$P$4:$P$13</c:f>
              <c:strCache>
                <c:ptCount val="10"/>
                <c:pt idx="0">
                  <c:v>2007 - 2008</c:v>
                </c:pt>
                <c:pt idx="1">
                  <c:v>2008 - 2009</c:v>
                </c:pt>
                <c:pt idx="2">
                  <c:v>2009 - 2010</c:v>
                </c:pt>
                <c:pt idx="3">
                  <c:v>2010 - 2011</c:v>
                </c:pt>
                <c:pt idx="4">
                  <c:v>2011 - 2012</c:v>
                </c:pt>
                <c:pt idx="5">
                  <c:v>2012 - 2013</c:v>
                </c:pt>
                <c:pt idx="6">
                  <c:v>2013 - 2014</c:v>
                </c:pt>
                <c:pt idx="7">
                  <c:v>2014 - 2015</c:v>
                </c:pt>
                <c:pt idx="8">
                  <c:v>2015 - 2016</c:v>
                </c:pt>
                <c:pt idx="9">
                  <c:v>2016 - 2017</c:v>
                </c:pt>
              </c:strCache>
            </c:strRef>
          </c:cat>
          <c:val>
            <c:numRef>
              <c:f>'[PBL Data Collection.xlsx]RAW DATA'!$R$4:$R$13</c:f>
              <c:numCache>
                <c:formatCode>General</c:formatCode>
                <c:ptCount val="10"/>
                <c:pt idx="0">
                  <c:v>3213400000</c:v>
                </c:pt>
                <c:pt idx="1">
                  <c:v>6299760000</c:v>
                </c:pt>
                <c:pt idx="2">
                  <c:v>10030060000</c:v>
                </c:pt>
                <c:pt idx="3">
                  <c:v>19938460000</c:v>
                </c:pt>
                <c:pt idx="4">
                  <c:v>36732170289</c:v>
                </c:pt>
                <c:pt idx="5">
                  <c:v>46130695174</c:v>
                </c:pt>
                <c:pt idx="6">
                  <c:v>53947327607</c:v>
                </c:pt>
                <c:pt idx="7">
                  <c:v>64077054000</c:v>
                </c:pt>
                <c:pt idx="8">
                  <c:v>73086300000</c:v>
                </c:pt>
                <c:pt idx="9">
                  <c:v>84795500000</c:v>
                </c:pt>
              </c:numCache>
            </c:numRef>
          </c:val>
          <c:extLst>
            <c:ext xmlns:c16="http://schemas.microsoft.com/office/drawing/2014/chart" uri="{C3380CC4-5D6E-409C-BE32-E72D297353CC}">
              <c16:uniqueId val="{00000001-5224-48B5-96FF-7F0C11798FB5}"/>
            </c:ext>
          </c:extLst>
        </c:ser>
        <c:dLbls>
          <c:showLegendKey val="0"/>
          <c:showVal val="0"/>
          <c:showCatName val="0"/>
          <c:showSerName val="0"/>
          <c:showPercent val="0"/>
          <c:showBubbleSize val="0"/>
        </c:dLbls>
        <c:gapWidth val="315"/>
        <c:overlap val="-40"/>
        <c:axId val="691631424"/>
        <c:axId val="691633088"/>
      </c:barChart>
      <c:catAx>
        <c:axId val="691631424"/>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lt1">
                    <a:lumMod val="75000"/>
                  </a:schemeClr>
                </a:solidFill>
                <a:latin typeface="Times New Roman" panose="02020603050405020304" pitchFamily="18" charset="0"/>
                <a:ea typeface="+mn-ea"/>
                <a:cs typeface="Times New Roman" panose="02020603050405020304" pitchFamily="18" charset="0"/>
              </a:defRPr>
            </a:pPr>
            <a:endParaRPr lang="en-US"/>
          </a:p>
        </c:txPr>
        <c:crossAx val="691633088"/>
        <c:crosses val="autoZero"/>
        <c:auto val="1"/>
        <c:lblAlgn val="ctr"/>
        <c:lblOffset val="100"/>
        <c:noMultiLvlLbl val="0"/>
      </c:catAx>
      <c:valAx>
        <c:axId val="691633088"/>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lt1">
                    <a:lumMod val="75000"/>
                  </a:schemeClr>
                </a:solidFill>
                <a:latin typeface="Times New Roman" panose="02020603050405020304" pitchFamily="18" charset="0"/>
                <a:ea typeface="+mn-ea"/>
                <a:cs typeface="Times New Roman" panose="02020603050405020304" pitchFamily="18" charset="0"/>
              </a:defRPr>
            </a:pPr>
            <a:endParaRPr lang="en-US"/>
          </a:p>
        </c:txPr>
        <c:crossAx val="691631424"/>
        <c:crosses val="autoZero"/>
        <c:crossBetween val="between"/>
      </c:valAx>
      <c:dTable>
        <c:showHorzBorder val="1"/>
        <c:showVertBorder val="1"/>
        <c:showOutline val="1"/>
        <c:showKeys val="1"/>
        <c:spPr>
          <a:noFill/>
          <a:ln w="9525">
            <a:solidFill>
              <a:schemeClr val="dk1">
                <a:lumMod val="50000"/>
                <a:lumOff val="50000"/>
              </a:schemeClr>
            </a:solidFill>
          </a:ln>
          <a:effectLst/>
        </c:spPr>
        <c:txPr>
          <a:bodyPr rot="0" spcFirstLastPara="1" vertOverflow="ellipsis" vert="horz" wrap="square" anchor="ctr" anchorCtr="1"/>
          <a:lstStyle/>
          <a:p>
            <a:pPr rtl="0">
              <a:defRPr sz="1400" b="0" i="0" u="none" strike="noStrike" kern="1200" baseline="0">
                <a:solidFill>
                  <a:schemeClr val="lt1">
                    <a:lumMod val="75000"/>
                  </a:schemeClr>
                </a:solidFill>
                <a:latin typeface="Times New Roman" panose="02020603050405020304" pitchFamily="18" charset="0"/>
                <a:ea typeface="+mn-ea"/>
                <a:cs typeface="Times New Roman" panose="02020603050405020304" pitchFamily="18" charset="0"/>
              </a:defRPr>
            </a:pPr>
            <a:endParaRPr lang="en-US"/>
          </a:p>
        </c:txPr>
      </c:dTable>
      <c:spPr>
        <a:noFill/>
        <a:ln>
          <a:noFill/>
        </a:ln>
        <a:effectLst/>
      </c:spPr>
    </c:plotArea>
    <c:legend>
      <c:legendPos val="t"/>
      <c:layout/>
      <c:overlay val="0"/>
      <c:spPr>
        <a:noFill/>
        <a:ln>
          <a:noFill/>
        </a:ln>
        <a:effectLst/>
      </c:spPr>
      <c:txPr>
        <a:bodyPr rot="0" spcFirstLastPara="1" vertOverflow="ellipsis" vert="horz" wrap="square" anchor="ctr" anchorCtr="1"/>
        <a:lstStyle/>
        <a:p>
          <a:pPr>
            <a:defRPr sz="1700" b="0" i="0" u="none" strike="noStrike" kern="1200" baseline="0">
              <a:solidFill>
                <a:schemeClr val="lt1">
                  <a:lumMod val="75000"/>
                </a:schemeClr>
              </a:solidFill>
              <a:latin typeface="Times New Roman" panose="02020603050405020304" pitchFamily="18" charset="0"/>
              <a:ea typeface="+mn-ea"/>
              <a:cs typeface="Times New Roman" panose="02020603050405020304" pitchFamily="18" charset="0"/>
            </a:defRPr>
          </a:pPr>
          <a:endParaRPr lang="en-US"/>
        </a:p>
      </c:txPr>
    </c:legend>
    <c:plotVisOnly val="1"/>
    <c:dispBlanksAs val="gap"/>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sz="1400">
          <a:latin typeface="Times New Roman" panose="02020603050405020304" pitchFamily="18" charset="0"/>
          <a:cs typeface="Times New Roman" panose="02020603050405020304" pitchFamily="18" charset="0"/>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000" b="1" i="0" u="sng" strike="noStrike" kern="1200" cap="none" baseline="0">
                <a:solidFill>
                  <a:schemeClr val="lt1">
                    <a:lumMod val="85000"/>
                  </a:schemeClr>
                </a:solidFill>
                <a:latin typeface="Times New Roman" panose="02020603050405020304" pitchFamily="18" charset="0"/>
                <a:ea typeface="+mn-ea"/>
                <a:cs typeface="Times New Roman" panose="02020603050405020304" pitchFamily="18" charset="0"/>
              </a:defRPr>
            </a:pPr>
            <a:r>
              <a:rPr lang="en-US" sz="2000" u="sng" dirty="0"/>
              <a:t>GITANJALI GEMS</a:t>
            </a:r>
          </a:p>
        </c:rich>
      </c:tx>
      <c:layout/>
      <c:overlay val="0"/>
      <c:spPr>
        <a:noFill/>
        <a:ln>
          <a:noFill/>
        </a:ln>
        <a:effectLst/>
      </c:spPr>
      <c:txPr>
        <a:bodyPr rot="0" spcFirstLastPara="1" vertOverflow="ellipsis" vert="horz" wrap="square" anchor="ctr" anchorCtr="1"/>
        <a:lstStyle/>
        <a:p>
          <a:pPr>
            <a:defRPr sz="2000" b="1" i="0" u="sng" strike="noStrike" kern="1200" cap="none" baseline="0">
              <a:solidFill>
                <a:schemeClr val="lt1">
                  <a:lumMod val="85000"/>
                </a:schemeClr>
              </a:solidFill>
              <a:latin typeface="Times New Roman" panose="02020603050405020304" pitchFamily="18" charset="0"/>
              <a:ea typeface="+mn-ea"/>
              <a:cs typeface="Times New Roman" panose="02020603050405020304" pitchFamily="18" charset="0"/>
            </a:defRPr>
          </a:pPr>
          <a:endParaRPr lang="en-US"/>
        </a:p>
      </c:txPr>
    </c:title>
    <c:autoTitleDeleted val="0"/>
    <c:plotArea>
      <c:layout/>
      <c:barChart>
        <c:barDir val="col"/>
        <c:grouping val="clustered"/>
        <c:varyColors val="0"/>
        <c:ser>
          <c:idx val="0"/>
          <c:order val="0"/>
          <c:spPr>
            <a:noFill/>
            <a:ln w="9525" cap="flat" cmpd="sng" algn="ctr">
              <a:solidFill>
                <a:schemeClr val="accent1"/>
              </a:solidFill>
              <a:miter lim="800000"/>
            </a:ln>
            <a:effectLst>
              <a:glow rad="63500">
                <a:schemeClr val="accent1">
                  <a:satMod val="175000"/>
                  <a:alpha val="25000"/>
                </a:schemeClr>
              </a:glow>
            </a:effectLst>
          </c:spPr>
          <c:invertIfNegative val="0"/>
          <c:cat>
            <c:strRef>
              <c:f>'[PBL Data Collection.xlsx]RAW DATA'!$P$4:$P$13</c:f>
              <c:strCache>
                <c:ptCount val="10"/>
                <c:pt idx="0">
                  <c:v>2007 - 2008</c:v>
                </c:pt>
                <c:pt idx="1">
                  <c:v>2008 - 2009</c:v>
                </c:pt>
                <c:pt idx="2">
                  <c:v>2009 - 2010</c:v>
                </c:pt>
                <c:pt idx="3">
                  <c:v>2010 - 2011</c:v>
                </c:pt>
                <c:pt idx="4">
                  <c:v>2011 - 2012</c:v>
                </c:pt>
                <c:pt idx="5">
                  <c:v>2012 - 2013</c:v>
                </c:pt>
                <c:pt idx="6">
                  <c:v>2013 - 2014</c:v>
                </c:pt>
                <c:pt idx="7">
                  <c:v>2014 - 2015</c:v>
                </c:pt>
                <c:pt idx="8">
                  <c:v>2015 - 2016</c:v>
                </c:pt>
                <c:pt idx="9">
                  <c:v>2016 - 2017</c:v>
                </c:pt>
              </c:strCache>
            </c:strRef>
          </c:cat>
          <c:val>
            <c:numRef>
              <c:f>'[PBL Data Collection.xlsx]RAW DATA'!$Q$4:$Q$13</c:f>
              <c:numCache>
                <c:formatCode>General</c:formatCode>
                <c:ptCount val="10"/>
                <c:pt idx="0">
                  <c:v>4685420000</c:v>
                </c:pt>
                <c:pt idx="1">
                  <c:v>2505590000</c:v>
                </c:pt>
                <c:pt idx="2">
                  <c:v>614860000</c:v>
                </c:pt>
                <c:pt idx="3">
                  <c:v>688800000</c:v>
                </c:pt>
                <c:pt idx="4">
                  <c:v>298640000</c:v>
                </c:pt>
                <c:pt idx="5">
                  <c:v>5886440000</c:v>
                </c:pt>
                <c:pt idx="6">
                  <c:v>1928222000</c:v>
                </c:pt>
                <c:pt idx="7">
                  <c:v>15862000</c:v>
                </c:pt>
                <c:pt idx="8">
                  <c:v>233662000</c:v>
                </c:pt>
                <c:pt idx="9">
                  <c:v>104908000</c:v>
                </c:pt>
              </c:numCache>
            </c:numRef>
          </c:val>
          <c:extLst>
            <c:ext xmlns:c16="http://schemas.microsoft.com/office/drawing/2014/chart" uri="{C3380CC4-5D6E-409C-BE32-E72D297353CC}">
              <c16:uniqueId val="{00000000-3A40-4885-8AE5-48AE3C77B70E}"/>
            </c:ext>
          </c:extLst>
        </c:ser>
        <c:ser>
          <c:idx val="1"/>
          <c:order val="1"/>
          <c:spPr>
            <a:noFill/>
            <a:ln w="9525" cap="flat" cmpd="sng" algn="ctr">
              <a:solidFill>
                <a:schemeClr val="accent2"/>
              </a:solidFill>
              <a:miter lim="800000"/>
            </a:ln>
            <a:effectLst>
              <a:glow rad="63500">
                <a:schemeClr val="accent2">
                  <a:satMod val="175000"/>
                  <a:alpha val="25000"/>
                </a:schemeClr>
              </a:glow>
            </a:effectLst>
          </c:spPr>
          <c:invertIfNegative val="0"/>
          <c:cat>
            <c:strRef>
              <c:f>'[PBL Data Collection.xlsx]RAW DATA'!$P$4:$P$13</c:f>
              <c:strCache>
                <c:ptCount val="10"/>
                <c:pt idx="0">
                  <c:v>2007 - 2008</c:v>
                </c:pt>
                <c:pt idx="1">
                  <c:v>2008 - 2009</c:v>
                </c:pt>
                <c:pt idx="2">
                  <c:v>2009 - 2010</c:v>
                </c:pt>
                <c:pt idx="3">
                  <c:v>2010 - 2011</c:v>
                </c:pt>
                <c:pt idx="4">
                  <c:v>2011 - 2012</c:v>
                </c:pt>
                <c:pt idx="5">
                  <c:v>2012 - 2013</c:v>
                </c:pt>
                <c:pt idx="6">
                  <c:v>2013 - 2014</c:v>
                </c:pt>
                <c:pt idx="7">
                  <c:v>2014 - 2015</c:v>
                </c:pt>
                <c:pt idx="8">
                  <c:v>2015 - 2016</c:v>
                </c:pt>
                <c:pt idx="9">
                  <c:v>2016 - 2017</c:v>
                </c:pt>
              </c:strCache>
            </c:strRef>
          </c:cat>
          <c:val>
            <c:numRef>
              <c:f>'[PBL Data Collection.xlsx]RAW DATA'!$R$4:$R$13</c:f>
              <c:numCache>
                <c:formatCode>General</c:formatCode>
                <c:ptCount val="10"/>
                <c:pt idx="0">
                  <c:v>48362320000</c:v>
                </c:pt>
                <c:pt idx="1">
                  <c:v>50888760000</c:v>
                </c:pt>
                <c:pt idx="2">
                  <c:v>65276340000</c:v>
                </c:pt>
                <c:pt idx="3">
                  <c:v>94564020000</c:v>
                </c:pt>
                <c:pt idx="4">
                  <c:v>78530120000</c:v>
                </c:pt>
                <c:pt idx="5">
                  <c:v>103997870000</c:v>
                </c:pt>
                <c:pt idx="6">
                  <c:v>73430846000</c:v>
                </c:pt>
                <c:pt idx="7">
                  <c:v>72098303000</c:v>
                </c:pt>
                <c:pt idx="8">
                  <c:v>86144399000</c:v>
                </c:pt>
                <c:pt idx="9">
                  <c:v>106112693000</c:v>
                </c:pt>
              </c:numCache>
            </c:numRef>
          </c:val>
          <c:extLst>
            <c:ext xmlns:c16="http://schemas.microsoft.com/office/drawing/2014/chart" uri="{C3380CC4-5D6E-409C-BE32-E72D297353CC}">
              <c16:uniqueId val="{00000001-3A40-4885-8AE5-48AE3C77B70E}"/>
            </c:ext>
          </c:extLst>
        </c:ser>
        <c:dLbls>
          <c:showLegendKey val="0"/>
          <c:showVal val="0"/>
          <c:showCatName val="0"/>
          <c:showSerName val="0"/>
          <c:showPercent val="0"/>
          <c:showBubbleSize val="0"/>
        </c:dLbls>
        <c:gapWidth val="315"/>
        <c:overlap val="-40"/>
        <c:axId val="732235904"/>
        <c:axId val="732230912"/>
      </c:barChart>
      <c:catAx>
        <c:axId val="732235904"/>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lt1">
                    <a:lumMod val="75000"/>
                  </a:schemeClr>
                </a:solidFill>
                <a:latin typeface="Times New Roman" panose="02020603050405020304" pitchFamily="18" charset="0"/>
                <a:ea typeface="+mn-ea"/>
                <a:cs typeface="Times New Roman" panose="02020603050405020304" pitchFamily="18" charset="0"/>
              </a:defRPr>
            </a:pPr>
            <a:endParaRPr lang="en-US"/>
          </a:p>
        </c:txPr>
        <c:crossAx val="732230912"/>
        <c:crosses val="autoZero"/>
        <c:auto val="1"/>
        <c:lblAlgn val="ctr"/>
        <c:lblOffset val="100"/>
        <c:noMultiLvlLbl val="0"/>
      </c:catAx>
      <c:valAx>
        <c:axId val="732230912"/>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lt1">
                    <a:lumMod val="75000"/>
                  </a:schemeClr>
                </a:solidFill>
                <a:latin typeface="Times New Roman" panose="02020603050405020304" pitchFamily="18" charset="0"/>
                <a:ea typeface="+mn-ea"/>
                <a:cs typeface="Times New Roman" panose="02020603050405020304" pitchFamily="18" charset="0"/>
              </a:defRPr>
            </a:pPr>
            <a:endParaRPr lang="en-US"/>
          </a:p>
        </c:txPr>
        <c:crossAx val="732235904"/>
        <c:crosses val="autoZero"/>
        <c:crossBetween val="between"/>
      </c:valAx>
      <c:dTable>
        <c:showHorzBorder val="1"/>
        <c:showVertBorder val="1"/>
        <c:showOutline val="1"/>
        <c:showKeys val="1"/>
        <c:spPr>
          <a:noFill/>
          <a:ln w="9525">
            <a:solidFill>
              <a:schemeClr val="dk1">
                <a:lumMod val="50000"/>
                <a:lumOff val="50000"/>
              </a:schemeClr>
            </a:solidFill>
          </a:ln>
          <a:effectLst/>
        </c:spPr>
        <c:txPr>
          <a:bodyPr rot="0" spcFirstLastPara="1" vertOverflow="ellipsis" vert="horz" wrap="square" anchor="ctr" anchorCtr="1"/>
          <a:lstStyle/>
          <a:p>
            <a:pPr rtl="0">
              <a:defRPr sz="1400" b="0" i="0" u="none" strike="noStrike" kern="1200" baseline="0">
                <a:solidFill>
                  <a:schemeClr val="lt1">
                    <a:lumMod val="75000"/>
                  </a:schemeClr>
                </a:solidFill>
                <a:latin typeface="Times New Roman" panose="02020603050405020304" pitchFamily="18" charset="0"/>
                <a:ea typeface="+mn-ea"/>
                <a:cs typeface="Times New Roman" panose="02020603050405020304" pitchFamily="18" charset="0"/>
              </a:defRPr>
            </a:pPr>
            <a:endParaRPr lang="en-US"/>
          </a:p>
        </c:txPr>
      </c:dTable>
      <c:spPr>
        <a:noFill/>
        <a:ln>
          <a:noFill/>
        </a:ln>
        <a:effectLst/>
      </c:spPr>
    </c:plotArea>
    <c:legend>
      <c:legendPos val="t"/>
      <c:layout/>
      <c:overlay val="0"/>
      <c:spPr>
        <a:noFill/>
        <a:ln>
          <a:noFill/>
        </a:ln>
        <a:effectLst/>
      </c:spPr>
      <c:txPr>
        <a:bodyPr rot="0" spcFirstLastPara="1" vertOverflow="ellipsis" vert="horz" wrap="square" anchor="ctr" anchorCtr="1"/>
        <a:lstStyle/>
        <a:p>
          <a:pPr>
            <a:defRPr sz="1700" b="0" i="0" u="none" strike="noStrike" kern="1200" baseline="0">
              <a:solidFill>
                <a:schemeClr val="lt1">
                  <a:lumMod val="75000"/>
                </a:schemeClr>
              </a:solidFill>
              <a:latin typeface="Times New Roman" panose="02020603050405020304" pitchFamily="18" charset="0"/>
              <a:ea typeface="+mn-ea"/>
              <a:cs typeface="Times New Roman" panose="02020603050405020304" pitchFamily="18" charset="0"/>
            </a:defRPr>
          </a:pPr>
          <a:endParaRPr lang="en-US"/>
        </a:p>
      </c:txPr>
    </c:legend>
    <c:plotVisOnly val="1"/>
    <c:dispBlanksAs val="gap"/>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sz="1400">
          <a:latin typeface="Times New Roman" panose="02020603050405020304" pitchFamily="18" charset="0"/>
          <a:cs typeface="Times New Roman" panose="02020603050405020304" pitchFamily="18" charset="0"/>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000" b="1" i="0" u="sng" strike="noStrike" kern="1200" cap="none" baseline="0">
                <a:solidFill>
                  <a:schemeClr val="lt1">
                    <a:lumMod val="85000"/>
                  </a:schemeClr>
                </a:solidFill>
                <a:latin typeface="Times New Roman" panose="02020603050405020304" pitchFamily="18" charset="0"/>
                <a:ea typeface="+mn-ea"/>
                <a:cs typeface="Times New Roman" panose="02020603050405020304" pitchFamily="18" charset="0"/>
              </a:defRPr>
            </a:pPr>
            <a:r>
              <a:rPr lang="en-US" sz="2000" u="sng" dirty="0"/>
              <a:t>TRIBHOVANDAS BHIMJI ZAVERI</a:t>
            </a:r>
          </a:p>
        </c:rich>
      </c:tx>
      <c:layout/>
      <c:overlay val="0"/>
      <c:spPr>
        <a:noFill/>
        <a:ln>
          <a:noFill/>
        </a:ln>
        <a:effectLst/>
      </c:spPr>
      <c:txPr>
        <a:bodyPr rot="0" spcFirstLastPara="1" vertOverflow="ellipsis" vert="horz" wrap="square" anchor="ctr" anchorCtr="1"/>
        <a:lstStyle/>
        <a:p>
          <a:pPr>
            <a:defRPr sz="2000" b="1" i="0" u="sng" strike="noStrike" kern="1200" cap="none" baseline="0">
              <a:solidFill>
                <a:schemeClr val="lt1">
                  <a:lumMod val="85000"/>
                </a:schemeClr>
              </a:solidFill>
              <a:latin typeface="Times New Roman" panose="02020603050405020304" pitchFamily="18" charset="0"/>
              <a:ea typeface="+mn-ea"/>
              <a:cs typeface="Times New Roman" panose="02020603050405020304" pitchFamily="18" charset="0"/>
            </a:defRPr>
          </a:pPr>
          <a:endParaRPr lang="en-US"/>
        </a:p>
      </c:txPr>
    </c:title>
    <c:autoTitleDeleted val="0"/>
    <c:plotArea>
      <c:layout/>
      <c:barChart>
        <c:barDir val="col"/>
        <c:grouping val="clustered"/>
        <c:varyColors val="0"/>
        <c:ser>
          <c:idx val="0"/>
          <c:order val="0"/>
          <c:spPr>
            <a:noFill/>
            <a:ln w="9525" cap="flat" cmpd="sng" algn="ctr">
              <a:solidFill>
                <a:schemeClr val="accent1"/>
              </a:solidFill>
              <a:miter lim="800000"/>
            </a:ln>
            <a:effectLst>
              <a:glow rad="63500">
                <a:schemeClr val="accent1">
                  <a:satMod val="175000"/>
                  <a:alpha val="25000"/>
                </a:schemeClr>
              </a:glow>
            </a:effectLst>
          </c:spPr>
          <c:invertIfNegative val="0"/>
          <c:cat>
            <c:strRef>
              <c:f>'RAW DATA'!$P$4:$P$13</c:f>
              <c:strCache>
                <c:ptCount val="10"/>
                <c:pt idx="0">
                  <c:v>2007 - 2008</c:v>
                </c:pt>
                <c:pt idx="1">
                  <c:v>2008 - 2009</c:v>
                </c:pt>
                <c:pt idx="2">
                  <c:v>2009 - 2010</c:v>
                </c:pt>
                <c:pt idx="3">
                  <c:v>2010 - 2011</c:v>
                </c:pt>
                <c:pt idx="4">
                  <c:v>2011 - 2012</c:v>
                </c:pt>
                <c:pt idx="5">
                  <c:v>2012 - 2013</c:v>
                </c:pt>
                <c:pt idx="6">
                  <c:v>2013 - 2014</c:v>
                </c:pt>
                <c:pt idx="7">
                  <c:v>2014 - 2015</c:v>
                </c:pt>
                <c:pt idx="8">
                  <c:v>2015 - 2016</c:v>
                </c:pt>
                <c:pt idx="9">
                  <c:v>2016 - 2017</c:v>
                </c:pt>
              </c:strCache>
            </c:strRef>
          </c:cat>
          <c:val>
            <c:numRef>
              <c:f>'RAW DATA'!$Y$4:$Y$13</c:f>
              <c:numCache>
                <c:formatCode>General</c:formatCode>
                <c:ptCount val="10"/>
                <c:pt idx="0">
                  <c:v>123200000</c:v>
                </c:pt>
                <c:pt idx="1">
                  <c:v>250730000</c:v>
                </c:pt>
                <c:pt idx="2">
                  <c:v>101830000</c:v>
                </c:pt>
                <c:pt idx="3">
                  <c:v>117722687</c:v>
                </c:pt>
                <c:pt idx="4">
                  <c:v>56816408</c:v>
                </c:pt>
                <c:pt idx="5">
                  <c:v>605629000</c:v>
                </c:pt>
                <c:pt idx="6">
                  <c:v>557881000</c:v>
                </c:pt>
                <c:pt idx="7">
                  <c:v>263643000</c:v>
                </c:pt>
                <c:pt idx="8">
                  <c:v>108694000</c:v>
                </c:pt>
                <c:pt idx="9">
                  <c:v>6964000</c:v>
                </c:pt>
              </c:numCache>
            </c:numRef>
          </c:val>
          <c:extLst>
            <c:ext xmlns:c16="http://schemas.microsoft.com/office/drawing/2014/chart" uri="{C3380CC4-5D6E-409C-BE32-E72D297353CC}">
              <c16:uniqueId val="{00000000-5B4A-4F3C-AD6A-3019A4053795}"/>
            </c:ext>
          </c:extLst>
        </c:ser>
        <c:ser>
          <c:idx val="1"/>
          <c:order val="1"/>
          <c:spPr>
            <a:noFill/>
            <a:ln w="9525" cap="flat" cmpd="sng" algn="ctr">
              <a:solidFill>
                <a:schemeClr val="accent2"/>
              </a:solidFill>
              <a:miter lim="800000"/>
            </a:ln>
            <a:effectLst>
              <a:glow rad="63500">
                <a:schemeClr val="accent2">
                  <a:satMod val="175000"/>
                  <a:alpha val="25000"/>
                </a:schemeClr>
              </a:glow>
            </a:effectLst>
          </c:spPr>
          <c:invertIfNegative val="0"/>
          <c:cat>
            <c:strRef>
              <c:f>'RAW DATA'!$P$4:$P$13</c:f>
              <c:strCache>
                <c:ptCount val="10"/>
                <c:pt idx="0">
                  <c:v>2007 - 2008</c:v>
                </c:pt>
                <c:pt idx="1">
                  <c:v>2008 - 2009</c:v>
                </c:pt>
                <c:pt idx="2">
                  <c:v>2009 - 2010</c:v>
                </c:pt>
                <c:pt idx="3">
                  <c:v>2010 - 2011</c:v>
                </c:pt>
                <c:pt idx="4">
                  <c:v>2011 - 2012</c:v>
                </c:pt>
                <c:pt idx="5">
                  <c:v>2012 - 2013</c:v>
                </c:pt>
                <c:pt idx="6">
                  <c:v>2013 - 2014</c:v>
                </c:pt>
                <c:pt idx="7">
                  <c:v>2014 - 2015</c:v>
                </c:pt>
                <c:pt idx="8">
                  <c:v>2015 - 2016</c:v>
                </c:pt>
                <c:pt idx="9">
                  <c:v>2016 - 2017</c:v>
                </c:pt>
              </c:strCache>
            </c:strRef>
          </c:cat>
          <c:val>
            <c:numRef>
              <c:f>'RAW DATA'!$Z$4:$Z$13</c:f>
              <c:numCache>
                <c:formatCode>General</c:formatCode>
                <c:ptCount val="10"/>
                <c:pt idx="0">
                  <c:v>4394000000</c:v>
                </c:pt>
                <c:pt idx="1">
                  <c:v>6688800000</c:v>
                </c:pt>
                <c:pt idx="2">
                  <c:v>8852500000</c:v>
                </c:pt>
                <c:pt idx="3">
                  <c:v>11944737307</c:v>
                </c:pt>
                <c:pt idx="4">
                  <c:v>13870789605</c:v>
                </c:pt>
                <c:pt idx="5">
                  <c:v>16642200000</c:v>
                </c:pt>
                <c:pt idx="6">
                  <c:v>18309572000</c:v>
                </c:pt>
                <c:pt idx="7">
                  <c:v>19487068000</c:v>
                </c:pt>
                <c:pt idx="8">
                  <c:v>16594052000</c:v>
                </c:pt>
                <c:pt idx="9">
                  <c:v>17036068000</c:v>
                </c:pt>
              </c:numCache>
            </c:numRef>
          </c:val>
          <c:extLst>
            <c:ext xmlns:c16="http://schemas.microsoft.com/office/drawing/2014/chart" uri="{C3380CC4-5D6E-409C-BE32-E72D297353CC}">
              <c16:uniqueId val="{00000001-5B4A-4F3C-AD6A-3019A4053795}"/>
            </c:ext>
          </c:extLst>
        </c:ser>
        <c:dLbls>
          <c:showLegendKey val="0"/>
          <c:showVal val="0"/>
          <c:showCatName val="0"/>
          <c:showSerName val="0"/>
          <c:showPercent val="0"/>
          <c:showBubbleSize val="0"/>
        </c:dLbls>
        <c:gapWidth val="315"/>
        <c:overlap val="-40"/>
        <c:axId val="582397312"/>
        <c:axId val="582400224"/>
      </c:barChart>
      <c:catAx>
        <c:axId val="582397312"/>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lt1">
                    <a:lumMod val="75000"/>
                  </a:schemeClr>
                </a:solidFill>
                <a:latin typeface="Times New Roman" panose="02020603050405020304" pitchFamily="18" charset="0"/>
                <a:ea typeface="+mn-ea"/>
                <a:cs typeface="Times New Roman" panose="02020603050405020304" pitchFamily="18" charset="0"/>
              </a:defRPr>
            </a:pPr>
            <a:endParaRPr lang="en-US"/>
          </a:p>
        </c:txPr>
        <c:crossAx val="582400224"/>
        <c:crosses val="autoZero"/>
        <c:auto val="1"/>
        <c:lblAlgn val="ctr"/>
        <c:lblOffset val="100"/>
        <c:noMultiLvlLbl val="0"/>
      </c:catAx>
      <c:valAx>
        <c:axId val="582400224"/>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lt1">
                    <a:lumMod val="75000"/>
                  </a:schemeClr>
                </a:solidFill>
                <a:latin typeface="Times New Roman" panose="02020603050405020304" pitchFamily="18" charset="0"/>
                <a:ea typeface="+mn-ea"/>
                <a:cs typeface="Times New Roman" panose="02020603050405020304" pitchFamily="18" charset="0"/>
              </a:defRPr>
            </a:pPr>
            <a:endParaRPr lang="en-US"/>
          </a:p>
        </c:txPr>
        <c:crossAx val="582397312"/>
        <c:crosses val="autoZero"/>
        <c:crossBetween val="between"/>
      </c:valAx>
      <c:dTable>
        <c:showHorzBorder val="1"/>
        <c:showVertBorder val="1"/>
        <c:showOutline val="1"/>
        <c:showKeys val="1"/>
        <c:spPr>
          <a:noFill/>
          <a:ln w="9525">
            <a:solidFill>
              <a:schemeClr val="dk1">
                <a:lumMod val="50000"/>
                <a:lumOff val="50000"/>
              </a:schemeClr>
            </a:solidFill>
          </a:ln>
          <a:effectLst/>
        </c:spPr>
        <c:txPr>
          <a:bodyPr rot="0" spcFirstLastPara="1" vertOverflow="ellipsis" vert="horz" wrap="square" anchor="ctr" anchorCtr="1"/>
          <a:lstStyle/>
          <a:p>
            <a:pPr rtl="0">
              <a:defRPr sz="1400" b="0" i="0" u="none" strike="noStrike" kern="1200" baseline="0">
                <a:solidFill>
                  <a:schemeClr val="lt1">
                    <a:lumMod val="75000"/>
                  </a:schemeClr>
                </a:solidFill>
                <a:latin typeface="Times New Roman" panose="02020603050405020304" pitchFamily="18" charset="0"/>
                <a:ea typeface="+mn-ea"/>
                <a:cs typeface="Times New Roman" panose="02020603050405020304" pitchFamily="18" charset="0"/>
              </a:defRPr>
            </a:pPr>
            <a:endParaRPr lang="en-US"/>
          </a:p>
        </c:txPr>
      </c:dTable>
      <c:spPr>
        <a:noFill/>
        <a:ln>
          <a:noFill/>
        </a:ln>
        <a:effectLst/>
      </c:spPr>
    </c:plotArea>
    <c:legend>
      <c:legendPos val="t"/>
      <c:layout/>
      <c:overlay val="0"/>
      <c:spPr>
        <a:noFill/>
        <a:ln>
          <a:noFill/>
        </a:ln>
        <a:effectLst/>
      </c:spPr>
      <c:txPr>
        <a:bodyPr rot="0" spcFirstLastPara="1" vertOverflow="ellipsis" vert="horz" wrap="square" anchor="ctr" anchorCtr="1"/>
        <a:lstStyle/>
        <a:p>
          <a:pPr>
            <a:defRPr sz="1700" b="0" i="0" u="none" strike="noStrike" kern="1200" baseline="0">
              <a:solidFill>
                <a:schemeClr val="lt1">
                  <a:lumMod val="75000"/>
                </a:schemeClr>
              </a:solidFill>
              <a:latin typeface="Times New Roman" panose="02020603050405020304" pitchFamily="18" charset="0"/>
              <a:ea typeface="+mn-ea"/>
              <a:cs typeface="Times New Roman" panose="02020603050405020304" pitchFamily="18" charset="0"/>
            </a:defRPr>
          </a:pPr>
          <a:endParaRPr lang="en-US"/>
        </a:p>
      </c:txPr>
    </c:legend>
    <c:plotVisOnly val="1"/>
    <c:dispBlanksAs val="gap"/>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sz="1400">
          <a:latin typeface="Times New Roman" panose="02020603050405020304" pitchFamily="18" charset="0"/>
          <a:cs typeface="Times New Roman" panose="02020603050405020304" pitchFamily="18" charset="0"/>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000" b="1" i="0" u="sng" strike="noStrike" kern="1200" cap="none" baseline="0">
                <a:solidFill>
                  <a:schemeClr val="lt1">
                    <a:lumMod val="85000"/>
                  </a:schemeClr>
                </a:solidFill>
                <a:latin typeface="Times New Roman" panose="02020603050405020304" pitchFamily="18" charset="0"/>
                <a:ea typeface="+mn-ea"/>
                <a:cs typeface="Times New Roman" panose="02020603050405020304" pitchFamily="18" charset="0"/>
              </a:defRPr>
            </a:pPr>
            <a:r>
              <a:rPr lang="en-US" sz="2000" u="sng" dirty="0"/>
              <a:t>TARA JEWELS</a:t>
            </a:r>
          </a:p>
        </c:rich>
      </c:tx>
      <c:layout/>
      <c:overlay val="0"/>
      <c:spPr>
        <a:noFill/>
        <a:ln>
          <a:noFill/>
        </a:ln>
        <a:effectLst/>
      </c:spPr>
      <c:txPr>
        <a:bodyPr rot="0" spcFirstLastPara="1" vertOverflow="ellipsis" vert="horz" wrap="square" anchor="ctr" anchorCtr="1"/>
        <a:lstStyle/>
        <a:p>
          <a:pPr>
            <a:defRPr sz="2000" b="1" i="0" u="sng" strike="noStrike" kern="1200" cap="none" baseline="0">
              <a:solidFill>
                <a:schemeClr val="lt1">
                  <a:lumMod val="85000"/>
                </a:schemeClr>
              </a:solidFill>
              <a:latin typeface="Times New Roman" panose="02020603050405020304" pitchFamily="18" charset="0"/>
              <a:ea typeface="+mn-ea"/>
              <a:cs typeface="Times New Roman" panose="02020603050405020304" pitchFamily="18" charset="0"/>
            </a:defRPr>
          </a:pPr>
          <a:endParaRPr lang="en-US"/>
        </a:p>
      </c:txPr>
    </c:title>
    <c:autoTitleDeleted val="0"/>
    <c:plotArea>
      <c:layout/>
      <c:barChart>
        <c:barDir val="col"/>
        <c:grouping val="clustered"/>
        <c:varyColors val="0"/>
        <c:ser>
          <c:idx val="0"/>
          <c:order val="0"/>
          <c:spPr>
            <a:noFill/>
            <a:ln w="9525" cap="flat" cmpd="sng" algn="ctr">
              <a:solidFill>
                <a:schemeClr val="accent1"/>
              </a:solidFill>
              <a:miter lim="800000"/>
            </a:ln>
            <a:effectLst>
              <a:glow rad="63500">
                <a:schemeClr val="accent1">
                  <a:satMod val="175000"/>
                  <a:alpha val="25000"/>
                </a:schemeClr>
              </a:glow>
            </a:effectLst>
          </c:spPr>
          <c:invertIfNegative val="0"/>
          <c:cat>
            <c:strRef>
              <c:f>'[PBL Data Collection.xlsx]RAW DATA'!$P$4:$P$13</c:f>
              <c:strCache>
                <c:ptCount val="10"/>
                <c:pt idx="0">
                  <c:v>2007 - 2008</c:v>
                </c:pt>
                <c:pt idx="1">
                  <c:v>2008 - 2009</c:v>
                </c:pt>
                <c:pt idx="2">
                  <c:v>2009 - 2010</c:v>
                </c:pt>
                <c:pt idx="3">
                  <c:v>2010 - 2011</c:v>
                </c:pt>
                <c:pt idx="4">
                  <c:v>2011 - 2012</c:v>
                </c:pt>
                <c:pt idx="5">
                  <c:v>2012 - 2013</c:v>
                </c:pt>
                <c:pt idx="6">
                  <c:v>2013 - 2014</c:v>
                </c:pt>
                <c:pt idx="7">
                  <c:v>2014 - 2015</c:v>
                </c:pt>
                <c:pt idx="8">
                  <c:v>2015 - 2016</c:v>
                </c:pt>
                <c:pt idx="9">
                  <c:v>2016 - 2017</c:v>
                </c:pt>
              </c:strCache>
            </c:strRef>
          </c:cat>
          <c:val>
            <c:numRef>
              <c:f>'[PBL Data Collection.xlsx]RAW DATA'!$Q$4:$Q$13</c:f>
              <c:numCache>
                <c:formatCode>General</c:formatCode>
                <c:ptCount val="10"/>
                <c:pt idx="0">
                  <c:v>60280000</c:v>
                </c:pt>
                <c:pt idx="1">
                  <c:v>85800000</c:v>
                </c:pt>
                <c:pt idx="2">
                  <c:v>161260000</c:v>
                </c:pt>
                <c:pt idx="3">
                  <c:v>223640000</c:v>
                </c:pt>
                <c:pt idx="4">
                  <c:v>184286505</c:v>
                </c:pt>
                <c:pt idx="5">
                  <c:v>302393175</c:v>
                </c:pt>
                <c:pt idx="6">
                  <c:v>483565356</c:v>
                </c:pt>
                <c:pt idx="7">
                  <c:v>222712703</c:v>
                </c:pt>
                <c:pt idx="8">
                  <c:v>292654624</c:v>
                </c:pt>
                <c:pt idx="9">
                  <c:v>30389756</c:v>
                </c:pt>
              </c:numCache>
            </c:numRef>
          </c:val>
          <c:extLst>
            <c:ext xmlns:c16="http://schemas.microsoft.com/office/drawing/2014/chart" uri="{C3380CC4-5D6E-409C-BE32-E72D297353CC}">
              <c16:uniqueId val="{00000000-8F81-4EA8-8B1F-C597CC3F7DE0}"/>
            </c:ext>
          </c:extLst>
        </c:ser>
        <c:ser>
          <c:idx val="1"/>
          <c:order val="1"/>
          <c:spPr>
            <a:noFill/>
            <a:ln w="9525" cap="flat" cmpd="sng" algn="ctr">
              <a:solidFill>
                <a:schemeClr val="accent2"/>
              </a:solidFill>
              <a:miter lim="800000"/>
            </a:ln>
            <a:effectLst>
              <a:glow rad="63500">
                <a:schemeClr val="accent2">
                  <a:satMod val="175000"/>
                  <a:alpha val="25000"/>
                </a:schemeClr>
              </a:glow>
            </a:effectLst>
          </c:spPr>
          <c:invertIfNegative val="0"/>
          <c:cat>
            <c:strRef>
              <c:f>'[PBL Data Collection.xlsx]RAW DATA'!$P$4:$P$13</c:f>
              <c:strCache>
                <c:ptCount val="10"/>
                <c:pt idx="0">
                  <c:v>2007 - 2008</c:v>
                </c:pt>
                <c:pt idx="1">
                  <c:v>2008 - 2009</c:v>
                </c:pt>
                <c:pt idx="2">
                  <c:v>2009 - 2010</c:v>
                </c:pt>
                <c:pt idx="3">
                  <c:v>2010 - 2011</c:v>
                </c:pt>
                <c:pt idx="4">
                  <c:v>2011 - 2012</c:v>
                </c:pt>
                <c:pt idx="5">
                  <c:v>2012 - 2013</c:v>
                </c:pt>
                <c:pt idx="6">
                  <c:v>2013 - 2014</c:v>
                </c:pt>
                <c:pt idx="7">
                  <c:v>2014 - 2015</c:v>
                </c:pt>
                <c:pt idx="8">
                  <c:v>2015 - 2016</c:v>
                </c:pt>
                <c:pt idx="9">
                  <c:v>2016 - 2017</c:v>
                </c:pt>
              </c:strCache>
            </c:strRef>
          </c:cat>
          <c:val>
            <c:numRef>
              <c:f>'[PBL Data Collection.xlsx]RAW DATA'!$R$4:$R$13</c:f>
              <c:numCache>
                <c:formatCode>General</c:formatCode>
                <c:ptCount val="10"/>
                <c:pt idx="0">
                  <c:v>6118770000</c:v>
                </c:pt>
                <c:pt idx="1">
                  <c:v>7476670000</c:v>
                </c:pt>
                <c:pt idx="2">
                  <c:v>7877000000</c:v>
                </c:pt>
                <c:pt idx="3">
                  <c:v>10915540000</c:v>
                </c:pt>
                <c:pt idx="4">
                  <c:v>13991000000</c:v>
                </c:pt>
                <c:pt idx="5">
                  <c:v>16355000000</c:v>
                </c:pt>
                <c:pt idx="6">
                  <c:v>14221200000</c:v>
                </c:pt>
                <c:pt idx="7">
                  <c:v>14189400000</c:v>
                </c:pt>
                <c:pt idx="8">
                  <c:v>13677000000</c:v>
                </c:pt>
                <c:pt idx="9">
                  <c:v>11970000000</c:v>
                </c:pt>
              </c:numCache>
            </c:numRef>
          </c:val>
          <c:extLst>
            <c:ext xmlns:c16="http://schemas.microsoft.com/office/drawing/2014/chart" uri="{C3380CC4-5D6E-409C-BE32-E72D297353CC}">
              <c16:uniqueId val="{00000001-8F81-4EA8-8B1F-C597CC3F7DE0}"/>
            </c:ext>
          </c:extLst>
        </c:ser>
        <c:dLbls>
          <c:showLegendKey val="0"/>
          <c:showVal val="0"/>
          <c:showCatName val="0"/>
          <c:showSerName val="0"/>
          <c:showPercent val="0"/>
          <c:showBubbleSize val="0"/>
        </c:dLbls>
        <c:gapWidth val="315"/>
        <c:overlap val="-40"/>
        <c:axId val="695859888"/>
        <c:axId val="695869040"/>
      </c:barChart>
      <c:catAx>
        <c:axId val="695859888"/>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lt1">
                    <a:lumMod val="75000"/>
                  </a:schemeClr>
                </a:solidFill>
                <a:latin typeface="Times New Roman" panose="02020603050405020304" pitchFamily="18" charset="0"/>
                <a:ea typeface="+mn-ea"/>
                <a:cs typeface="Times New Roman" panose="02020603050405020304" pitchFamily="18" charset="0"/>
              </a:defRPr>
            </a:pPr>
            <a:endParaRPr lang="en-US"/>
          </a:p>
        </c:txPr>
        <c:crossAx val="695869040"/>
        <c:crosses val="autoZero"/>
        <c:auto val="1"/>
        <c:lblAlgn val="ctr"/>
        <c:lblOffset val="100"/>
        <c:noMultiLvlLbl val="0"/>
      </c:catAx>
      <c:valAx>
        <c:axId val="695869040"/>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lt1">
                    <a:lumMod val="75000"/>
                  </a:schemeClr>
                </a:solidFill>
                <a:latin typeface="Times New Roman" panose="02020603050405020304" pitchFamily="18" charset="0"/>
                <a:ea typeface="+mn-ea"/>
                <a:cs typeface="Times New Roman" panose="02020603050405020304" pitchFamily="18" charset="0"/>
              </a:defRPr>
            </a:pPr>
            <a:endParaRPr lang="en-US"/>
          </a:p>
        </c:txPr>
        <c:crossAx val="695859888"/>
        <c:crosses val="autoZero"/>
        <c:crossBetween val="between"/>
      </c:valAx>
      <c:dTable>
        <c:showHorzBorder val="1"/>
        <c:showVertBorder val="1"/>
        <c:showOutline val="1"/>
        <c:showKeys val="1"/>
        <c:spPr>
          <a:noFill/>
          <a:ln w="9525">
            <a:solidFill>
              <a:schemeClr val="dk1">
                <a:lumMod val="50000"/>
                <a:lumOff val="50000"/>
              </a:schemeClr>
            </a:solidFill>
          </a:ln>
          <a:effectLst/>
        </c:spPr>
        <c:txPr>
          <a:bodyPr rot="0" spcFirstLastPara="1" vertOverflow="ellipsis" vert="horz" wrap="square" anchor="ctr" anchorCtr="1"/>
          <a:lstStyle/>
          <a:p>
            <a:pPr rtl="0">
              <a:defRPr sz="1400" b="0" i="0" u="none" strike="noStrike" kern="1200" baseline="0">
                <a:solidFill>
                  <a:schemeClr val="lt1">
                    <a:lumMod val="75000"/>
                  </a:schemeClr>
                </a:solidFill>
                <a:latin typeface="Times New Roman" panose="02020603050405020304" pitchFamily="18" charset="0"/>
                <a:ea typeface="+mn-ea"/>
                <a:cs typeface="Times New Roman" panose="02020603050405020304" pitchFamily="18" charset="0"/>
              </a:defRPr>
            </a:pPr>
            <a:endParaRPr lang="en-US"/>
          </a:p>
        </c:txPr>
      </c:dTable>
      <c:spPr>
        <a:noFill/>
        <a:ln>
          <a:noFill/>
        </a:ln>
        <a:effectLst/>
      </c:spPr>
    </c:plotArea>
    <c:legend>
      <c:legendPos val="t"/>
      <c:layout/>
      <c:overlay val="0"/>
      <c:spPr>
        <a:noFill/>
        <a:ln>
          <a:noFill/>
        </a:ln>
        <a:effectLst/>
      </c:spPr>
      <c:txPr>
        <a:bodyPr rot="0" spcFirstLastPara="1" vertOverflow="ellipsis" vert="horz" wrap="square" anchor="ctr" anchorCtr="1"/>
        <a:lstStyle/>
        <a:p>
          <a:pPr>
            <a:defRPr sz="1700" b="0" i="0" u="none" strike="noStrike" kern="1200" baseline="0">
              <a:solidFill>
                <a:schemeClr val="lt1">
                  <a:lumMod val="75000"/>
                </a:schemeClr>
              </a:solidFill>
              <a:latin typeface="Times New Roman" panose="02020603050405020304" pitchFamily="18" charset="0"/>
              <a:ea typeface="+mn-ea"/>
              <a:cs typeface="Times New Roman" panose="02020603050405020304" pitchFamily="18" charset="0"/>
            </a:defRPr>
          </a:pPr>
          <a:endParaRPr lang="en-US"/>
        </a:p>
      </c:txPr>
    </c:legend>
    <c:plotVisOnly val="1"/>
    <c:dispBlanksAs val="gap"/>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sz="1400">
          <a:latin typeface="Times New Roman" panose="02020603050405020304" pitchFamily="18" charset="0"/>
          <a:cs typeface="Times New Roman" panose="02020603050405020304" pitchFamily="18" charset="0"/>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3">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13">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900"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13">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900"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13">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900" kern="1200"/>
  </cs:valueAxis>
  <cs:wall>
    <cs:lnRef idx="0"/>
    <cs:fillRef idx="0"/>
    <cs:effectRef idx="0"/>
    <cs:fontRef idx="minor">
      <a:schemeClr val="dk1"/>
    </cs:fontRef>
  </cs:wall>
</cs:chartStyle>
</file>

<file path=ppt/charts/style5.xml><?xml version="1.0" encoding="utf-8"?>
<cs:chartStyle xmlns:cs="http://schemas.microsoft.com/office/drawing/2012/chartStyle" xmlns:a="http://schemas.openxmlformats.org/drawingml/2006/main" id="213">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900" kern="1200"/>
  </cs:valueAxis>
  <cs:wall>
    <cs:lnRef idx="0"/>
    <cs:fillRef idx="0"/>
    <cs:effectRef idx="0"/>
    <cs:fontRef idx="minor">
      <a:schemeClr val="dk1"/>
    </cs:fontRef>
  </cs:wall>
</cs:chartStyle>
</file>

<file path=ppt/charts/style6.xml><?xml version="1.0" encoding="utf-8"?>
<cs:chartStyle xmlns:cs="http://schemas.microsoft.com/office/drawing/2012/chartStyle" xmlns:a="http://schemas.openxmlformats.org/drawingml/2006/main" id="213">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900" kern="1200"/>
  </cs:valueAxis>
  <cs:wall>
    <cs:lnRef idx="0"/>
    <cs:fillRef idx="0"/>
    <cs:effectRef idx="0"/>
    <cs:fontRef idx="minor">
      <a:schemeClr val="dk1"/>
    </cs:fontRef>
  </cs:wall>
</cs:chartStyle>
</file>

<file path=ppt/charts/style7.xml><?xml version="1.0" encoding="utf-8"?>
<cs:chartStyle xmlns:cs="http://schemas.microsoft.com/office/drawing/2012/chartStyle" xmlns:a="http://schemas.openxmlformats.org/drawingml/2006/main" id="213">
  <cs:axisTitle>
    <cs:lnRef idx="0"/>
    <cs:fillRef idx="0"/>
    <cs:effectRef idx="0"/>
    <cs:fontRef idx="minor">
      <a:schemeClr val="lt1">
        <a:lumMod val="75000"/>
      </a:schemeClr>
    </cs:fontRef>
    <cs:defRPr sz="1197" b="1" kern="1200"/>
  </cs:axisTitle>
  <cs:categoryAxis>
    <cs:lnRef idx="0"/>
    <cs:fillRef idx="0"/>
    <cs:effectRef idx="0"/>
    <cs:fontRef idx="minor">
      <a:schemeClr val="lt1">
        <a:lumMod val="75000"/>
      </a:schemeClr>
    </cs:fontRef>
    <cs:defRPr sz="1197"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1197" kern="1200"/>
  </cs:chartArea>
  <cs:dataLabel>
    <cs:lnRef idx="0"/>
    <cs:fillRef idx="0"/>
    <cs:effectRef idx="0"/>
    <cs:fontRef idx="minor">
      <a:schemeClr val="lt1">
        <a:lumMod val="75000"/>
      </a:schemeClr>
    </cs:fontRef>
    <cs:defRPr sz="1197"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1197"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1197"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862"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1197"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1197" kern="1200"/>
  </cs:valueAxis>
  <cs:wall>
    <cs:lnRef idx="0"/>
    <cs:fillRef idx="0"/>
    <cs:effectRef idx="0"/>
    <cs:fontRef idx="minor">
      <a:schemeClr val="dk1"/>
    </cs:fontRef>
  </cs:wall>
</cs:chartStyle>
</file>

<file path=ppt/charts/style8.xml><?xml version="1.0" encoding="utf-8"?>
<cs:chartStyle xmlns:cs="http://schemas.microsoft.com/office/drawing/2012/chartStyle" xmlns:a="http://schemas.openxmlformats.org/drawingml/2006/main" id="213">
  <cs:axisTitle>
    <cs:lnRef idx="0"/>
    <cs:fillRef idx="0"/>
    <cs:effectRef idx="0"/>
    <cs:fontRef idx="minor">
      <a:schemeClr val="lt1">
        <a:lumMod val="75000"/>
      </a:schemeClr>
    </cs:fontRef>
    <cs:defRPr sz="1197" b="1" kern="1200"/>
  </cs:axisTitle>
  <cs:categoryAxis>
    <cs:lnRef idx="0"/>
    <cs:fillRef idx="0"/>
    <cs:effectRef idx="0"/>
    <cs:fontRef idx="minor">
      <a:schemeClr val="lt1">
        <a:lumMod val="75000"/>
      </a:schemeClr>
    </cs:fontRef>
    <cs:defRPr sz="1197"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1197" kern="1200"/>
  </cs:chartArea>
  <cs:dataLabel>
    <cs:lnRef idx="0"/>
    <cs:fillRef idx="0"/>
    <cs:effectRef idx="0"/>
    <cs:fontRef idx="minor">
      <a:schemeClr val="lt1">
        <a:lumMod val="75000"/>
      </a:schemeClr>
    </cs:fontRef>
    <cs:defRPr sz="1197"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1197"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1197"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862"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1197"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1197" kern="1200"/>
  </cs:valueAxis>
  <cs:wall>
    <cs:lnRef idx="0"/>
    <cs:fillRef idx="0"/>
    <cs:effectRef idx="0"/>
    <cs:fontRef idx="minor">
      <a:schemeClr val="dk1"/>
    </cs:fontRef>
  </cs:wall>
</cs:chartStyle>
</file>

<file path=ppt/charts/style9.xml><?xml version="1.0" encoding="utf-8"?>
<cs:chartStyle xmlns:cs="http://schemas.microsoft.com/office/drawing/2012/chartStyle" xmlns:a="http://schemas.openxmlformats.org/drawingml/2006/main" id="213">
  <cs:axisTitle>
    <cs:lnRef idx="0"/>
    <cs:fillRef idx="0"/>
    <cs:effectRef idx="0"/>
    <cs:fontRef idx="minor">
      <a:schemeClr val="lt1">
        <a:lumMod val="75000"/>
      </a:schemeClr>
    </cs:fontRef>
    <cs:defRPr sz="1197" b="1" kern="1200"/>
  </cs:axisTitle>
  <cs:categoryAxis>
    <cs:lnRef idx="0"/>
    <cs:fillRef idx="0"/>
    <cs:effectRef idx="0"/>
    <cs:fontRef idx="minor">
      <a:schemeClr val="lt1">
        <a:lumMod val="75000"/>
      </a:schemeClr>
    </cs:fontRef>
    <cs:defRPr sz="1197"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1197" kern="1200"/>
  </cs:chartArea>
  <cs:dataLabel>
    <cs:lnRef idx="0"/>
    <cs:fillRef idx="0"/>
    <cs:effectRef idx="0"/>
    <cs:fontRef idx="minor">
      <a:schemeClr val="lt1">
        <a:lumMod val="75000"/>
      </a:schemeClr>
    </cs:fontRef>
    <cs:defRPr sz="1197"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1197"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1197"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862"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1197"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1197" kern="1200"/>
  </cs:valueAxis>
  <cs:wall>
    <cs:lnRef idx="0"/>
    <cs:fillRef idx="0"/>
    <cs:effectRef idx="0"/>
    <cs:fontRef idx="minor">
      <a:schemeClr val="dk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89C29FE-65F6-4447-8211-F4D639A3909E}" type="datetimeFigureOut">
              <a:rPr lang="en-US" smtClean="0"/>
              <a:t>4/29/2018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5D17AA1-79EA-4417-BDF6-C03CF6430AEA}" type="slidenum">
              <a:rPr lang="en-US" smtClean="0"/>
              <a:t>‹#›</a:t>
            </a:fld>
            <a:endParaRPr lang="en-US" dirty="0"/>
          </a:p>
        </p:txBody>
      </p:sp>
    </p:spTree>
    <p:extLst>
      <p:ext uri="{BB962C8B-B14F-4D97-AF65-F5344CB8AC3E}">
        <p14:creationId xmlns:p14="http://schemas.microsoft.com/office/powerpoint/2010/main" val="28465901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89C29FE-65F6-4447-8211-F4D639A3909E}" type="datetimeFigureOut">
              <a:rPr lang="en-US" smtClean="0"/>
              <a:t>4/29/2018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5D17AA1-79EA-4417-BDF6-C03CF6430AEA}" type="slidenum">
              <a:rPr lang="en-US" smtClean="0"/>
              <a:t>‹#›</a:t>
            </a:fld>
            <a:endParaRPr lang="en-US" dirty="0"/>
          </a:p>
        </p:txBody>
      </p:sp>
    </p:spTree>
    <p:extLst>
      <p:ext uri="{BB962C8B-B14F-4D97-AF65-F5344CB8AC3E}">
        <p14:creationId xmlns:p14="http://schemas.microsoft.com/office/powerpoint/2010/main" val="6380840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89C29FE-65F6-4447-8211-F4D639A3909E}" type="datetimeFigureOut">
              <a:rPr lang="en-US" smtClean="0"/>
              <a:t>4/29/2018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5D17AA1-79EA-4417-BDF6-C03CF6430AEA}" type="slidenum">
              <a:rPr lang="en-US" smtClean="0"/>
              <a:t>‹#›</a:t>
            </a:fld>
            <a:endParaRPr lang="en-US" dirty="0"/>
          </a:p>
        </p:txBody>
      </p:sp>
    </p:spTree>
    <p:extLst>
      <p:ext uri="{BB962C8B-B14F-4D97-AF65-F5344CB8AC3E}">
        <p14:creationId xmlns:p14="http://schemas.microsoft.com/office/powerpoint/2010/main" val="41418276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89C29FE-65F6-4447-8211-F4D639A3909E}" type="datetimeFigureOut">
              <a:rPr lang="en-US" smtClean="0"/>
              <a:t>4/29/2018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5D17AA1-79EA-4417-BDF6-C03CF6430AEA}" type="slidenum">
              <a:rPr lang="en-US" smtClean="0"/>
              <a:t>‹#›</a:t>
            </a:fld>
            <a:endParaRPr lang="en-US" dirty="0"/>
          </a:p>
        </p:txBody>
      </p:sp>
    </p:spTree>
    <p:extLst>
      <p:ext uri="{BB962C8B-B14F-4D97-AF65-F5344CB8AC3E}">
        <p14:creationId xmlns:p14="http://schemas.microsoft.com/office/powerpoint/2010/main" val="30690302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89C29FE-65F6-4447-8211-F4D639A3909E}" type="datetimeFigureOut">
              <a:rPr lang="en-US" smtClean="0"/>
              <a:t>4/29/2018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5D17AA1-79EA-4417-BDF6-C03CF6430AEA}" type="slidenum">
              <a:rPr lang="en-US" smtClean="0"/>
              <a:t>‹#›</a:t>
            </a:fld>
            <a:endParaRPr lang="en-US" dirty="0"/>
          </a:p>
        </p:txBody>
      </p:sp>
    </p:spTree>
    <p:extLst>
      <p:ext uri="{BB962C8B-B14F-4D97-AF65-F5344CB8AC3E}">
        <p14:creationId xmlns:p14="http://schemas.microsoft.com/office/powerpoint/2010/main" val="26843615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89C29FE-65F6-4447-8211-F4D639A3909E}" type="datetimeFigureOut">
              <a:rPr lang="en-US" smtClean="0"/>
              <a:t>4/29/2018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5D17AA1-79EA-4417-BDF6-C03CF6430AEA}" type="slidenum">
              <a:rPr lang="en-US" smtClean="0"/>
              <a:t>‹#›</a:t>
            </a:fld>
            <a:endParaRPr lang="en-US" dirty="0"/>
          </a:p>
        </p:txBody>
      </p:sp>
    </p:spTree>
    <p:extLst>
      <p:ext uri="{BB962C8B-B14F-4D97-AF65-F5344CB8AC3E}">
        <p14:creationId xmlns:p14="http://schemas.microsoft.com/office/powerpoint/2010/main" val="28023769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89C29FE-65F6-4447-8211-F4D639A3909E}" type="datetimeFigureOut">
              <a:rPr lang="en-US" smtClean="0"/>
              <a:t>4/29/2018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5D17AA1-79EA-4417-BDF6-C03CF6430AEA}" type="slidenum">
              <a:rPr lang="en-US" smtClean="0"/>
              <a:t>‹#›</a:t>
            </a:fld>
            <a:endParaRPr lang="en-US" dirty="0"/>
          </a:p>
        </p:txBody>
      </p:sp>
    </p:spTree>
    <p:extLst>
      <p:ext uri="{BB962C8B-B14F-4D97-AF65-F5344CB8AC3E}">
        <p14:creationId xmlns:p14="http://schemas.microsoft.com/office/powerpoint/2010/main" val="30352948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89C29FE-65F6-4447-8211-F4D639A3909E}" type="datetimeFigureOut">
              <a:rPr lang="en-US" smtClean="0"/>
              <a:t>4/29/2018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5D17AA1-79EA-4417-BDF6-C03CF6430AEA}" type="slidenum">
              <a:rPr lang="en-US" smtClean="0"/>
              <a:t>‹#›</a:t>
            </a:fld>
            <a:endParaRPr lang="en-US" dirty="0"/>
          </a:p>
        </p:txBody>
      </p:sp>
    </p:spTree>
    <p:extLst>
      <p:ext uri="{BB962C8B-B14F-4D97-AF65-F5344CB8AC3E}">
        <p14:creationId xmlns:p14="http://schemas.microsoft.com/office/powerpoint/2010/main" val="28834406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9C29FE-65F6-4447-8211-F4D639A3909E}" type="datetimeFigureOut">
              <a:rPr lang="en-US" smtClean="0"/>
              <a:t>4/29/2018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5D17AA1-79EA-4417-BDF6-C03CF6430AEA}" type="slidenum">
              <a:rPr lang="en-US" smtClean="0"/>
              <a:t>‹#›</a:t>
            </a:fld>
            <a:endParaRPr lang="en-US" dirty="0"/>
          </a:p>
        </p:txBody>
      </p:sp>
    </p:spTree>
    <p:extLst>
      <p:ext uri="{BB962C8B-B14F-4D97-AF65-F5344CB8AC3E}">
        <p14:creationId xmlns:p14="http://schemas.microsoft.com/office/powerpoint/2010/main" val="19088482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89C29FE-65F6-4447-8211-F4D639A3909E}" type="datetimeFigureOut">
              <a:rPr lang="en-US" smtClean="0"/>
              <a:t>4/29/2018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5D17AA1-79EA-4417-BDF6-C03CF6430AEA}" type="slidenum">
              <a:rPr lang="en-US" smtClean="0"/>
              <a:t>‹#›</a:t>
            </a:fld>
            <a:endParaRPr lang="en-US" dirty="0"/>
          </a:p>
        </p:txBody>
      </p:sp>
    </p:spTree>
    <p:extLst>
      <p:ext uri="{BB962C8B-B14F-4D97-AF65-F5344CB8AC3E}">
        <p14:creationId xmlns:p14="http://schemas.microsoft.com/office/powerpoint/2010/main" val="30301109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89C29FE-65F6-4447-8211-F4D639A3909E}" type="datetimeFigureOut">
              <a:rPr lang="en-US" smtClean="0"/>
              <a:t>4/29/2018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5D17AA1-79EA-4417-BDF6-C03CF6430AEA}" type="slidenum">
              <a:rPr lang="en-US" smtClean="0"/>
              <a:t>‹#›</a:t>
            </a:fld>
            <a:endParaRPr lang="en-US" dirty="0"/>
          </a:p>
        </p:txBody>
      </p:sp>
    </p:spTree>
    <p:extLst>
      <p:ext uri="{BB962C8B-B14F-4D97-AF65-F5344CB8AC3E}">
        <p14:creationId xmlns:p14="http://schemas.microsoft.com/office/powerpoint/2010/main" val="34256760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9C29FE-65F6-4447-8211-F4D639A3909E}" type="datetimeFigureOut">
              <a:rPr lang="en-US" smtClean="0"/>
              <a:t>4/29/2018</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D17AA1-79EA-4417-BDF6-C03CF6430AEA}" type="slidenum">
              <a:rPr lang="en-US" smtClean="0"/>
              <a:t>‹#›</a:t>
            </a:fld>
            <a:endParaRPr lang="en-US" dirty="0"/>
          </a:p>
        </p:txBody>
      </p:sp>
    </p:spTree>
    <p:extLst>
      <p:ext uri="{BB962C8B-B14F-4D97-AF65-F5344CB8AC3E}">
        <p14:creationId xmlns:p14="http://schemas.microsoft.com/office/powerpoint/2010/main" val="3332937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hart 5"/>
          <p:cNvGraphicFramePr>
            <a:graphicFrameLocks/>
          </p:cNvGraphicFramePr>
          <p:nvPr>
            <p:extLst>
              <p:ext uri="{D42A27DB-BD31-4B8C-83A1-F6EECF244321}">
                <p14:modId xmlns:p14="http://schemas.microsoft.com/office/powerpoint/2010/main" val="1970489842"/>
              </p:ext>
            </p:extLst>
          </p:nvPr>
        </p:nvGraphicFramePr>
        <p:xfrm>
          <a:off x="0" y="-1"/>
          <a:ext cx="12191999" cy="5195311"/>
        </p:xfrm>
        <a:graphic>
          <a:graphicData uri="http://schemas.openxmlformats.org/drawingml/2006/chart">
            <c:chart xmlns:c="http://schemas.openxmlformats.org/drawingml/2006/chart" xmlns:r="http://schemas.openxmlformats.org/officeDocument/2006/relationships" r:id="rId2"/>
          </a:graphicData>
        </a:graphic>
      </p:graphicFrame>
      <p:sp>
        <p:nvSpPr>
          <p:cNvPr id="4" name="Subtitle 3"/>
          <p:cNvSpPr>
            <a:spLocks noGrp="1"/>
          </p:cNvSpPr>
          <p:nvPr>
            <p:ph type="subTitle" idx="1"/>
          </p:nvPr>
        </p:nvSpPr>
        <p:spPr>
          <a:xfrm>
            <a:off x="-1" y="5195311"/>
            <a:ext cx="12191999" cy="1655762"/>
          </a:xfrm>
        </p:spPr>
        <p:txBody>
          <a:bodyPr/>
          <a:lstStyle/>
          <a:p>
            <a:pPr algn="just"/>
            <a:r>
              <a:rPr lang="en-US" dirty="0">
                <a:latin typeface="Times New Roman" panose="02020603050405020304" pitchFamily="18" charset="0"/>
                <a:cs typeface="Times New Roman" panose="02020603050405020304" pitchFamily="18" charset="0"/>
              </a:rPr>
              <a:t>As we can see that the investments on Gems and Jewellery Sector has been increasing gradually as there are most positive incomes in the outputs of this sector. Indian government was also taking many initiatives like Make in India etc.</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284696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12192000" cy="6858000"/>
          </a:xfrm>
        </p:spPr>
        <p:txBody>
          <a:bodyPr/>
          <a:lstStyle/>
          <a:p>
            <a:pPr algn="just"/>
            <a:endParaRPr lang="en-US" dirty="0" smtClean="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dirty="0" smtClean="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dirty="0" smtClean="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As </a:t>
            </a:r>
            <a:r>
              <a:rPr lang="en-US" dirty="0">
                <a:latin typeface="Times New Roman" panose="02020603050405020304" pitchFamily="18" charset="0"/>
                <a:cs typeface="Times New Roman" panose="02020603050405020304" pitchFamily="18" charset="0"/>
              </a:rPr>
              <a:t>we can see, in the data, the income brought in by Gems and Jewellery Industry are varying directly with the investments. So investment is a function of productivity.</a:t>
            </a:r>
          </a:p>
          <a:p>
            <a:pPr algn="just"/>
            <a:r>
              <a:rPr lang="en-US" dirty="0">
                <a:latin typeface="Times New Roman" panose="02020603050405020304" pitchFamily="18" charset="0"/>
                <a:cs typeface="Times New Roman" panose="02020603050405020304" pitchFamily="18" charset="0"/>
              </a:rPr>
              <a:t>We also see that with every fiscal year, the investment increases, therefore sustaining and contributing to the growth of the company.</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556952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a:graphicFrameLocks/>
          </p:cNvGraphicFramePr>
          <p:nvPr>
            <p:extLst>
              <p:ext uri="{D42A27DB-BD31-4B8C-83A1-F6EECF244321}">
                <p14:modId xmlns:p14="http://schemas.microsoft.com/office/powerpoint/2010/main" val="70786746"/>
              </p:ext>
            </p:extLst>
          </p:nvPr>
        </p:nvGraphicFramePr>
        <p:xfrm>
          <a:off x="0" y="0"/>
          <a:ext cx="12192000" cy="5202238"/>
        </p:xfrm>
        <a:graphic>
          <a:graphicData uri="http://schemas.openxmlformats.org/drawingml/2006/chart">
            <c:chart xmlns:c="http://schemas.openxmlformats.org/drawingml/2006/chart" xmlns:r="http://schemas.openxmlformats.org/officeDocument/2006/relationships" r:id="rId2"/>
          </a:graphicData>
        </a:graphic>
      </p:graphicFrame>
      <p:sp>
        <p:nvSpPr>
          <p:cNvPr id="4" name="Subtitle 3"/>
          <p:cNvSpPr>
            <a:spLocks noGrp="1"/>
          </p:cNvSpPr>
          <p:nvPr>
            <p:ph type="subTitle" idx="1"/>
          </p:nvPr>
        </p:nvSpPr>
        <p:spPr>
          <a:xfrm>
            <a:off x="0" y="5202238"/>
            <a:ext cx="12192000" cy="1655762"/>
          </a:xfrm>
        </p:spPr>
        <p:txBody>
          <a:bodyPr/>
          <a:lstStyle/>
          <a:p>
            <a:pPr algn="just"/>
            <a:r>
              <a:rPr lang="en-US" dirty="0" smtClean="0">
                <a:latin typeface="Times New Roman" panose="02020603050405020304" pitchFamily="18" charset="0"/>
                <a:cs typeface="Times New Roman" panose="02020603050405020304" pitchFamily="18" charset="0"/>
              </a:rPr>
              <a:t>We can clearly see from the graph that the trend in working capital cycle (which is the amount of time required to turn net current assets and current liabilities into cash) is increasing as the year passes except in the year 2012 and 2013, and a small decrease in the year 2016.</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421563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a:graphicFrameLocks/>
          </p:cNvGraphicFramePr>
          <p:nvPr>
            <p:extLst>
              <p:ext uri="{D42A27DB-BD31-4B8C-83A1-F6EECF244321}">
                <p14:modId xmlns:p14="http://schemas.microsoft.com/office/powerpoint/2010/main" val="1365530876"/>
              </p:ext>
            </p:extLst>
          </p:nvPr>
        </p:nvGraphicFramePr>
        <p:xfrm>
          <a:off x="0" y="0"/>
          <a:ext cx="12192000" cy="5202238"/>
        </p:xfrm>
        <a:graphic>
          <a:graphicData uri="http://schemas.openxmlformats.org/drawingml/2006/chart">
            <c:chart xmlns:c="http://schemas.openxmlformats.org/drawingml/2006/chart" xmlns:r="http://schemas.openxmlformats.org/officeDocument/2006/relationships" r:id="rId2"/>
          </a:graphicData>
        </a:graphic>
      </p:graphicFrame>
      <p:sp>
        <p:nvSpPr>
          <p:cNvPr id="4" name="Subtitle 3"/>
          <p:cNvSpPr>
            <a:spLocks noGrp="1"/>
          </p:cNvSpPr>
          <p:nvPr>
            <p:ph type="subTitle" idx="1"/>
          </p:nvPr>
        </p:nvSpPr>
        <p:spPr>
          <a:xfrm>
            <a:off x="0" y="5202238"/>
            <a:ext cx="12192000" cy="1655762"/>
          </a:xfrm>
        </p:spPr>
        <p:txBody>
          <a:bodyPr/>
          <a:lstStyle/>
          <a:p>
            <a:pPr algn="just"/>
            <a:r>
              <a:rPr lang="en-US" dirty="0" smtClean="0">
                <a:latin typeface="Times New Roman" panose="02020603050405020304" pitchFamily="18" charset="0"/>
                <a:cs typeface="Times New Roman" panose="02020603050405020304" pitchFamily="18" charset="0"/>
              </a:rPr>
              <a:t>The graph clearly depicts that the investment demand of jewellery is always more than the investment demand of gold bars and coins. Also, the investment demand of both of them are continuously increasing with every passing year.</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9623682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a:graphicFrameLocks/>
          </p:cNvGraphicFramePr>
          <p:nvPr>
            <p:extLst>
              <p:ext uri="{D42A27DB-BD31-4B8C-83A1-F6EECF244321}">
                <p14:modId xmlns:p14="http://schemas.microsoft.com/office/powerpoint/2010/main" val="830308458"/>
              </p:ext>
            </p:extLst>
          </p:nvPr>
        </p:nvGraphicFramePr>
        <p:xfrm>
          <a:off x="0" y="0"/>
          <a:ext cx="12192000" cy="5202238"/>
        </p:xfrm>
        <a:graphic>
          <a:graphicData uri="http://schemas.openxmlformats.org/drawingml/2006/chart">
            <c:chart xmlns:c="http://schemas.openxmlformats.org/drawingml/2006/chart" xmlns:r="http://schemas.openxmlformats.org/officeDocument/2006/relationships" r:id="rId2"/>
          </a:graphicData>
        </a:graphic>
      </p:graphicFrame>
      <p:sp>
        <p:nvSpPr>
          <p:cNvPr id="4" name="Subtitle 3"/>
          <p:cNvSpPr>
            <a:spLocks noGrp="1"/>
          </p:cNvSpPr>
          <p:nvPr>
            <p:ph type="subTitle" idx="1"/>
          </p:nvPr>
        </p:nvSpPr>
        <p:spPr>
          <a:xfrm>
            <a:off x="0" y="5202238"/>
            <a:ext cx="12192000" cy="1655762"/>
          </a:xfrm>
        </p:spPr>
        <p:txBody>
          <a:bodyPr/>
          <a:lstStyle/>
          <a:p>
            <a:pPr algn="just"/>
            <a:r>
              <a:rPr lang="en-US" dirty="0">
                <a:latin typeface="Times New Roman" panose="02020603050405020304" pitchFamily="18" charset="0"/>
                <a:cs typeface="Times New Roman" panose="02020603050405020304" pitchFamily="18" charset="0"/>
              </a:rPr>
              <a:t>The total income of Malabar Gold and Diamonds is not affected by the cash flow from investing activities as the company is not investing much but then also their total income is increasing due to increase in their sales.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89322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a:graphicFrameLocks/>
          </p:cNvGraphicFramePr>
          <p:nvPr>
            <p:extLst>
              <p:ext uri="{D42A27DB-BD31-4B8C-83A1-F6EECF244321}">
                <p14:modId xmlns:p14="http://schemas.microsoft.com/office/powerpoint/2010/main" val="3166205027"/>
              </p:ext>
            </p:extLst>
          </p:nvPr>
        </p:nvGraphicFramePr>
        <p:xfrm>
          <a:off x="0" y="0"/>
          <a:ext cx="12192000" cy="5202237"/>
        </p:xfrm>
        <a:graphic>
          <a:graphicData uri="http://schemas.openxmlformats.org/drawingml/2006/chart">
            <c:chart xmlns:c="http://schemas.openxmlformats.org/drawingml/2006/chart" xmlns:r="http://schemas.openxmlformats.org/officeDocument/2006/relationships" r:id="rId2"/>
          </a:graphicData>
        </a:graphic>
      </p:graphicFrame>
      <p:sp>
        <p:nvSpPr>
          <p:cNvPr id="5" name="Subtitle 4"/>
          <p:cNvSpPr>
            <a:spLocks noGrp="1"/>
          </p:cNvSpPr>
          <p:nvPr>
            <p:ph type="subTitle" idx="1"/>
          </p:nvPr>
        </p:nvSpPr>
        <p:spPr>
          <a:xfrm>
            <a:off x="0" y="5202238"/>
            <a:ext cx="12192000" cy="1655762"/>
          </a:xfrm>
        </p:spPr>
        <p:txBody>
          <a:bodyPr/>
          <a:lstStyle/>
          <a:p>
            <a:pPr algn="just"/>
            <a:r>
              <a:rPr lang="en-US" dirty="0">
                <a:latin typeface="Times New Roman" panose="02020603050405020304" pitchFamily="18" charset="0"/>
                <a:cs typeface="Times New Roman" panose="02020603050405020304" pitchFamily="18" charset="0"/>
              </a:rPr>
              <a:t>Rajesh Exports Limited has a total income which is much larger than the cash flow from investing activities as they are increasing their sales by selling products in wholesale and also producing higher quality products and thus, increasing customer loyalty. So, the cash flow from investing activities has a little effect on total income</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003852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a:graphicFrameLocks/>
          </p:cNvGraphicFramePr>
          <p:nvPr>
            <p:extLst>
              <p:ext uri="{D42A27DB-BD31-4B8C-83A1-F6EECF244321}">
                <p14:modId xmlns:p14="http://schemas.microsoft.com/office/powerpoint/2010/main" val="1611234235"/>
              </p:ext>
            </p:extLst>
          </p:nvPr>
        </p:nvGraphicFramePr>
        <p:xfrm>
          <a:off x="0" y="0"/>
          <a:ext cx="12192000" cy="5202238"/>
        </p:xfrm>
        <a:graphic>
          <a:graphicData uri="http://schemas.openxmlformats.org/drawingml/2006/chart">
            <c:chart xmlns:c="http://schemas.openxmlformats.org/drawingml/2006/chart" xmlns:r="http://schemas.openxmlformats.org/officeDocument/2006/relationships" r:id="rId2"/>
          </a:graphicData>
        </a:graphic>
      </p:graphicFrame>
      <p:sp>
        <p:nvSpPr>
          <p:cNvPr id="4" name="Subtitle 3"/>
          <p:cNvSpPr>
            <a:spLocks noGrp="1"/>
          </p:cNvSpPr>
          <p:nvPr>
            <p:ph type="subTitle" idx="1"/>
          </p:nvPr>
        </p:nvSpPr>
        <p:spPr>
          <a:xfrm>
            <a:off x="0" y="5202238"/>
            <a:ext cx="12192000" cy="1655762"/>
          </a:xfrm>
        </p:spPr>
        <p:txBody>
          <a:bodyPr/>
          <a:lstStyle/>
          <a:p>
            <a:pPr algn="just"/>
            <a:r>
              <a:rPr lang="en-US">
                <a:latin typeface="Times New Roman" panose="02020603050405020304" pitchFamily="18" charset="0"/>
                <a:cs typeface="Times New Roman" panose="02020603050405020304" pitchFamily="18" charset="0"/>
              </a:rPr>
              <a:t>The total income of PC Jewellers is affected to some extent by cash flow from investing activities as PC Jewellers spends more on other factors that increase their total income as compared to amount spent on investing activities.</a:t>
            </a: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355636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a:graphicFrameLocks/>
          </p:cNvGraphicFramePr>
          <p:nvPr>
            <p:extLst>
              <p:ext uri="{D42A27DB-BD31-4B8C-83A1-F6EECF244321}">
                <p14:modId xmlns:p14="http://schemas.microsoft.com/office/powerpoint/2010/main" val="1401350985"/>
              </p:ext>
            </p:extLst>
          </p:nvPr>
        </p:nvGraphicFramePr>
        <p:xfrm>
          <a:off x="0" y="0"/>
          <a:ext cx="12192000" cy="5202238"/>
        </p:xfrm>
        <a:graphic>
          <a:graphicData uri="http://schemas.openxmlformats.org/drawingml/2006/chart">
            <c:chart xmlns:c="http://schemas.openxmlformats.org/drawingml/2006/chart" xmlns:r="http://schemas.openxmlformats.org/officeDocument/2006/relationships" r:id="rId2"/>
          </a:graphicData>
        </a:graphic>
      </p:graphicFrame>
      <p:sp>
        <p:nvSpPr>
          <p:cNvPr id="4" name="Subtitle 3"/>
          <p:cNvSpPr>
            <a:spLocks noGrp="1"/>
          </p:cNvSpPr>
          <p:nvPr>
            <p:ph type="subTitle" idx="1"/>
          </p:nvPr>
        </p:nvSpPr>
        <p:spPr>
          <a:xfrm>
            <a:off x="0" y="5202238"/>
            <a:ext cx="12192000" cy="1655762"/>
          </a:xfrm>
        </p:spPr>
        <p:txBody>
          <a:bodyPr/>
          <a:lstStyle/>
          <a:p>
            <a:pPr algn="just"/>
            <a:r>
              <a:rPr lang="en-US">
                <a:latin typeface="Times New Roman" panose="02020603050405020304" pitchFamily="18" charset="0"/>
                <a:cs typeface="Times New Roman" panose="02020603050405020304" pitchFamily="18" charset="0"/>
              </a:rPr>
              <a:t>Gitanjali Gems is an International company and has a well settled and expanded business all over the world that even though there is lesser cash flow from investing activities, their total income increases continuously.</a:t>
            </a: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604642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a:graphicFrameLocks/>
          </p:cNvGraphicFramePr>
          <p:nvPr>
            <p:extLst>
              <p:ext uri="{D42A27DB-BD31-4B8C-83A1-F6EECF244321}">
                <p14:modId xmlns:p14="http://schemas.microsoft.com/office/powerpoint/2010/main" val="2486796211"/>
              </p:ext>
            </p:extLst>
          </p:nvPr>
        </p:nvGraphicFramePr>
        <p:xfrm>
          <a:off x="0" y="0"/>
          <a:ext cx="12192000" cy="5202238"/>
        </p:xfrm>
        <a:graphic>
          <a:graphicData uri="http://schemas.openxmlformats.org/drawingml/2006/chart">
            <c:chart xmlns:c="http://schemas.openxmlformats.org/drawingml/2006/chart" xmlns:r="http://schemas.openxmlformats.org/officeDocument/2006/relationships" r:id="rId2"/>
          </a:graphicData>
        </a:graphic>
      </p:graphicFrame>
      <p:sp>
        <p:nvSpPr>
          <p:cNvPr id="4" name="Subtitle 3"/>
          <p:cNvSpPr>
            <a:spLocks noGrp="1"/>
          </p:cNvSpPr>
          <p:nvPr>
            <p:ph type="subTitle" idx="1"/>
          </p:nvPr>
        </p:nvSpPr>
        <p:spPr>
          <a:xfrm>
            <a:off x="0" y="5202238"/>
            <a:ext cx="12192000" cy="1655762"/>
          </a:xfrm>
        </p:spPr>
        <p:txBody>
          <a:bodyPr/>
          <a:lstStyle/>
          <a:p>
            <a:pPr algn="just"/>
            <a:r>
              <a:rPr lang="en-US">
                <a:latin typeface="Times New Roman" panose="02020603050405020304" pitchFamily="18" charset="0"/>
                <a:cs typeface="Times New Roman" panose="02020603050405020304" pitchFamily="18" charset="0"/>
              </a:rPr>
              <a:t>Tribhovandas Bhimji Zaveri has an increase on total income but it is not much dependent on cash flow from investing activities as the company is increasing their sales by spending more on other expenses such as advertisement expenses and communication expenses, thus increasing total income.</a:t>
            </a: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520141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a:graphicFrameLocks/>
          </p:cNvGraphicFramePr>
          <p:nvPr>
            <p:extLst>
              <p:ext uri="{D42A27DB-BD31-4B8C-83A1-F6EECF244321}">
                <p14:modId xmlns:p14="http://schemas.microsoft.com/office/powerpoint/2010/main" val="2688984457"/>
              </p:ext>
            </p:extLst>
          </p:nvPr>
        </p:nvGraphicFramePr>
        <p:xfrm>
          <a:off x="0" y="0"/>
          <a:ext cx="12192000" cy="5202238"/>
        </p:xfrm>
        <a:graphic>
          <a:graphicData uri="http://schemas.openxmlformats.org/drawingml/2006/chart">
            <c:chart xmlns:c="http://schemas.openxmlformats.org/drawingml/2006/chart" xmlns:r="http://schemas.openxmlformats.org/officeDocument/2006/relationships" r:id="rId2"/>
          </a:graphicData>
        </a:graphic>
      </p:graphicFrame>
      <p:sp>
        <p:nvSpPr>
          <p:cNvPr id="4" name="Subtitle 3"/>
          <p:cNvSpPr>
            <a:spLocks noGrp="1"/>
          </p:cNvSpPr>
          <p:nvPr>
            <p:ph type="subTitle" idx="1"/>
          </p:nvPr>
        </p:nvSpPr>
        <p:spPr>
          <a:xfrm>
            <a:off x="0" y="5202238"/>
            <a:ext cx="12192000" cy="1655762"/>
          </a:xfrm>
        </p:spPr>
        <p:txBody>
          <a:bodyPr/>
          <a:lstStyle/>
          <a:p>
            <a:pPr algn="just"/>
            <a:r>
              <a:rPr lang="en-US">
                <a:latin typeface="Times New Roman" panose="02020603050405020304" pitchFamily="18" charset="0"/>
                <a:cs typeface="Times New Roman" panose="02020603050405020304" pitchFamily="18" charset="0"/>
              </a:rPr>
              <a:t>The total income of Tara Jewels is dependent on the cash flow from investing activities but to only some extent as it depends more on employment and other affecting factors.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5726144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208</TotalTime>
  <Words>494</Words>
  <Application>Microsoft Office PowerPoint</Application>
  <PresentationFormat>Widescreen</PresentationFormat>
  <Paragraphs>29</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AJINKYA BEDEKAR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AJINKYA BEDEKAR</dc:creator>
  <cp:lastModifiedBy>AJINKYA BEDEKAR</cp:lastModifiedBy>
  <cp:revision>10</cp:revision>
  <dcterms:created xsi:type="dcterms:W3CDTF">2018-04-28T16:10:43Z</dcterms:created>
  <dcterms:modified xsi:type="dcterms:W3CDTF">2018-04-29T10:51:48Z</dcterms:modified>
</cp:coreProperties>
</file>