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ink\Downloads\PBL%20Data%20Col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'[PBL Data Collection.xlsx]RAW DATA'!$A$2:$A$12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'[PBL Data Collection.xlsx]RAW DATA'!$B$2:$B$12</c:f>
              <c:numCache>
                <c:formatCode>General</c:formatCode>
                <c:ptCount val="11"/>
                <c:pt idx="0">
                  <c:v>167.54</c:v>
                </c:pt>
                <c:pt idx="1">
                  <c:v>251.04</c:v>
                </c:pt>
                <c:pt idx="2">
                  <c:v>282</c:v>
                </c:pt>
                <c:pt idx="3">
                  <c:v>301.89999999999998</c:v>
                </c:pt>
                <c:pt idx="4">
                  <c:v>338.15</c:v>
                </c:pt>
                <c:pt idx="5">
                  <c:v>390.76</c:v>
                </c:pt>
                <c:pt idx="6">
                  <c:v>433.32</c:v>
                </c:pt>
                <c:pt idx="7">
                  <c:v>696.48</c:v>
                </c:pt>
                <c:pt idx="8">
                  <c:v>772.05</c:v>
                </c:pt>
                <c:pt idx="9">
                  <c:v>895.96</c:v>
                </c:pt>
                <c:pt idx="10">
                  <c:v>1111.52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F-49A5-98A9-E7601B6377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9305423"/>
        <c:axId val="1359302095"/>
      </c:barChart>
      <c:catAx>
        <c:axId val="1359305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FINANCIAL 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2095"/>
        <c:crosses val="autoZero"/>
        <c:auto val="1"/>
        <c:lblAlgn val="ctr"/>
        <c:lblOffset val="100"/>
        <c:noMultiLvlLbl val="0"/>
      </c:catAx>
      <c:valAx>
        <c:axId val="135930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 FDI INFLOW (US $ MILLION)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0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A-4C5C-A34C-15A77B33B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A-4C5C-A34C-15A77B33B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1174144"/>
        <c:axId val="1041176640"/>
      </c:barChart>
      <c:catAx>
        <c:axId val="10411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76640"/>
        <c:crosses val="autoZero"/>
        <c:auto val="1"/>
        <c:lblAlgn val="ctr"/>
        <c:lblOffset val="100"/>
        <c:noMultiLvlLbl val="0"/>
      </c:catAx>
      <c:valAx>
        <c:axId val="1041176640"/>
        <c:scaling>
          <c:orientation val="minMax"/>
        </c:scaling>
        <c:delete val="0"/>
        <c:axPos val="l"/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7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'[Chart in Microsoft PowerPoint]Sheet1'!$B$2:$B$11</c:f>
              <c:numCache>
                <c:formatCode>General</c:formatCode>
                <c:ptCount val="10"/>
                <c:pt idx="0">
                  <c:v>33500000</c:v>
                </c:pt>
                <c:pt idx="1">
                  <c:v>66900000</c:v>
                </c:pt>
                <c:pt idx="2">
                  <c:v>153400000</c:v>
                </c:pt>
                <c:pt idx="3">
                  <c:v>87090000</c:v>
                </c:pt>
                <c:pt idx="4">
                  <c:v>382915150</c:v>
                </c:pt>
                <c:pt idx="5">
                  <c:v>5830198350</c:v>
                </c:pt>
                <c:pt idx="6">
                  <c:v>2461860183</c:v>
                </c:pt>
                <c:pt idx="7">
                  <c:v>2229107000</c:v>
                </c:pt>
                <c:pt idx="8">
                  <c:v>863600000</c:v>
                </c:pt>
                <c:pt idx="9">
                  <c:v>6445900000</c:v>
                </c:pt>
              </c:numCache>
            </c:numRef>
          </c:xVal>
          <c:yVal>
            <c:numRef>
              <c:f>'[Chart in Microsoft PowerPoint]Sheet1'!$C$2:$C$11</c:f>
              <c:numCache>
                <c:formatCode>General</c:formatCode>
                <c:ptCount val="10"/>
                <c:pt idx="0">
                  <c:v>3213400000</c:v>
                </c:pt>
                <c:pt idx="1">
                  <c:v>6299760000</c:v>
                </c:pt>
                <c:pt idx="2">
                  <c:v>10030060000</c:v>
                </c:pt>
                <c:pt idx="3">
                  <c:v>19938460000</c:v>
                </c:pt>
                <c:pt idx="4">
                  <c:v>36732170289</c:v>
                </c:pt>
                <c:pt idx="5">
                  <c:v>46130695174</c:v>
                </c:pt>
                <c:pt idx="6">
                  <c:v>53947327607</c:v>
                </c:pt>
                <c:pt idx="7">
                  <c:v>64077054000</c:v>
                </c:pt>
                <c:pt idx="8">
                  <c:v>73086300000</c:v>
                </c:pt>
                <c:pt idx="9">
                  <c:v>84795500000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77-41C1-B8F6-E3BE9D033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02656"/>
        <c:axId val="135298496"/>
      </c:scatterChart>
      <c:valAx>
        <c:axId val="13530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98496"/>
        <c:crosses val="autoZero"/>
        <c:crossBetween val="midCat"/>
      </c:valAx>
      <c:valAx>
        <c:axId val="13529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0-47F5-BC7C-F0C778ADF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20-47F5-BC7C-F0C778ADF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361040"/>
        <c:axId val="985356880"/>
      </c:barChart>
      <c:catAx>
        <c:axId val="9853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356880"/>
        <c:crosses val="autoZero"/>
        <c:auto val="1"/>
        <c:lblAlgn val="ctr"/>
        <c:lblOffset val="100"/>
        <c:noMultiLvlLbl val="0"/>
      </c:catAx>
      <c:valAx>
        <c:axId val="9853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3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'[Chart in Microsoft PowerPoint]Sheet1'!$B$2:$B$11</c:f>
              <c:numCache>
                <c:formatCode>General</c:formatCode>
                <c:ptCount val="10"/>
                <c:pt idx="0">
                  <c:v>60280000</c:v>
                </c:pt>
                <c:pt idx="1">
                  <c:v>85800000</c:v>
                </c:pt>
                <c:pt idx="2">
                  <c:v>161260000</c:v>
                </c:pt>
                <c:pt idx="3">
                  <c:v>223640000</c:v>
                </c:pt>
                <c:pt idx="4">
                  <c:v>184286505</c:v>
                </c:pt>
                <c:pt idx="5">
                  <c:v>302393175</c:v>
                </c:pt>
                <c:pt idx="6">
                  <c:v>483565356</c:v>
                </c:pt>
                <c:pt idx="7">
                  <c:v>222712703</c:v>
                </c:pt>
                <c:pt idx="8">
                  <c:v>292654624</c:v>
                </c:pt>
                <c:pt idx="9">
                  <c:v>30389756</c:v>
                </c:pt>
              </c:numCache>
            </c:numRef>
          </c:xVal>
          <c:yVal>
            <c:numRef>
              <c:f>'[Chart in Microsoft PowerPoint]Sheet1'!$C$2:$C$11</c:f>
              <c:numCache>
                <c:formatCode>General</c:formatCode>
                <c:ptCount val="10"/>
                <c:pt idx="0">
                  <c:v>6118770000</c:v>
                </c:pt>
                <c:pt idx="1">
                  <c:v>7476670000</c:v>
                </c:pt>
                <c:pt idx="2">
                  <c:v>7877000000</c:v>
                </c:pt>
                <c:pt idx="3">
                  <c:v>10915540000</c:v>
                </c:pt>
                <c:pt idx="4">
                  <c:v>13991000000</c:v>
                </c:pt>
                <c:pt idx="5">
                  <c:v>16355000000</c:v>
                </c:pt>
                <c:pt idx="6">
                  <c:v>14221200000</c:v>
                </c:pt>
                <c:pt idx="7">
                  <c:v>14189400000</c:v>
                </c:pt>
                <c:pt idx="8">
                  <c:v>13677000000</c:v>
                </c:pt>
                <c:pt idx="9">
                  <c:v>11970000000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79-4AD3-B90D-4C3B33E6A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225280"/>
        <c:axId val="130221120"/>
      </c:scatterChart>
      <c:valAx>
        <c:axId val="13022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21120"/>
        <c:crosses val="autoZero"/>
        <c:crossBetween val="midCat"/>
      </c:valAx>
      <c:valAx>
        <c:axId val="1302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2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MALABAR GOLD AND DIAMONDS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2">
                  <c:v>32780</c:v>
                </c:pt>
                <c:pt idx="3">
                  <c:v>9396689</c:v>
                </c:pt>
                <c:pt idx="4">
                  <c:v>48253922</c:v>
                </c:pt>
                <c:pt idx="5">
                  <c:v>3616274</c:v>
                </c:pt>
                <c:pt idx="6">
                  <c:v>46854610</c:v>
                </c:pt>
                <c:pt idx="7">
                  <c:v>7056400</c:v>
                </c:pt>
                <c:pt idx="8">
                  <c:v>53471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B-4EC9-A359-AD9D458C3D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2500000</c:v>
                </c:pt>
                <c:pt idx="1">
                  <c:v>605000</c:v>
                </c:pt>
                <c:pt idx="2">
                  <c:v>598000</c:v>
                </c:pt>
                <c:pt idx="3">
                  <c:v>1259048</c:v>
                </c:pt>
                <c:pt idx="4">
                  <c:v>4023746</c:v>
                </c:pt>
                <c:pt idx="5">
                  <c:v>3399228</c:v>
                </c:pt>
                <c:pt idx="6">
                  <c:v>1974811</c:v>
                </c:pt>
                <c:pt idx="7">
                  <c:v>7827064</c:v>
                </c:pt>
                <c:pt idx="8">
                  <c:v>3500000</c:v>
                </c:pt>
                <c:pt idx="9">
                  <c:v>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B-4EC9-A359-AD9D458C3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169296"/>
        <c:axId val="1120156816"/>
      </c:barChart>
      <c:catAx>
        <c:axId val="112016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56816"/>
        <c:crosses val="autoZero"/>
        <c:auto val="1"/>
        <c:lblAlgn val="ctr"/>
        <c:lblOffset val="100"/>
        <c:noMultiLvlLbl val="0"/>
      </c:catAx>
      <c:valAx>
        <c:axId val="11201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6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TRIBHOVANDAS BHIMJI ZAVERI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123200000</c:v>
                </c:pt>
                <c:pt idx="1">
                  <c:v>250730000</c:v>
                </c:pt>
                <c:pt idx="2">
                  <c:v>101830000</c:v>
                </c:pt>
                <c:pt idx="3">
                  <c:v>117722687</c:v>
                </c:pt>
                <c:pt idx="4">
                  <c:v>56816408</c:v>
                </c:pt>
                <c:pt idx="5">
                  <c:v>605629000</c:v>
                </c:pt>
                <c:pt idx="6">
                  <c:v>557881000</c:v>
                </c:pt>
                <c:pt idx="7">
                  <c:v>263643000</c:v>
                </c:pt>
                <c:pt idx="8">
                  <c:v>108694000</c:v>
                </c:pt>
                <c:pt idx="9">
                  <c:v>6964000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F-47BF-B356-550B6D19A1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4394000000</c:v>
                </c:pt>
                <c:pt idx="1">
                  <c:v>6688800000</c:v>
                </c:pt>
                <c:pt idx="2">
                  <c:v>8852500000</c:v>
                </c:pt>
                <c:pt idx="3">
                  <c:v>11944737307</c:v>
                </c:pt>
                <c:pt idx="4">
                  <c:v>13870789605</c:v>
                </c:pt>
                <c:pt idx="5">
                  <c:v>16642200000</c:v>
                </c:pt>
                <c:pt idx="6">
                  <c:v>18309572000</c:v>
                </c:pt>
                <c:pt idx="7">
                  <c:v>19487068000</c:v>
                </c:pt>
                <c:pt idx="8">
                  <c:v>16594052000</c:v>
                </c:pt>
                <c:pt idx="9">
                  <c:v>17036068000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F-47BF-B356-550B6D19A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1421376"/>
        <c:axId val="1131443840"/>
      </c:barChart>
      <c:catAx>
        <c:axId val="1131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43840"/>
        <c:crosses val="autoZero"/>
        <c:auto val="1"/>
        <c:lblAlgn val="ctr"/>
        <c:lblOffset val="100"/>
        <c:noMultiLvlLbl val="0"/>
      </c:catAx>
      <c:valAx>
        <c:axId val="113144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GITANJALI GEMS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4685420000</c:v>
                </c:pt>
                <c:pt idx="1">
                  <c:v>2505590000</c:v>
                </c:pt>
                <c:pt idx="2">
                  <c:v>614860000</c:v>
                </c:pt>
                <c:pt idx="3">
                  <c:v>688800000</c:v>
                </c:pt>
                <c:pt idx="4">
                  <c:v>298640000</c:v>
                </c:pt>
                <c:pt idx="5">
                  <c:v>5886440000</c:v>
                </c:pt>
                <c:pt idx="6">
                  <c:v>1928222000</c:v>
                </c:pt>
                <c:pt idx="7">
                  <c:v>15862000</c:v>
                </c:pt>
                <c:pt idx="8">
                  <c:v>233662000</c:v>
                </c:pt>
                <c:pt idx="9">
                  <c:v>104908000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3-4766-BF1F-DEF7098D4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48362320000</c:v>
                </c:pt>
                <c:pt idx="1">
                  <c:v>50888760000</c:v>
                </c:pt>
                <c:pt idx="2">
                  <c:v>65276340000</c:v>
                </c:pt>
                <c:pt idx="3">
                  <c:v>94564020000</c:v>
                </c:pt>
                <c:pt idx="4">
                  <c:v>78530120000</c:v>
                </c:pt>
                <c:pt idx="5">
                  <c:v>103997870000</c:v>
                </c:pt>
                <c:pt idx="6">
                  <c:v>73430846000</c:v>
                </c:pt>
                <c:pt idx="7">
                  <c:v>72098303000</c:v>
                </c:pt>
                <c:pt idx="8">
                  <c:v>86144399000</c:v>
                </c:pt>
                <c:pt idx="9">
                  <c:v>106112693000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3-4766-BF1F-DEF7098D4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1424288"/>
        <c:axId val="1131431360"/>
      </c:barChart>
      <c:catAx>
        <c:axId val="113142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31360"/>
        <c:crosses val="autoZero"/>
        <c:auto val="1"/>
        <c:lblAlgn val="ctr"/>
        <c:lblOffset val="100"/>
        <c:noMultiLvlLbl val="0"/>
      </c:catAx>
      <c:valAx>
        <c:axId val="113143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2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RAJESH EXPORTS LIMITED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FLOW FROM INVESTING ACTIVITIES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1345816449</c:v>
                </c:pt>
                <c:pt idx="1">
                  <c:v>2585568513</c:v>
                </c:pt>
                <c:pt idx="2">
                  <c:v>4136634077</c:v>
                </c:pt>
                <c:pt idx="3">
                  <c:v>11110395</c:v>
                </c:pt>
                <c:pt idx="4">
                  <c:v>16021211</c:v>
                </c:pt>
                <c:pt idx="5">
                  <c:v>5489392</c:v>
                </c:pt>
                <c:pt idx="6">
                  <c:v>1163331360</c:v>
                </c:pt>
                <c:pt idx="7">
                  <c:v>511741048</c:v>
                </c:pt>
                <c:pt idx="8">
                  <c:v>4691229241</c:v>
                </c:pt>
                <c:pt idx="9">
                  <c:v>966055999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5-4A04-9B93-57F0528B99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2007 - 2008</c:v>
                </c:pt>
                <c:pt idx="1">
                  <c:v>2008 - 2009</c:v>
                </c:pt>
                <c:pt idx="2">
                  <c:v>2009 - 2010</c:v>
                </c:pt>
                <c:pt idx="3">
                  <c:v>2010 - 2011</c:v>
                </c:pt>
                <c:pt idx="4">
                  <c:v>2011 - 2012</c:v>
                </c:pt>
                <c:pt idx="5">
                  <c:v>2012 - 2013</c:v>
                </c:pt>
                <c:pt idx="6">
                  <c:v>2013 - 2014</c:v>
                </c:pt>
                <c:pt idx="7">
                  <c:v>2014 - 2015</c:v>
                </c:pt>
                <c:pt idx="8">
                  <c:v>2015 - 2016</c:v>
                </c:pt>
                <c:pt idx="9">
                  <c:v>2016 - 2017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86670905116</c:v>
                </c:pt>
                <c:pt idx="1">
                  <c:v>123611036261</c:v>
                </c:pt>
                <c:pt idx="2">
                  <c:v>185294398681</c:v>
                </c:pt>
                <c:pt idx="3">
                  <c:v>208643800719</c:v>
                </c:pt>
                <c:pt idx="4">
                  <c:v>258503301857</c:v>
                </c:pt>
                <c:pt idx="5">
                  <c:v>312286464665</c:v>
                </c:pt>
                <c:pt idx="6">
                  <c:v>235382115163</c:v>
                </c:pt>
                <c:pt idx="7">
                  <c:v>379235667873</c:v>
                </c:pt>
                <c:pt idx="8">
                  <c:v>386227024325</c:v>
                </c:pt>
                <c:pt idx="9">
                  <c:v>449914066131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F5-4A04-9B93-57F0528B9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1447584"/>
        <c:axId val="1131432192"/>
      </c:barChart>
      <c:catAx>
        <c:axId val="113144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32192"/>
        <c:crosses val="autoZero"/>
        <c:auto val="1"/>
        <c:lblAlgn val="ctr"/>
        <c:lblOffset val="100"/>
        <c:noMultiLvlLbl val="0"/>
      </c:catAx>
      <c:valAx>
        <c:axId val="11314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₹-4009]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4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7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D604-F1A9-4B90-8805-4707117889E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C506-E6D7-4C82-BC17-ECB5BEC7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079868">
            <a:off x="-264716" y="2648320"/>
            <a:ext cx="127027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u="sng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CAPITAL INVESTMENT</a:t>
            </a:r>
            <a:endParaRPr lang="en-US" sz="9600" b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1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4685" y="1652239"/>
          <a:ext cx="12187315" cy="5205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87315" cy="1655762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CUMULATIVE FDI INFLOW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579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0"/>
            <a:ext cx="12192006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dirty="0" smtClean="0"/>
              <a:t>PC JEWELLERS</a:t>
            </a:r>
          </a:p>
          <a:p>
            <a:pPr marL="0" indent="0" algn="ctr">
              <a:buNone/>
            </a:pPr>
            <a:r>
              <a:rPr lang="en-US" sz="3200" b="1" u="sng" dirty="0" smtClean="0"/>
              <a:t>CASH FLOW FROM INVESTING ACTIVITIES and TOTAL INCOME</a:t>
            </a:r>
            <a:endParaRPr lang="en-US" sz="3200" b="1" u="sng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83500267"/>
              </p:ext>
            </p:extLst>
          </p:nvPr>
        </p:nvGraphicFramePr>
        <p:xfrm>
          <a:off x="0" y="1655762"/>
          <a:ext cx="5888182" cy="520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5888182" y="1655762"/>
          <a:ext cx="6303824" cy="520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79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0"/>
            <a:ext cx="1219200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dirty="0" smtClean="0"/>
              <a:t>TARA JEWELS</a:t>
            </a:r>
          </a:p>
          <a:p>
            <a:pPr marL="0" indent="0" algn="ctr">
              <a:buNone/>
            </a:pPr>
            <a:r>
              <a:rPr lang="en-US" sz="3200" b="1" u="sng" dirty="0" smtClean="0"/>
              <a:t>CASH FLOW FROM INVESTING ACTIVITIES and TOTAL INCOME</a:t>
            </a:r>
            <a:endParaRPr lang="en-US" sz="3200" b="1" u="sng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90721963"/>
              </p:ext>
            </p:extLst>
          </p:nvPr>
        </p:nvGraphicFramePr>
        <p:xfrm>
          <a:off x="0" y="1655762"/>
          <a:ext cx="5888182" cy="520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80718"/>
              </p:ext>
            </p:extLst>
          </p:nvPr>
        </p:nvGraphicFramePr>
        <p:xfrm>
          <a:off x="5888182" y="1655762"/>
          <a:ext cx="6303824" cy="520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62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-145"/>
            <a:ext cx="12192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smtClean="0"/>
              <a:t>MORE FIRMS ANALYZED</a:t>
            </a:r>
            <a:endParaRPr lang="en-US" sz="4000" b="1" u="sng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04435707"/>
              </p:ext>
            </p:extLst>
          </p:nvPr>
        </p:nvGraphicFramePr>
        <p:xfrm>
          <a:off x="0" y="1655617"/>
          <a:ext cx="4572000" cy="5202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07243127"/>
              </p:ext>
            </p:extLst>
          </p:nvPr>
        </p:nvGraphicFramePr>
        <p:xfrm>
          <a:off x="7619998" y="1655617"/>
          <a:ext cx="4572000" cy="520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>
          <a:xfrm rot="18819125">
            <a:off x="4590848" y="4072142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0.036676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 rot="18819125">
            <a:off x="5999442" y="4072141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0.117506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2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/>
        </p:nvSpPr>
        <p:spPr>
          <a:xfrm>
            <a:off x="0" y="-145"/>
            <a:ext cx="12192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u="sng" smtClean="0"/>
              <a:t>MORE FIRMS ANALYZED</a:t>
            </a:r>
            <a:endParaRPr lang="en-US" sz="4000" b="1" u="sng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9836988"/>
              </p:ext>
            </p:extLst>
          </p:nvPr>
        </p:nvGraphicFramePr>
        <p:xfrm>
          <a:off x="0" y="1534161"/>
          <a:ext cx="4572000" cy="532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 rot="18819125">
            <a:off x="4706250" y="4011412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0.019926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05820486"/>
              </p:ext>
            </p:extLst>
          </p:nvPr>
        </p:nvGraphicFramePr>
        <p:xfrm>
          <a:off x="7619999" y="1655617"/>
          <a:ext cx="4572000" cy="5202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 rot="18819125">
            <a:off x="6114847" y="4011412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dirty="0"/>
              <a:t>0.004846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AJINKYA BEDEKAR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BEDEKAR</dc:creator>
  <cp:keywords>CAPITAL INVESTMENT PPT</cp:keywords>
  <cp:lastModifiedBy>AJINKYA BEDEKAR</cp:lastModifiedBy>
  <cp:revision>5</cp:revision>
  <dcterms:created xsi:type="dcterms:W3CDTF">2018-05-02T15:59:35Z</dcterms:created>
  <dcterms:modified xsi:type="dcterms:W3CDTF">2018-05-03T05:14:35Z</dcterms:modified>
</cp:coreProperties>
</file>