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nk\Downloads\PBL%20Data%20Collec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nk\Downloads\PBL%20Data%20Collec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nk\Downloads\PBL%20Data%20Collec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nk\Downloads\PBL%20Data%20Collec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nk\Downloads\PBL%20Data%20Collec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'[PBL Data Collection.xlsx]RAW DATA'!$A$2:$A$12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'[PBL Data Collection.xlsx]RAW DATA'!$B$2:$B$12</c:f>
              <c:numCache>
                <c:formatCode>General</c:formatCode>
                <c:ptCount val="11"/>
                <c:pt idx="0">
                  <c:v>167.54</c:v>
                </c:pt>
                <c:pt idx="1">
                  <c:v>251.04</c:v>
                </c:pt>
                <c:pt idx="2">
                  <c:v>282</c:v>
                </c:pt>
                <c:pt idx="3">
                  <c:v>301.89999999999998</c:v>
                </c:pt>
                <c:pt idx="4">
                  <c:v>338.15</c:v>
                </c:pt>
                <c:pt idx="5">
                  <c:v>390.76</c:v>
                </c:pt>
                <c:pt idx="6">
                  <c:v>433.32</c:v>
                </c:pt>
                <c:pt idx="7">
                  <c:v>696.48</c:v>
                </c:pt>
                <c:pt idx="8">
                  <c:v>772.05</c:v>
                </c:pt>
                <c:pt idx="9">
                  <c:v>895.96</c:v>
                </c:pt>
                <c:pt idx="10">
                  <c:v>1111.52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8F-49A5-98A9-E7601B63773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59305423"/>
        <c:axId val="1359302095"/>
      </c:barChart>
      <c:catAx>
        <c:axId val="13593054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FINANCIAL 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302095"/>
        <c:crosses val="autoZero"/>
        <c:auto val="1"/>
        <c:lblAlgn val="ctr"/>
        <c:lblOffset val="100"/>
        <c:noMultiLvlLbl val="0"/>
      </c:catAx>
      <c:valAx>
        <c:axId val="1359302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CUMULATIVE FDI INFLOW (US $ MILLION)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305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PC JEWELLERS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'[PBL Data Collection.xlsx]RAW DATA'!$P$4:$P$13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'[PBL Data Collection.xlsx]RAW DATA'!$Q$4:$Q$13</c:f>
              <c:numCache>
                <c:formatCode>General</c:formatCode>
                <c:ptCount val="10"/>
                <c:pt idx="0">
                  <c:v>33500000</c:v>
                </c:pt>
                <c:pt idx="1">
                  <c:v>66900000</c:v>
                </c:pt>
                <c:pt idx="2">
                  <c:v>153400000</c:v>
                </c:pt>
                <c:pt idx="3">
                  <c:v>87090000</c:v>
                </c:pt>
                <c:pt idx="4">
                  <c:v>382915150</c:v>
                </c:pt>
                <c:pt idx="5">
                  <c:v>5830198350</c:v>
                </c:pt>
                <c:pt idx="6">
                  <c:v>2461860183</c:v>
                </c:pt>
                <c:pt idx="7">
                  <c:v>2229107000</c:v>
                </c:pt>
                <c:pt idx="8">
                  <c:v>863600000</c:v>
                </c:pt>
                <c:pt idx="9">
                  <c:v>6445900000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2D-417E-B19F-753B3F3B8644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'[PBL Data Collection.xlsx]RAW DATA'!$P$4:$P$13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'[PBL Data Collection.xlsx]RAW DATA'!$R$4:$R$13</c:f>
              <c:numCache>
                <c:formatCode>General</c:formatCode>
                <c:ptCount val="10"/>
                <c:pt idx="0">
                  <c:v>3213400000</c:v>
                </c:pt>
                <c:pt idx="1">
                  <c:v>6299760000</c:v>
                </c:pt>
                <c:pt idx="2">
                  <c:v>10030060000</c:v>
                </c:pt>
                <c:pt idx="3">
                  <c:v>19938460000</c:v>
                </c:pt>
                <c:pt idx="4">
                  <c:v>36732170289</c:v>
                </c:pt>
                <c:pt idx="5">
                  <c:v>46130695174</c:v>
                </c:pt>
                <c:pt idx="6">
                  <c:v>53947327607</c:v>
                </c:pt>
                <c:pt idx="7">
                  <c:v>64077054000</c:v>
                </c:pt>
                <c:pt idx="8">
                  <c:v>73086300000</c:v>
                </c:pt>
                <c:pt idx="9">
                  <c:v>84795500000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2D-417E-B19F-753B3F3B86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8288655"/>
        <c:axId val="1368289071"/>
      </c:barChart>
      <c:catAx>
        <c:axId val="1368288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289071"/>
        <c:crosses val="autoZero"/>
        <c:auto val="1"/>
        <c:lblAlgn val="ctr"/>
        <c:lblOffset val="100"/>
        <c:noMultiLvlLbl val="0"/>
      </c:catAx>
      <c:valAx>
        <c:axId val="1368289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288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PC JEWELLERS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24159765013239004"/>
                  <c:y val="0.5413622419262881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'[PBL Data Collection.xlsx]RAW DATA'!$Q$4:$Q$13</c:f>
              <c:numCache>
                <c:formatCode>General</c:formatCode>
                <c:ptCount val="10"/>
                <c:pt idx="0">
                  <c:v>33500000</c:v>
                </c:pt>
                <c:pt idx="1">
                  <c:v>66900000</c:v>
                </c:pt>
                <c:pt idx="2">
                  <c:v>153400000</c:v>
                </c:pt>
                <c:pt idx="3">
                  <c:v>87090000</c:v>
                </c:pt>
                <c:pt idx="4">
                  <c:v>382915150</c:v>
                </c:pt>
                <c:pt idx="5">
                  <c:v>5830198350</c:v>
                </c:pt>
                <c:pt idx="6">
                  <c:v>2461860183</c:v>
                </c:pt>
                <c:pt idx="7">
                  <c:v>2229107000</c:v>
                </c:pt>
                <c:pt idx="8">
                  <c:v>863600000</c:v>
                </c:pt>
                <c:pt idx="9">
                  <c:v>6445900000</c:v>
                </c:pt>
              </c:numCache>
            </c:numRef>
          </c:xVal>
          <c:yVal>
            <c:numRef>
              <c:f>'[PBL Data Collection.xlsx]RAW DATA'!$R$4:$R$13</c:f>
              <c:numCache>
                <c:formatCode>General</c:formatCode>
                <c:ptCount val="10"/>
                <c:pt idx="0">
                  <c:v>3213400000</c:v>
                </c:pt>
                <c:pt idx="1">
                  <c:v>6299760000</c:v>
                </c:pt>
                <c:pt idx="2">
                  <c:v>10030060000</c:v>
                </c:pt>
                <c:pt idx="3">
                  <c:v>19938460000</c:v>
                </c:pt>
                <c:pt idx="4">
                  <c:v>36732170289</c:v>
                </c:pt>
                <c:pt idx="5">
                  <c:v>46130695174</c:v>
                </c:pt>
                <c:pt idx="6">
                  <c:v>53947327607</c:v>
                </c:pt>
                <c:pt idx="7">
                  <c:v>64077054000</c:v>
                </c:pt>
                <c:pt idx="8">
                  <c:v>73086300000</c:v>
                </c:pt>
                <c:pt idx="9">
                  <c:v>84795500000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23-4A75-B111-ED97E63956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0360959"/>
        <c:axId val="1360384255"/>
      </c:scatterChart>
      <c:valAx>
        <c:axId val="13603609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0384255"/>
        <c:crosses val="autoZero"/>
        <c:crossBetween val="midCat"/>
      </c:valAx>
      <c:valAx>
        <c:axId val="1360384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03609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TARA JEWELS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'[PBL Data Collection.xlsx]RAW DATA'!$S$4:$S$13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'[PBL Data Collection.xlsx]RAW DATA'!$T$4:$T$13</c:f>
              <c:numCache>
                <c:formatCode>General</c:formatCode>
                <c:ptCount val="10"/>
                <c:pt idx="0">
                  <c:v>60280000</c:v>
                </c:pt>
                <c:pt idx="1">
                  <c:v>85800000</c:v>
                </c:pt>
                <c:pt idx="2">
                  <c:v>161260000</c:v>
                </c:pt>
                <c:pt idx="3">
                  <c:v>223640000</c:v>
                </c:pt>
                <c:pt idx="4">
                  <c:v>184286505</c:v>
                </c:pt>
                <c:pt idx="5">
                  <c:v>302393175</c:v>
                </c:pt>
                <c:pt idx="6">
                  <c:v>483565356</c:v>
                </c:pt>
                <c:pt idx="7">
                  <c:v>222712703</c:v>
                </c:pt>
                <c:pt idx="8">
                  <c:v>292654624</c:v>
                </c:pt>
                <c:pt idx="9">
                  <c:v>30389756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9A-4B82-B230-F0B3A27FF50F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'[PBL Data Collection.xlsx]RAW DATA'!$S$4:$S$13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'[PBL Data Collection.xlsx]RAW DATA'!$U$4:$U$13</c:f>
              <c:numCache>
                <c:formatCode>General</c:formatCode>
                <c:ptCount val="10"/>
                <c:pt idx="0">
                  <c:v>6118770000</c:v>
                </c:pt>
                <c:pt idx="1">
                  <c:v>7476670000</c:v>
                </c:pt>
                <c:pt idx="2">
                  <c:v>7877000000</c:v>
                </c:pt>
                <c:pt idx="3">
                  <c:v>10915540000</c:v>
                </c:pt>
                <c:pt idx="4">
                  <c:v>13991000000</c:v>
                </c:pt>
                <c:pt idx="5">
                  <c:v>16355000000</c:v>
                </c:pt>
                <c:pt idx="6">
                  <c:v>14221200000</c:v>
                </c:pt>
                <c:pt idx="7">
                  <c:v>14189400000</c:v>
                </c:pt>
                <c:pt idx="8">
                  <c:v>13677000000</c:v>
                </c:pt>
                <c:pt idx="9">
                  <c:v>11970000000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9A-4B82-B230-F0B3A27FF5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8307791"/>
        <c:axId val="1368304879"/>
      </c:barChart>
      <c:catAx>
        <c:axId val="1368307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304879"/>
        <c:crosses val="autoZero"/>
        <c:auto val="1"/>
        <c:lblAlgn val="ctr"/>
        <c:lblOffset val="100"/>
        <c:noMultiLvlLbl val="0"/>
      </c:catAx>
      <c:valAx>
        <c:axId val="1368304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307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TARA JEWELS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3596253151450222"/>
                  <c:y val="0.5504975155500676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'[PBL Data Collection.xlsx]RAW DATA'!$T$4:$T$13</c:f>
              <c:numCache>
                <c:formatCode>General</c:formatCode>
                <c:ptCount val="10"/>
                <c:pt idx="0">
                  <c:v>60280000</c:v>
                </c:pt>
                <c:pt idx="1">
                  <c:v>85800000</c:v>
                </c:pt>
                <c:pt idx="2">
                  <c:v>161260000</c:v>
                </c:pt>
                <c:pt idx="3">
                  <c:v>223640000</c:v>
                </c:pt>
                <c:pt idx="4">
                  <c:v>184286505</c:v>
                </c:pt>
                <c:pt idx="5">
                  <c:v>302393175</c:v>
                </c:pt>
                <c:pt idx="6">
                  <c:v>483565356</c:v>
                </c:pt>
                <c:pt idx="7">
                  <c:v>222712703</c:v>
                </c:pt>
                <c:pt idx="8">
                  <c:v>292654624</c:v>
                </c:pt>
                <c:pt idx="9">
                  <c:v>30389756</c:v>
                </c:pt>
              </c:numCache>
            </c:numRef>
          </c:xVal>
          <c:yVal>
            <c:numRef>
              <c:f>'[PBL Data Collection.xlsx]RAW DATA'!$U$4:$U$13</c:f>
              <c:numCache>
                <c:formatCode>General</c:formatCode>
                <c:ptCount val="10"/>
                <c:pt idx="0">
                  <c:v>6118770000</c:v>
                </c:pt>
                <c:pt idx="1">
                  <c:v>7476670000</c:v>
                </c:pt>
                <c:pt idx="2">
                  <c:v>7877000000</c:v>
                </c:pt>
                <c:pt idx="3">
                  <c:v>10915540000</c:v>
                </c:pt>
                <c:pt idx="4">
                  <c:v>13991000000</c:v>
                </c:pt>
                <c:pt idx="5">
                  <c:v>16355000000</c:v>
                </c:pt>
                <c:pt idx="6">
                  <c:v>14221200000</c:v>
                </c:pt>
                <c:pt idx="7">
                  <c:v>14189400000</c:v>
                </c:pt>
                <c:pt idx="8">
                  <c:v>13677000000</c:v>
                </c:pt>
                <c:pt idx="9">
                  <c:v>11970000000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566-4484-BC20-913F6923C9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0363455"/>
        <c:axId val="1360385503"/>
      </c:scatterChart>
      <c:valAx>
        <c:axId val="13603634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0385503"/>
        <c:crosses val="autoZero"/>
        <c:crossBetween val="midCat"/>
      </c:valAx>
      <c:valAx>
        <c:axId val="1360385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03634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B9E9-6C5C-447E-AC2F-AAA82C2CEB4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E1D6-8821-4AC5-8897-6BBCE242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B9E9-6C5C-447E-AC2F-AAA82C2CEB4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E1D6-8821-4AC5-8897-6BBCE242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5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B9E9-6C5C-447E-AC2F-AAA82C2CEB4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E1D6-8821-4AC5-8897-6BBCE242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0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B9E9-6C5C-447E-AC2F-AAA82C2CEB4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E1D6-8821-4AC5-8897-6BBCE242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7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B9E9-6C5C-447E-AC2F-AAA82C2CEB4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E1D6-8821-4AC5-8897-6BBCE242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2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B9E9-6C5C-447E-AC2F-AAA82C2CEB4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E1D6-8821-4AC5-8897-6BBCE242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3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B9E9-6C5C-447E-AC2F-AAA82C2CEB4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E1D6-8821-4AC5-8897-6BBCE242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B9E9-6C5C-447E-AC2F-AAA82C2CEB4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E1D6-8821-4AC5-8897-6BBCE242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3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B9E9-6C5C-447E-AC2F-AAA82C2CEB4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E1D6-8821-4AC5-8897-6BBCE242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0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B9E9-6C5C-447E-AC2F-AAA82C2CEB4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E1D6-8821-4AC5-8897-6BBCE242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3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B9E9-6C5C-447E-AC2F-AAA82C2CEB4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E1D6-8821-4AC5-8897-6BBCE242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3B9E9-6C5C-447E-AC2F-AAA82C2CEB4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4E1D6-8821-4AC5-8897-6BBCE242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951185"/>
              </p:ext>
            </p:extLst>
          </p:nvPr>
        </p:nvGraphicFramePr>
        <p:xfrm>
          <a:off x="4683" y="-1"/>
          <a:ext cx="12187315" cy="5205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684" y="5205760"/>
            <a:ext cx="12187315" cy="1655762"/>
          </a:xfrm>
        </p:spPr>
        <p:txBody>
          <a:bodyPr/>
          <a:lstStyle/>
          <a:p>
            <a:pPr algn="just"/>
            <a:r>
              <a:rPr lang="en-US" dirty="0"/>
              <a:t>As we can see that the investments on Gems and </a:t>
            </a:r>
            <a:r>
              <a:rPr lang="en-US" dirty="0" err="1"/>
              <a:t>Jewellery</a:t>
            </a:r>
            <a:r>
              <a:rPr lang="en-US" dirty="0"/>
              <a:t> Sector has been increasing gradually as there are most positive incomes in the outputs of this sector. Indian government was also taking many initiatives like Make in India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11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978607"/>
              </p:ext>
            </p:extLst>
          </p:nvPr>
        </p:nvGraphicFramePr>
        <p:xfrm>
          <a:off x="0" y="0"/>
          <a:ext cx="6095997" cy="5195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6482795"/>
              </p:ext>
            </p:extLst>
          </p:nvPr>
        </p:nvGraphicFramePr>
        <p:xfrm>
          <a:off x="6095997" y="0"/>
          <a:ext cx="6096003" cy="5195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-6" y="5195319"/>
            <a:ext cx="12192006" cy="1655762"/>
          </a:xfrm>
        </p:spPr>
        <p:txBody>
          <a:bodyPr/>
          <a:lstStyle/>
          <a:p>
            <a:pPr algn="just"/>
            <a:r>
              <a:rPr lang="en-US" dirty="0"/>
              <a:t>The total income of PC </a:t>
            </a:r>
            <a:r>
              <a:rPr lang="en-US" dirty="0" err="1"/>
              <a:t>Jewellers</a:t>
            </a:r>
            <a:r>
              <a:rPr lang="en-US" dirty="0"/>
              <a:t> is affected to some extent by cash flow from investing activities as PC </a:t>
            </a:r>
            <a:r>
              <a:rPr lang="en-US" dirty="0" err="1"/>
              <a:t>Jewellers</a:t>
            </a:r>
            <a:r>
              <a:rPr lang="en-US" dirty="0"/>
              <a:t> spends more on other factors that increase their total income as compared to amount spent on investing activities.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7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400560"/>
              </p:ext>
            </p:extLst>
          </p:nvPr>
        </p:nvGraphicFramePr>
        <p:xfrm>
          <a:off x="0" y="0"/>
          <a:ext cx="6095997" cy="5195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7063615"/>
              </p:ext>
            </p:extLst>
          </p:nvPr>
        </p:nvGraphicFramePr>
        <p:xfrm>
          <a:off x="6095996" y="0"/>
          <a:ext cx="6096003" cy="5195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-6" y="5195315"/>
            <a:ext cx="12192006" cy="1655762"/>
          </a:xfrm>
        </p:spPr>
        <p:txBody>
          <a:bodyPr/>
          <a:lstStyle/>
          <a:p>
            <a:pPr algn="just"/>
            <a:r>
              <a:rPr lang="en-US"/>
              <a:t>The total income of Tara Jewels is dependent on the cash flow from investing activities but to only some extent as it depends more on employment and other affecting factors.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73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AJINKYA BEDEKAR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AJINKYA BEDEKAR</dc:creator>
  <cp:keywords>PBL</cp:keywords>
  <cp:lastModifiedBy>AJINKYA BEDEKAR</cp:lastModifiedBy>
  <cp:revision>6</cp:revision>
  <dcterms:created xsi:type="dcterms:W3CDTF">2018-04-30T17:45:30Z</dcterms:created>
  <dcterms:modified xsi:type="dcterms:W3CDTF">2018-05-01T14:16:02Z</dcterms:modified>
</cp:coreProperties>
</file>