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Downloads\PBL%20Data%20Colle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Downloads\PBL%20Data%20Collec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Downloads\PBL%20Data%20Collec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Downloads\PBL%20Data%20Collec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Downloads\PBL%20Data%20Collec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OneDrive\Desktop\PBL%20Data%20Collec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OneDrive\Desktop\PBL%20Data%20Collec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OneDrive\Desktop\PBL%20Data%20Collec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OneDrive\Desktop\PBL%20Data%20Collec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'[PBL Data Collection.xlsx]RAW DATA'!$A$2:$A$12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'[PBL Data Collection.xlsx]RAW DATA'!$B$2:$B$12</c:f>
              <c:numCache>
                <c:formatCode>General</c:formatCode>
                <c:ptCount val="11"/>
                <c:pt idx="0">
                  <c:v>167.54</c:v>
                </c:pt>
                <c:pt idx="1">
                  <c:v>251.04</c:v>
                </c:pt>
                <c:pt idx="2">
                  <c:v>282</c:v>
                </c:pt>
                <c:pt idx="3">
                  <c:v>301.89999999999998</c:v>
                </c:pt>
                <c:pt idx="4">
                  <c:v>338.15</c:v>
                </c:pt>
                <c:pt idx="5">
                  <c:v>390.76</c:v>
                </c:pt>
                <c:pt idx="6">
                  <c:v>433.32</c:v>
                </c:pt>
                <c:pt idx="7">
                  <c:v>696.48</c:v>
                </c:pt>
                <c:pt idx="8">
                  <c:v>772.05</c:v>
                </c:pt>
                <c:pt idx="9">
                  <c:v>895.96</c:v>
                </c:pt>
                <c:pt idx="10">
                  <c:v>1111.52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8F-49A5-98A9-E7601B6377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9305423"/>
        <c:axId val="1359302095"/>
      </c:barChart>
      <c:catAx>
        <c:axId val="1359305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FINANCIAL 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02095"/>
        <c:crosses val="autoZero"/>
        <c:auto val="1"/>
        <c:lblAlgn val="ctr"/>
        <c:lblOffset val="100"/>
        <c:noMultiLvlLbl val="0"/>
      </c:catAx>
      <c:valAx>
        <c:axId val="135930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 FDI INFLOW (US $ MILLION)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05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PC JEWELLERS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'[PBL Data Collection.xlsx]RAW DATA'!$P$4:$P$13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'[PBL Data Collection.xlsx]RAW DATA'!$Q$4:$Q$13</c:f>
              <c:numCache>
                <c:formatCode>General</c:formatCode>
                <c:ptCount val="10"/>
                <c:pt idx="0">
                  <c:v>33500000</c:v>
                </c:pt>
                <c:pt idx="1">
                  <c:v>66900000</c:v>
                </c:pt>
                <c:pt idx="2">
                  <c:v>153400000</c:v>
                </c:pt>
                <c:pt idx="3">
                  <c:v>87090000</c:v>
                </c:pt>
                <c:pt idx="4">
                  <c:v>382915150</c:v>
                </c:pt>
                <c:pt idx="5">
                  <c:v>5830198350</c:v>
                </c:pt>
                <c:pt idx="6">
                  <c:v>2461860183</c:v>
                </c:pt>
                <c:pt idx="7">
                  <c:v>2229107000</c:v>
                </c:pt>
                <c:pt idx="8">
                  <c:v>863600000</c:v>
                </c:pt>
                <c:pt idx="9">
                  <c:v>6445900000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2D-417E-B19F-753B3F3B8644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'[PBL Data Collection.xlsx]RAW DATA'!$P$4:$P$13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'[PBL Data Collection.xlsx]RAW DATA'!$R$4:$R$13</c:f>
              <c:numCache>
                <c:formatCode>General</c:formatCode>
                <c:ptCount val="10"/>
                <c:pt idx="0">
                  <c:v>3213400000</c:v>
                </c:pt>
                <c:pt idx="1">
                  <c:v>6299760000</c:v>
                </c:pt>
                <c:pt idx="2">
                  <c:v>10030060000</c:v>
                </c:pt>
                <c:pt idx="3">
                  <c:v>19938460000</c:v>
                </c:pt>
                <c:pt idx="4">
                  <c:v>36732170289</c:v>
                </c:pt>
                <c:pt idx="5">
                  <c:v>46130695174</c:v>
                </c:pt>
                <c:pt idx="6">
                  <c:v>53947327607</c:v>
                </c:pt>
                <c:pt idx="7">
                  <c:v>64077054000</c:v>
                </c:pt>
                <c:pt idx="8">
                  <c:v>73086300000</c:v>
                </c:pt>
                <c:pt idx="9">
                  <c:v>84795500000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2D-417E-B19F-753B3F3B86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8288655"/>
        <c:axId val="1368289071"/>
      </c:barChart>
      <c:catAx>
        <c:axId val="136828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289071"/>
        <c:crosses val="autoZero"/>
        <c:auto val="1"/>
        <c:lblAlgn val="ctr"/>
        <c:lblOffset val="100"/>
        <c:noMultiLvlLbl val="0"/>
      </c:catAx>
      <c:valAx>
        <c:axId val="1368289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288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PC JEWELLERS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4159765013239004"/>
                  <c:y val="0.5413622419262881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'[PBL Data Collection.xlsx]RAW DATA'!$Q$4:$Q$13</c:f>
              <c:numCache>
                <c:formatCode>General</c:formatCode>
                <c:ptCount val="10"/>
                <c:pt idx="0">
                  <c:v>33500000</c:v>
                </c:pt>
                <c:pt idx="1">
                  <c:v>66900000</c:v>
                </c:pt>
                <c:pt idx="2">
                  <c:v>153400000</c:v>
                </c:pt>
                <c:pt idx="3">
                  <c:v>87090000</c:v>
                </c:pt>
                <c:pt idx="4">
                  <c:v>382915150</c:v>
                </c:pt>
                <c:pt idx="5">
                  <c:v>5830198350</c:v>
                </c:pt>
                <c:pt idx="6">
                  <c:v>2461860183</c:v>
                </c:pt>
                <c:pt idx="7">
                  <c:v>2229107000</c:v>
                </c:pt>
                <c:pt idx="8">
                  <c:v>863600000</c:v>
                </c:pt>
                <c:pt idx="9">
                  <c:v>6445900000</c:v>
                </c:pt>
              </c:numCache>
            </c:numRef>
          </c:xVal>
          <c:yVal>
            <c:numRef>
              <c:f>'[PBL Data Collection.xlsx]RAW DATA'!$R$4:$R$13</c:f>
              <c:numCache>
                <c:formatCode>General</c:formatCode>
                <c:ptCount val="10"/>
                <c:pt idx="0">
                  <c:v>3213400000</c:v>
                </c:pt>
                <c:pt idx="1">
                  <c:v>6299760000</c:v>
                </c:pt>
                <c:pt idx="2">
                  <c:v>10030060000</c:v>
                </c:pt>
                <c:pt idx="3">
                  <c:v>19938460000</c:v>
                </c:pt>
                <c:pt idx="4">
                  <c:v>36732170289</c:v>
                </c:pt>
                <c:pt idx="5">
                  <c:v>46130695174</c:v>
                </c:pt>
                <c:pt idx="6">
                  <c:v>53947327607</c:v>
                </c:pt>
                <c:pt idx="7">
                  <c:v>64077054000</c:v>
                </c:pt>
                <c:pt idx="8">
                  <c:v>73086300000</c:v>
                </c:pt>
                <c:pt idx="9">
                  <c:v>84795500000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23-4A75-B111-ED97E6395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0360959"/>
        <c:axId val="1360384255"/>
      </c:scatterChart>
      <c:valAx>
        <c:axId val="1360360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84255"/>
        <c:crosses val="autoZero"/>
        <c:crossBetween val="midCat"/>
      </c:valAx>
      <c:valAx>
        <c:axId val="136038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609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TARA JEWELS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'[PBL Data Collection.xlsx]RAW DATA'!$S$4:$S$13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'[PBL Data Collection.xlsx]RAW DATA'!$T$4:$T$13</c:f>
              <c:numCache>
                <c:formatCode>General</c:formatCode>
                <c:ptCount val="10"/>
                <c:pt idx="0">
                  <c:v>60280000</c:v>
                </c:pt>
                <c:pt idx="1">
                  <c:v>85800000</c:v>
                </c:pt>
                <c:pt idx="2">
                  <c:v>161260000</c:v>
                </c:pt>
                <c:pt idx="3">
                  <c:v>223640000</c:v>
                </c:pt>
                <c:pt idx="4">
                  <c:v>184286505</c:v>
                </c:pt>
                <c:pt idx="5">
                  <c:v>302393175</c:v>
                </c:pt>
                <c:pt idx="6">
                  <c:v>483565356</c:v>
                </c:pt>
                <c:pt idx="7">
                  <c:v>222712703</c:v>
                </c:pt>
                <c:pt idx="8">
                  <c:v>292654624</c:v>
                </c:pt>
                <c:pt idx="9">
                  <c:v>30389756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9A-4B82-B230-F0B3A27FF50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'[PBL Data Collection.xlsx]RAW DATA'!$S$4:$S$13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'[PBL Data Collection.xlsx]RAW DATA'!$U$4:$U$13</c:f>
              <c:numCache>
                <c:formatCode>General</c:formatCode>
                <c:ptCount val="10"/>
                <c:pt idx="0">
                  <c:v>6118770000</c:v>
                </c:pt>
                <c:pt idx="1">
                  <c:v>7476670000</c:v>
                </c:pt>
                <c:pt idx="2">
                  <c:v>7877000000</c:v>
                </c:pt>
                <c:pt idx="3">
                  <c:v>10915540000</c:v>
                </c:pt>
                <c:pt idx="4">
                  <c:v>13991000000</c:v>
                </c:pt>
                <c:pt idx="5">
                  <c:v>16355000000</c:v>
                </c:pt>
                <c:pt idx="6">
                  <c:v>14221200000</c:v>
                </c:pt>
                <c:pt idx="7">
                  <c:v>14189400000</c:v>
                </c:pt>
                <c:pt idx="8">
                  <c:v>13677000000</c:v>
                </c:pt>
                <c:pt idx="9">
                  <c:v>11970000000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9A-4B82-B230-F0B3A27FF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8307791"/>
        <c:axId val="1368304879"/>
      </c:barChart>
      <c:catAx>
        <c:axId val="1368307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304879"/>
        <c:crosses val="autoZero"/>
        <c:auto val="1"/>
        <c:lblAlgn val="ctr"/>
        <c:lblOffset val="100"/>
        <c:noMultiLvlLbl val="0"/>
      </c:catAx>
      <c:valAx>
        <c:axId val="136830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30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TARA JEWELS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3596253151450222"/>
                  <c:y val="0.5504975155500676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'[PBL Data Collection.xlsx]RAW DATA'!$T$4:$T$13</c:f>
              <c:numCache>
                <c:formatCode>General</c:formatCode>
                <c:ptCount val="10"/>
                <c:pt idx="0">
                  <c:v>60280000</c:v>
                </c:pt>
                <c:pt idx="1">
                  <c:v>85800000</c:v>
                </c:pt>
                <c:pt idx="2">
                  <c:v>161260000</c:v>
                </c:pt>
                <c:pt idx="3">
                  <c:v>223640000</c:v>
                </c:pt>
                <c:pt idx="4">
                  <c:v>184286505</c:v>
                </c:pt>
                <c:pt idx="5">
                  <c:v>302393175</c:v>
                </c:pt>
                <c:pt idx="6">
                  <c:v>483565356</c:v>
                </c:pt>
                <c:pt idx="7">
                  <c:v>222712703</c:v>
                </c:pt>
                <c:pt idx="8">
                  <c:v>292654624</c:v>
                </c:pt>
                <c:pt idx="9">
                  <c:v>30389756</c:v>
                </c:pt>
              </c:numCache>
            </c:numRef>
          </c:xVal>
          <c:yVal>
            <c:numRef>
              <c:f>'[PBL Data Collection.xlsx]RAW DATA'!$U$4:$U$13</c:f>
              <c:numCache>
                <c:formatCode>General</c:formatCode>
                <c:ptCount val="10"/>
                <c:pt idx="0">
                  <c:v>6118770000</c:v>
                </c:pt>
                <c:pt idx="1">
                  <c:v>7476670000</c:v>
                </c:pt>
                <c:pt idx="2">
                  <c:v>7877000000</c:v>
                </c:pt>
                <c:pt idx="3">
                  <c:v>10915540000</c:v>
                </c:pt>
                <c:pt idx="4">
                  <c:v>13991000000</c:v>
                </c:pt>
                <c:pt idx="5">
                  <c:v>16355000000</c:v>
                </c:pt>
                <c:pt idx="6">
                  <c:v>14221200000</c:v>
                </c:pt>
                <c:pt idx="7">
                  <c:v>14189400000</c:v>
                </c:pt>
                <c:pt idx="8">
                  <c:v>13677000000</c:v>
                </c:pt>
                <c:pt idx="9">
                  <c:v>11970000000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66-4484-BC20-913F6923C9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0363455"/>
        <c:axId val="1360385503"/>
      </c:scatterChart>
      <c:valAx>
        <c:axId val="13603634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85503"/>
        <c:crosses val="autoZero"/>
        <c:crossBetween val="midCat"/>
      </c:valAx>
      <c:valAx>
        <c:axId val="136038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634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MALABAR GOLD AND DIAMONDS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'RAW DATA'!$P$4:$P$13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'RAW DATA'!$Q$4:$Q$13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32780</c:v>
                </c:pt>
                <c:pt idx="3">
                  <c:v>9396689</c:v>
                </c:pt>
                <c:pt idx="4">
                  <c:v>48253922</c:v>
                </c:pt>
                <c:pt idx="5">
                  <c:v>3616274</c:v>
                </c:pt>
                <c:pt idx="6">
                  <c:v>46854610</c:v>
                </c:pt>
                <c:pt idx="7">
                  <c:v>7056400</c:v>
                </c:pt>
                <c:pt idx="8">
                  <c:v>53471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FDA-85F8-AEB985D2D857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'RAW DATA'!$P$4:$P$13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'RAW DATA'!$R$4:$R$13</c:f>
              <c:numCache>
                <c:formatCode>General</c:formatCode>
                <c:ptCount val="10"/>
                <c:pt idx="0">
                  <c:v>2500000</c:v>
                </c:pt>
                <c:pt idx="1">
                  <c:v>605000</c:v>
                </c:pt>
                <c:pt idx="2">
                  <c:v>598000</c:v>
                </c:pt>
                <c:pt idx="3">
                  <c:v>1259048</c:v>
                </c:pt>
                <c:pt idx="4">
                  <c:v>4023746</c:v>
                </c:pt>
                <c:pt idx="5">
                  <c:v>3399228</c:v>
                </c:pt>
                <c:pt idx="6">
                  <c:v>1974811</c:v>
                </c:pt>
                <c:pt idx="7">
                  <c:v>7827064</c:v>
                </c:pt>
                <c:pt idx="8">
                  <c:v>3500000</c:v>
                </c:pt>
                <c:pt idx="9">
                  <c:v>45000000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45-4FDA-85F8-AEB985D2D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7466703"/>
        <c:axId val="447467119"/>
      </c:barChart>
      <c:catAx>
        <c:axId val="447466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467119"/>
        <c:crosses val="autoZero"/>
        <c:auto val="1"/>
        <c:lblAlgn val="ctr"/>
        <c:lblOffset val="100"/>
        <c:noMultiLvlLbl val="0"/>
      </c:catAx>
      <c:valAx>
        <c:axId val="44746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466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RAJESH EXPORTS LIMITED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'RAW DATA'!$P$4:$P$13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'RAW DATA'!$S$4:$S$13</c:f>
              <c:numCache>
                <c:formatCode>General</c:formatCode>
                <c:ptCount val="10"/>
                <c:pt idx="0">
                  <c:v>1345816449</c:v>
                </c:pt>
                <c:pt idx="1">
                  <c:v>2585568513</c:v>
                </c:pt>
                <c:pt idx="2">
                  <c:v>4136634077</c:v>
                </c:pt>
                <c:pt idx="3">
                  <c:v>11110395</c:v>
                </c:pt>
                <c:pt idx="4">
                  <c:v>16021211</c:v>
                </c:pt>
                <c:pt idx="5">
                  <c:v>5489392</c:v>
                </c:pt>
                <c:pt idx="6">
                  <c:v>1163331360</c:v>
                </c:pt>
                <c:pt idx="7">
                  <c:v>511741048</c:v>
                </c:pt>
                <c:pt idx="8">
                  <c:v>4691229241</c:v>
                </c:pt>
                <c:pt idx="9">
                  <c:v>966055999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7-47A4-8331-435379F77BA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'RAW DATA'!$P$4:$P$13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'RAW DATA'!$T$4:$T$13</c:f>
              <c:numCache>
                <c:formatCode>General</c:formatCode>
                <c:ptCount val="10"/>
                <c:pt idx="0">
                  <c:v>86670905116</c:v>
                </c:pt>
                <c:pt idx="1">
                  <c:v>123611036261</c:v>
                </c:pt>
                <c:pt idx="2">
                  <c:v>185294398681</c:v>
                </c:pt>
                <c:pt idx="3">
                  <c:v>208643800719</c:v>
                </c:pt>
                <c:pt idx="4">
                  <c:v>258503301857</c:v>
                </c:pt>
                <c:pt idx="5">
                  <c:v>312286464665</c:v>
                </c:pt>
                <c:pt idx="6">
                  <c:v>235382115163</c:v>
                </c:pt>
                <c:pt idx="7">
                  <c:v>379235667873</c:v>
                </c:pt>
                <c:pt idx="8">
                  <c:v>386227024325</c:v>
                </c:pt>
                <c:pt idx="9">
                  <c:v>449914066131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C7-47A4-8331-435379F77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788479"/>
        <c:axId val="468784319"/>
      </c:barChart>
      <c:catAx>
        <c:axId val="468788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84319"/>
        <c:crosses val="autoZero"/>
        <c:auto val="1"/>
        <c:lblAlgn val="ctr"/>
        <c:lblOffset val="100"/>
        <c:noMultiLvlLbl val="0"/>
      </c:catAx>
      <c:valAx>
        <c:axId val="468784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88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GITANJALI GEMS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'RAW DATA'!$P$4:$P$13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'RAW DATA'!$W$4:$W$13</c:f>
              <c:numCache>
                <c:formatCode>General</c:formatCode>
                <c:ptCount val="10"/>
                <c:pt idx="0">
                  <c:v>4685420000</c:v>
                </c:pt>
                <c:pt idx="1">
                  <c:v>2505590000</c:v>
                </c:pt>
                <c:pt idx="2">
                  <c:v>614860000</c:v>
                </c:pt>
                <c:pt idx="3">
                  <c:v>688800000</c:v>
                </c:pt>
                <c:pt idx="4">
                  <c:v>298640000</c:v>
                </c:pt>
                <c:pt idx="5">
                  <c:v>5886440000</c:v>
                </c:pt>
                <c:pt idx="6">
                  <c:v>1928222000</c:v>
                </c:pt>
                <c:pt idx="7">
                  <c:v>15862000</c:v>
                </c:pt>
                <c:pt idx="8">
                  <c:v>233662000</c:v>
                </c:pt>
                <c:pt idx="9">
                  <c:v>104908000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7B-4580-A6B4-4803CBAE746C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'RAW DATA'!$P$4:$P$13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'RAW DATA'!$X$4:$X$13</c:f>
              <c:numCache>
                <c:formatCode>General</c:formatCode>
                <c:ptCount val="10"/>
                <c:pt idx="0">
                  <c:v>48362320000</c:v>
                </c:pt>
                <c:pt idx="1">
                  <c:v>50888760000</c:v>
                </c:pt>
                <c:pt idx="2">
                  <c:v>65276340000</c:v>
                </c:pt>
                <c:pt idx="3">
                  <c:v>94564020000</c:v>
                </c:pt>
                <c:pt idx="4">
                  <c:v>78530120000</c:v>
                </c:pt>
                <c:pt idx="5">
                  <c:v>103997870000</c:v>
                </c:pt>
                <c:pt idx="6">
                  <c:v>73430846000</c:v>
                </c:pt>
                <c:pt idx="7">
                  <c:v>72098303000</c:v>
                </c:pt>
                <c:pt idx="8">
                  <c:v>86144399000</c:v>
                </c:pt>
                <c:pt idx="9">
                  <c:v>106112693000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7B-4580-A6B4-4803CBAE7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983439"/>
        <c:axId val="468981359"/>
      </c:barChart>
      <c:catAx>
        <c:axId val="468983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81359"/>
        <c:crosses val="autoZero"/>
        <c:auto val="1"/>
        <c:lblAlgn val="ctr"/>
        <c:lblOffset val="100"/>
        <c:noMultiLvlLbl val="0"/>
      </c:catAx>
      <c:valAx>
        <c:axId val="468981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83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TRIBHOVANDAS BHIMJI ZAVERI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'RAW DATA'!$P$4:$P$13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'RAW DATA'!$Y$4:$Y$13</c:f>
              <c:numCache>
                <c:formatCode>General</c:formatCode>
                <c:ptCount val="10"/>
                <c:pt idx="0">
                  <c:v>123200000</c:v>
                </c:pt>
                <c:pt idx="1">
                  <c:v>250730000</c:v>
                </c:pt>
                <c:pt idx="2">
                  <c:v>101830000</c:v>
                </c:pt>
                <c:pt idx="3">
                  <c:v>117722687</c:v>
                </c:pt>
                <c:pt idx="4">
                  <c:v>56816408</c:v>
                </c:pt>
                <c:pt idx="5">
                  <c:v>605629000</c:v>
                </c:pt>
                <c:pt idx="6">
                  <c:v>557881000</c:v>
                </c:pt>
                <c:pt idx="7">
                  <c:v>263643000</c:v>
                </c:pt>
                <c:pt idx="8">
                  <c:v>108694000</c:v>
                </c:pt>
                <c:pt idx="9">
                  <c:v>6964000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54-413F-8814-0C02E0B436E6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'RAW DATA'!$P$4:$P$13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'RAW DATA'!$Z$4:$Z$13</c:f>
              <c:numCache>
                <c:formatCode>General</c:formatCode>
                <c:ptCount val="10"/>
                <c:pt idx="0">
                  <c:v>4394000000</c:v>
                </c:pt>
                <c:pt idx="1">
                  <c:v>6688800000</c:v>
                </c:pt>
                <c:pt idx="2">
                  <c:v>8852500000</c:v>
                </c:pt>
                <c:pt idx="3">
                  <c:v>11944737307</c:v>
                </c:pt>
                <c:pt idx="4">
                  <c:v>13870789605</c:v>
                </c:pt>
                <c:pt idx="5">
                  <c:v>16642200000</c:v>
                </c:pt>
                <c:pt idx="6">
                  <c:v>18309572000</c:v>
                </c:pt>
                <c:pt idx="7">
                  <c:v>19487068000</c:v>
                </c:pt>
                <c:pt idx="8">
                  <c:v>16594052000</c:v>
                </c:pt>
                <c:pt idx="9">
                  <c:v>17036068000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54-413F-8814-0C02E0B43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781407"/>
        <c:axId val="468784735"/>
      </c:barChart>
      <c:catAx>
        <c:axId val="468781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84735"/>
        <c:crosses val="autoZero"/>
        <c:auto val="1"/>
        <c:lblAlgn val="ctr"/>
        <c:lblOffset val="100"/>
        <c:noMultiLvlLbl val="0"/>
      </c:catAx>
      <c:valAx>
        <c:axId val="46878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81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3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3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3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9E9-6C5C-447E-AC2F-AAA82C2CEB4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B9E9-6C5C-447E-AC2F-AAA82C2CEB4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4E1D6-8821-4AC5-8897-6BBCE24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642817"/>
              </p:ext>
            </p:extLst>
          </p:nvPr>
        </p:nvGraphicFramePr>
        <p:xfrm>
          <a:off x="4685" y="1652239"/>
          <a:ext cx="12187315" cy="5205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87315" cy="1655762"/>
          </a:xfrm>
        </p:spPr>
        <p:txBody>
          <a:bodyPr>
            <a:noAutofit/>
          </a:bodyPr>
          <a:lstStyle/>
          <a:p>
            <a:r>
              <a:rPr lang="en-US" sz="4000" b="1" u="sng" dirty="0" smtClean="0"/>
              <a:t>CUMULATIVE FDI INFLOW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17161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113512"/>
              </p:ext>
            </p:extLst>
          </p:nvPr>
        </p:nvGraphicFramePr>
        <p:xfrm>
          <a:off x="0" y="1655762"/>
          <a:ext cx="6095997" cy="5195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022010"/>
              </p:ext>
            </p:extLst>
          </p:nvPr>
        </p:nvGraphicFramePr>
        <p:xfrm>
          <a:off x="6096003" y="1655762"/>
          <a:ext cx="6096003" cy="5195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6" cy="1655762"/>
          </a:xfrm>
        </p:spPr>
        <p:txBody>
          <a:bodyPr>
            <a:noAutofit/>
          </a:bodyPr>
          <a:lstStyle/>
          <a:p>
            <a:r>
              <a:rPr lang="en-US" sz="4000" b="1" u="sng" dirty="0" smtClean="0"/>
              <a:t>PC JEWELLERS</a:t>
            </a:r>
          </a:p>
          <a:p>
            <a:r>
              <a:rPr lang="en-US" sz="3200" b="1" u="sng" dirty="0" smtClean="0"/>
              <a:t>CASH FLOW FROM INVESTING ACTIVITIES vs TOTAL INCOME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413587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936979"/>
              </p:ext>
            </p:extLst>
          </p:nvPr>
        </p:nvGraphicFramePr>
        <p:xfrm>
          <a:off x="0" y="1655762"/>
          <a:ext cx="6095997" cy="5195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766100"/>
              </p:ext>
            </p:extLst>
          </p:nvPr>
        </p:nvGraphicFramePr>
        <p:xfrm>
          <a:off x="6096003" y="1655761"/>
          <a:ext cx="6096003" cy="5195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6" cy="1655762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TARA JEWELS</a:t>
            </a:r>
          </a:p>
          <a:p>
            <a:r>
              <a:rPr lang="en-US" sz="3200" b="1" u="sng" dirty="0" smtClean="0"/>
              <a:t>CASH FLOW FROM INVESTING ACTIVITIES vs TOTAL INCOME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23647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-145"/>
            <a:ext cx="12192000" cy="1655762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MORE FIRMS ANALYZED</a:t>
            </a:r>
            <a:endParaRPr lang="en-US" sz="4000" b="1" u="sng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775228"/>
              </p:ext>
            </p:extLst>
          </p:nvPr>
        </p:nvGraphicFramePr>
        <p:xfrm>
          <a:off x="0" y="8277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317472"/>
              </p:ext>
            </p:extLst>
          </p:nvPr>
        </p:nvGraphicFramePr>
        <p:xfrm>
          <a:off x="7620000" y="8277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614250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575858"/>
              </p:ext>
            </p:extLst>
          </p:nvPr>
        </p:nvGraphicFramePr>
        <p:xfrm>
          <a:off x="7620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tangle 9"/>
          <p:cNvSpPr/>
          <p:nvPr/>
        </p:nvSpPr>
        <p:spPr>
          <a:xfrm rot="18819125">
            <a:off x="4332179" y="2014668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0.036676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18819125">
            <a:off x="6322666" y="2014670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0.004846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18819125">
            <a:off x="4383031" y="5301734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0.019926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18819125">
            <a:off x="6230253" y="5301733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0.117506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26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CONCLUSION</a:t>
            </a:r>
            <a:endParaRPr lang="en-US" sz="4000" b="1" u="sng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we can see, in the data, the income brought in by Gems and Jewellery Industry are varying directly with the investments. So investment is a function of productivity.</a:t>
            </a:r>
          </a:p>
          <a:p>
            <a:pPr algn="just"/>
            <a:r>
              <a:rPr lang="en-US" dirty="0"/>
              <a:t>We also see that with every fiscal year, the investment increases, therefore sustaining and contributing to the growth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118636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AJINKYA BEDEKAR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BEDEKAR</dc:creator>
  <cp:keywords>PBL</cp:keywords>
  <cp:lastModifiedBy>AJINKYA BEDEKAR</cp:lastModifiedBy>
  <cp:revision>13</cp:revision>
  <dcterms:created xsi:type="dcterms:W3CDTF">2018-04-30T17:45:30Z</dcterms:created>
  <dcterms:modified xsi:type="dcterms:W3CDTF">2018-05-02T07:45:27Z</dcterms:modified>
</cp:coreProperties>
</file>