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Interest rate VS Import And Export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Lending Interest Rate(%)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11.18</c:v>
                </c:pt>
                <c:pt idx="1">
                  <c:v>13.02</c:v>
                </c:pt>
                <c:pt idx="2">
                  <c:v>13.31</c:v>
                </c:pt>
                <c:pt idx="3">
                  <c:v>12.18</c:v>
                </c:pt>
                <c:pt idx="4">
                  <c:v>8.33</c:v>
                </c:pt>
                <c:pt idx="5">
                  <c:v>10.167</c:v>
                </c:pt>
                <c:pt idx="6">
                  <c:v>10.603999999999999</c:v>
                </c:pt>
                <c:pt idx="7">
                  <c:v>10.292</c:v>
                </c:pt>
                <c:pt idx="8">
                  <c:v>10.25</c:v>
                </c:pt>
                <c:pt idx="9">
                  <c:v>10.08</c:v>
                </c:pt>
                <c:pt idx="10">
                  <c:v>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68-432D-8942-306FF9044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Import(millions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14.8</c:v>
                </c:pt>
                <c:pt idx="1">
                  <c:v>14.5</c:v>
                </c:pt>
                <c:pt idx="2">
                  <c:v>18.649999999999999</c:v>
                </c:pt>
                <c:pt idx="3">
                  <c:v>23</c:v>
                </c:pt>
                <c:pt idx="4">
                  <c:v>28.55</c:v>
                </c:pt>
                <c:pt idx="5">
                  <c:v>42.45</c:v>
                </c:pt>
                <c:pt idx="6">
                  <c:v>42.72</c:v>
                </c:pt>
                <c:pt idx="7">
                  <c:v>37.549999999999997</c:v>
                </c:pt>
                <c:pt idx="8">
                  <c:v>30.87</c:v>
                </c:pt>
                <c:pt idx="9">
                  <c:v>31.34</c:v>
                </c:pt>
                <c:pt idx="10">
                  <c:v>24.31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8-432D-8942-306FF9044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Export(millions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16.7</c:v>
                </c:pt>
                <c:pt idx="1">
                  <c:v>17.2</c:v>
                </c:pt>
                <c:pt idx="2">
                  <c:v>20.9</c:v>
                </c:pt>
                <c:pt idx="3">
                  <c:v>24.9</c:v>
                </c:pt>
                <c:pt idx="4">
                  <c:v>29.4</c:v>
                </c:pt>
                <c:pt idx="5">
                  <c:v>43.1</c:v>
                </c:pt>
                <c:pt idx="6">
                  <c:v>43.2</c:v>
                </c:pt>
                <c:pt idx="7">
                  <c:v>39.1</c:v>
                </c:pt>
                <c:pt idx="8">
                  <c:v>35</c:v>
                </c:pt>
                <c:pt idx="9">
                  <c:v>36.200000000000003</c:v>
                </c:pt>
                <c:pt idx="10">
                  <c:v>32.6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68-432D-8942-306FF9044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666888"/>
        <c:axId val="403668200"/>
      </c:lineChart>
      <c:catAx>
        <c:axId val="40366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668200"/>
        <c:crosses val="autoZero"/>
        <c:auto val="1"/>
        <c:lblAlgn val="ctr"/>
        <c:lblOffset val="100"/>
        <c:noMultiLvlLbl val="0"/>
      </c:catAx>
      <c:valAx>
        <c:axId val="40366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66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Interest rate VS Capital Inflow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 Rate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11.18</c:v>
                </c:pt>
                <c:pt idx="1">
                  <c:v>13.02</c:v>
                </c:pt>
                <c:pt idx="2">
                  <c:v>13.31</c:v>
                </c:pt>
                <c:pt idx="3">
                  <c:v>12.18</c:v>
                </c:pt>
                <c:pt idx="4">
                  <c:v>8.33</c:v>
                </c:pt>
                <c:pt idx="5">
                  <c:v>10.167</c:v>
                </c:pt>
                <c:pt idx="6">
                  <c:v>10.603999999999999</c:v>
                </c:pt>
                <c:pt idx="7">
                  <c:v>10.292</c:v>
                </c:pt>
                <c:pt idx="8">
                  <c:v>10.25</c:v>
                </c:pt>
                <c:pt idx="9">
                  <c:v>10.08</c:v>
                </c:pt>
                <c:pt idx="10">
                  <c:v>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11-4876-8029-AE716EC96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121.59</c:v>
                </c:pt>
                <c:pt idx="1">
                  <c:v>142.86000000000001</c:v>
                </c:pt>
                <c:pt idx="2">
                  <c:v>167.54</c:v>
                </c:pt>
                <c:pt idx="3">
                  <c:v>251.04</c:v>
                </c:pt>
                <c:pt idx="4">
                  <c:v>282</c:v>
                </c:pt>
                <c:pt idx="5">
                  <c:v>301.89999999999998</c:v>
                </c:pt>
                <c:pt idx="6">
                  <c:v>338.15</c:v>
                </c:pt>
                <c:pt idx="7">
                  <c:v>390.76</c:v>
                </c:pt>
                <c:pt idx="8">
                  <c:v>433.32</c:v>
                </c:pt>
                <c:pt idx="9">
                  <c:v>696.48</c:v>
                </c:pt>
                <c:pt idx="10">
                  <c:v>772.05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11-4876-8029-AE716EC962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11-4876-8029-AE716EC962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11-4876-8029-AE716EC96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977200"/>
        <c:axId val="407979496"/>
      </c:lineChart>
      <c:catAx>
        <c:axId val="40797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79496"/>
        <c:crosses val="autoZero"/>
        <c:auto val="1"/>
        <c:lblAlgn val="ctr"/>
        <c:lblOffset val="100"/>
        <c:noMultiLvlLbl val="0"/>
      </c:catAx>
      <c:valAx>
        <c:axId val="40797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7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 Rate(%)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11.18</c:v>
                </c:pt>
                <c:pt idx="1">
                  <c:v>13.02</c:v>
                </c:pt>
                <c:pt idx="2">
                  <c:v>13.31</c:v>
                </c:pt>
                <c:pt idx="3">
                  <c:v>12.18</c:v>
                </c:pt>
                <c:pt idx="4">
                  <c:v>8.33</c:v>
                </c:pt>
                <c:pt idx="5">
                  <c:v>10.167</c:v>
                </c:pt>
                <c:pt idx="6">
                  <c:v>10.603999999999999</c:v>
                </c:pt>
                <c:pt idx="7">
                  <c:v>10.292</c:v>
                </c:pt>
                <c:pt idx="8">
                  <c:v>10.25</c:v>
                </c:pt>
                <c:pt idx="9">
                  <c:v>10.08</c:v>
                </c:pt>
                <c:pt idx="10">
                  <c:v>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62-436E-A111-11F1EF212E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Inflation(%)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9.4700000000000006</c:v>
                </c:pt>
                <c:pt idx="1">
                  <c:v>6.49</c:v>
                </c:pt>
                <c:pt idx="2">
                  <c:v>11.17</c:v>
                </c:pt>
                <c:pt idx="3">
                  <c:v>9.1300000000000008</c:v>
                </c:pt>
                <c:pt idx="4">
                  <c:v>5.86</c:v>
                </c:pt>
                <c:pt idx="5">
                  <c:v>6.32</c:v>
                </c:pt>
                <c:pt idx="6">
                  <c:v>2.23</c:v>
                </c:pt>
                <c:pt idx="7">
                  <c:v>5.36</c:v>
                </c:pt>
                <c:pt idx="8">
                  <c:v>4.5599999999999996</c:v>
                </c:pt>
                <c:pt idx="9">
                  <c:v>6.13</c:v>
                </c:pt>
                <c:pt idx="10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62-436E-A111-11F1EF212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810776"/>
        <c:axId val="405809464"/>
      </c:lineChart>
      <c:catAx>
        <c:axId val="40581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809464"/>
        <c:crosses val="autoZero"/>
        <c:auto val="1"/>
        <c:lblAlgn val="ctr"/>
        <c:lblOffset val="100"/>
        <c:noMultiLvlLbl val="0"/>
      </c:catAx>
      <c:valAx>
        <c:axId val="40580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810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6E94-2D34-498C-A259-2F4B548C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68D5D-2DB9-4FF4-9268-46D8952FB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B37D-6F0F-442F-B57E-16B35052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6E2B-C45B-4D02-B4AE-37FBD7C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7DA4-A959-4804-8BFB-D4E9795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0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CCBD-47AE-4387-97E1-E9EBF8B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4C9F9-278C-40AC-87FE-33365894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AAE8-2F82-42BE-9CF7-CDFA468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B01A-0C0F-441E-905A-D0C7A17C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F561-B2E7-49F6-9046-58050287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9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D31EE-6B54-4D19-823D-A5B452040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1C929-74C6-4FA8-9094-3FA3613CF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9022-309D-4D40-A3EC-84D58CD3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ADB-1B9C-4E26-9DF8-F773634B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EA5F-0835-478B-A541-CD16D4C5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947C-7A40-467B-AB52-189DA814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5245-C3B0-4E82-9929-BCC3506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F875-D345-420C-ADC9-64B6C66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8285-397F-4836-963C-160D38BF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6506-233C-4848-BE14-321B2D71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C110-513A-431B-9A54-CD20512B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3522-A8FE-4A20-B6A3-5BAA168E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850F-97A4-4FAA-A89C-C204114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3E87-B758-4AFE-80A3-10C22255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A96B-C4DA-418C-A9D3-33A802B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48C8-D36E-47D7-AF59-B5EE5019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0BC1-9828-41BD-AEB7-E2345C2B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23A57-8F6C-412C-BE71-AB4FEAD3A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9A9A-1F67-4FE2-99C9-ADE32577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40A8-E191-45BE-A0AE-DC257738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30883-BF83-4740-8B40-2850643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119-C8DF-441C-9CB0-F4F1D00E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9FB1-B3DB-4575-8290-D0C054AD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5F723-C67D-4392-B1C8-7B196E7D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83EB-3E98-4ACD-9DD0-FA3BDE3BA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B7BF9-DFEF-4BE0-9B97-67A3123F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E0A5F-3AA7-4EB9-8CB9-4B10BE1B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8775D-980B-4940-8586-74619EF9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CC7CA-4430-47A8-83E2-47B6115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2BD4-5715-4F04-8721-7F8A5B24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B9435-2434-4232-B56B-7239D8EF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D5D3-A2E3-4955-8DFB-E3BEE663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40AD-6D21-4801-BDCE-94BE341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C662F-64EF-4C24-8CE8-10F56CB7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AE54-17E3-4489-A769-D9B4C7AD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6A47-467B-4E1A-B4FF-D6D4D467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7F5-320C-4C35-BE65-BD3CE5A6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242D-C1A6-4784-A901-AFCA3979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202D9-16A1-4B41-8DFF-398FB771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23C3-E173-4CCA-BDF9-BCB41E28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FA00-E8D7-4979-9D18-BE317B6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D36D8-0C4E-44C0-80D0-90500EBA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AFC-D9FF-4F8D-AC4C-A8E0DE3B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5E626-1A3A-43C0-BA68-223F5A64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C6024-A4C5-4904-94F2-B7EDC606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1D92-6C65-4E0D-BA1D-1F3717F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3010-8A93-4AE6-98DE-1E77F044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37D4-52D9-4279-9D36-3B36920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4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2EB0-6BB3-4881-8B5A-66F27A16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2619-806E-444D-BBF5-315F3F0E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2199-954C-4A3D-A01F-9AA562EA1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31DA-362D-4F94-B876-184536A6D8A8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EA33-55C2-4DD2-A996-5945950B9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B139-408B-43DE-A742-FF7363209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1669-33F3-4700-A18E-6CF104B43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9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6D9E-D839-46D6-AE52-411EB18F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88127"/>
            <a:ext cx="10515600" cy="1063666"/>
          </a:xfrm>
        </p:spPr>
        <p:txBody>
          <a:bodyPr/>
          <a:lstStyle/>
          <a:p>
            <a:r>
              <a:rPr lang="en-IN" dirty="0"/>
              <a:t>Interest Rate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85718E-0F56-4A01-93CC-0D133A211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880261"/>
              </p:ext>
            </p:extLst>
          </p:nvPr>
        </p:nvGraphicFramePr>
        <p:xfrm>
          <a:off x="759069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4808653-2E77-4E90-B046-D22FF60FF087}"/>
              </a:ext>
            </a:extLst>
          </p:cNvPr>
          <p:cNvSpPr/>
          <p:nvPr/>
        </p:nvSpPr>
        <p:spPr>
          <a:xfrm>
            <a:off x="1948962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R - Square Values  – </a:t>
            </a:r>
          </a:p>
          <a:p>
            <a:r>
              <a:rPr lang="en-IN" sz="2400" dirty="0"/>
              <a:t>Interest Rate and Import  –  0.308</a:t>
            </a:r>
          </a:p>
          <a:p>
            <a:r>
              <a:rPr lang="en-IN" sz="2400" dirty="0"/>
              <a:t>Interest Rate and Export  –  0.368</a:t>
            </a:r>
          </a:p>
        </p:txBody>
      </p:sp>
    </p:spTree>
    <p:extLst>
      <p:ext uri="{BB962C8B-B14F-4D97-AF65-F5344CB8AC3E}">
        <p14:creationId xmlns:p14="http://schemas.microsoft.com/office/powerpoint/2010/main" val="22869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D99-F76F-42C7-96CF-EEE25928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rate VS Cumulative FDI Inflow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5283D0-0B41-4F1A-A656-660875333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392756"/>
              </p:ext>
            </p:extLst>
          </p:nvPr>
        </p:nvGraphicFramePr>
        <p:xfrm>
          <a:off x="679938" y="102790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3A3429-9711-43B9-AC25-18A3BD2A2C82}"/>
              </a:ext>
            </a:extLst>
          </p:cNvPr>
          <p:cNvSpPr/>
          <p:nvPr/>
        </p:nvSpPr>
        <p:spPr>
          <a:xfrm>
            <a:off x="2252017" y="5830094"/>
            <a:ext cx="7371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R Square Value of Interest Rate and Capital Inflow – 0.30</a:t>
            </a:r>
          </a:p>
        </p:txBody>
      </p:sp>
    </p:spTree>
    <p:extLst>
      <p:ext uri="{BB962C8B-B14F-4D97-AF65-F5344CB8AC3E}">
        <p14:creationId xmlns:p14="http://schemas.microsoft.com/office/powerpoint/2010/main" val="35917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97F-F0BF-4066-B436-58FCCC5E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172"/>
          </a:xfrm>
        </p:spPr>
        <p:txBody>
          <a:bodyPr>
            <a:normAutofit fontScale="90000"/>
          </a:bodyPr>
          <a:lstStyle/>
          <a:p>
            <a:r>
              <a:rPr lang="en-IN" dirty="0"/>
              <a:t>Lending Interest Rate and Inflation -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4B1096F-B9BA-490F-A7BE-8D1A170B1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01132"/>
              </p:ext>
            </p:extLst>
          </p:nvPr>
        </p:nvGraphicFramePr>
        <p:xfrm>
          <a:off x="706315" y="110386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7E338-7A12-4617-A806-287F866ABEEB}"/>
              </a:ext>
            </a:extLst>
          </p:cNvPr>
          <p:cNvSpPr/>
          <p:nvPr/>
        </p:nvSpPr>
        <p:spPr>
          <a:xfrm>
            <a:off x="2306764" y="6022703"/>
            <a:ext cx="69072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R Square Value of Interest Rate and Inflation  – 0.348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26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Interest Rate Analysis</vt:lpstr>
      <vt:lpstr>Interest rate VS Cumulative FDI Inflow </vt:lpstr>
      <vt:lpstr>Lending Interest Rate and Inflation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Analysis</dc:title>
  <dc:creator>Siddhant</dc:creator>
  <cp:lastModifiedBy>Siddhant</cp:lastModifiedBy>
  <cp:revision>7</cp:revision>
  <dcterms:created xsi:type="dcterms:W3CDTF">2018-04-29T19:34:44Z</dcterms:created>
  <dcterms:modified xsi:type="dcterms:W3CDTF">2018-04-30T14:39:52Z</dcterms:modified>
</cp:coreProperties>
</file>