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9" r:id="rId3"/>
    <p:sldId id="262" r:id="rId4"/>
    <p:sldId id="263" r:id="rId5"/>
    <p:sldId id="260"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C0B6"/>
    <a:srgbClr val="12C5BB"/>
    <a:srgbClr val="000000"/>
    <a:srgbClr val="0BC3B9"/>
    <a:srgbClr val="23C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NKYA BEDEKAR" userId="682b254421872a13" providerId="LiveId" clId="{3BB8160E-56A3-425B-B42F-F9CD3CCDEB8E}"/>
    <pc:docChg chg="undo custSel addSld delSld modSld sldOrd">
      <pc:chgData name="AJINKYA BEDEKAR" userId="682b254421872a13" providerId="LiveId" clId="{3BB8160E-56A3-425B-B42F-F9CD3CCDEB8E}" dt="2017-11-26T19:44:32.238" v="1685" actId="20577"/>
      <pc:docMkLst>
        <pc:docMk/>
      </pc:docMkLst>
      <pc:sldChg chg="modSp del">
        <pc:chgData name="AJINKYA BEDEKAR" userId="682b254421872a13" providerId="LiveId" clId="{3BB8160E-56A3-425B-B42F-F9CD3CCDEB8E}" dt="2017-11-26T19:28:35.313" v="696" actId="2696"/>
        <pc:sldMkLst>
          <pc:docMk/>
          <pc:sldMk cId="2814614635" sldId="257"/>
        </pc:sldMkLst>
        <pc:spChg chg="mod">
          <ac:chgData name="AJINKYA BEDEKAR" userId="682b254421872a13" providerId="LiveId" clId="{3BB8160E-56A3-425B-B42F-F9CD3CCDEB8E}" dt="2017-11-26T19:07:48.509" v="25" actId="27636"/>
          <ac:spMkLst>
            <pc:docMk/>
            <pc:sldMk cId="2814614635" sldId="257"/>
            <ac:spMk id="2" creationId="{24BD34F3-74CD-429A-B396-6E5D57D8BF3E}"/>
          </ac:spMkLst>
        </pc:spChg>
      </pc:sldChg>
      <pc:sldChg chg="addSp delSp modSp del setBg">
        <pc:chgData name="AJINKYA BEDEKAR" userId="682b254421872a13" providerId="LiveId" clId="{3BB8160E-56A3-425B-B42F-F9CD3CCDEB8E}" dt="2017-11-26T19:40:22.554" v="1559" actId="2696"/>
        <pc:sldMkLst>
          <pc:docMk/>
          <pc:sldMk cId="129014213" sldId="258"/>
        </pc:sldMkLst>
        <pc:spChg chg="add del mod">
          <ac:chgData name="AJINKYA BEDEKAR" userId="682b254421872a13" providerId="LiveId" clId="{3BB8160E-56A3-425B-B42F-F9CD3CCDEB8E}" dt="2017-11-26T19:19:49.229" v="442" actId="113"/>
          <ac:spMkLst>
            <pc:docMk/>
            <pc:sldMk cId="129014213" sldId="258"/>
            <ac:spMk id="2" creationId="{24BD34F3-74CD-429A-B396-6E5D57D8BF3E}"/>
          </ac:spMkLst>
        </pc:spChg>
        <pc:spChg chg="add del mod">
          <ac:chgData name="AJINKYA BEDEKAR" userId="682b254421872a13" providerId="LiveId" clId="{3BB8160E-56A3-425B-B42F-F9CD3CCDEB8E}" dt="2017-11-26T19:14:37.906" v="192" actId="478"/>
          <ac:spMkLst>
            <pc:docMk/>
            <pc:sldMk cId="129014213" sldId="258"/>
            <ac:spMk id="5" creationId="{C73B8A4E-24CA-4781-927F-3FB0E2BA9071}"/>
          </ac:spMkLst>
        </pc:spChg>
      </pc:sldChg>
      <pc:sldChg chg="addSp modSp">
        <pc:chgData name="AJINKYA BEDEKAR" userId="682b254421872a13" providerId="LiveId" clId="{3BB8160E-56A3-425B-B42F-F9CD3CCDEB8E}" dt="2017-11-26T19:41:41.205" v="1579" actId="20577"/>
        <pc:sldMkLst>
          <pc:docMk/>
          <pc:sldMk cId="2509357104" sldId="259"/>
        </pc:sldMkLst>
        <pc:spChg chg="mod">
          <ac:chgData name="AJINKYA BEDEKAR" userId="682b254421872a13" providerId="LiveId" clId="{3BB8160E-56A3-425B-B42F-F9CD3CCDEB8E}" dt="2017-11-26T19:22:13.521" v="559"/>
          <ac:spMkLst>
            <pc:docMk/>
            <pc:sldMk cId="2509357104" sldId="259"/>
            <ac:spMk id="2" creationId="{24BD34F3-74CD-429A-B396-6E5D57D8BF3E}"/>
          </ac:spMkLst>
        </pc:spChg>
        <pc:spChg chg="add mod">
          <ac:chgData name="AJINKYA BEDEKAR" userId="682b254421872a13" providerId="LiveId" clId="{3BB8160E-56A3-425B-B42F-F9CD3CCDEB8E}" dt="2017-11-26T19:41:41.205" v="1579" actId="20577"/>
          <ac:spMkLst>
            <pc:docMk/>
            <pc:sldMk cId="2509357104" sldId="259"/>
            <ac:spMk id="6" creationId="{FC69D00B-AFC7-4A0C-B491-EE58CC3D0D53}"/>
          </ac:spMkLst>
        </pc:spChg>
        <pc:spChg chg="mod">
          <ac:chgData name="AJINKYA BEDEKAR" userId="682b254421872a13" providerId="LiveId" clId="{3BB8160E-56A3-425B-B42F-F9CD3CCDEB8E}" dt="2017-11-26T19:21:58.569" v="526" actId="20577"/>
          <ac:spMkLst>
            <pc:docMk/>
            <pc:sldMk cId="2509357104" sldId="259"/>
            <ac:spMk id="12" creationId="{2383CAED-7718-451D-A670-69839C086CEF}"/>
          </ac:spMkLst>
        </pc:spChg>
      </pc:sldChg>
      <pc:sldChg chg="add del">
        <pc:chgData name="AJINKYA BEDEKAR" userId="682b254421872a13" providerId="LiveId" clId="{3BB8160E-56A3-425B-B42F-F9CD3CCDEB8E}" dt="2017-11-26T19:20:26.207" v="444" actId="2696"/>
        <pc:sldMkLst>
          <pc:docMk/>
          <pc:sldMk cId="3251826920" sldId="261"/>
        </pc:sldMkLst>
      </pc:sldChg>
      <pc:sldChg chg="addSp delSp modSp add del">
        <pc:chgData name="AJINKYA BEDEKAR" userId="682b254421872a13" providerId="LiveId" clId="{3BB8160E-56A3-425B-B42F-F9CD3CCDEB8E}" dt="2017-11-26T19:40:29.190" v="1560" actId="2696"/>
        <pc:sldMkLst>
          <pc:docMk/>
          <pc:sldMk cId="3831232052" sldId="261"/>
        </pc:sldMkLst>
        <pc:spChg chg="del">
          <ac:chgData name="AJINKYA BEDEKAR" userId="682b254421872a13" providerId="LiveId" clId="{3BB8160E-56A3-425B-B42F-F9CD3CCDEB8E}" dt="2017-11-26T19:24:15.434" v="651" actId="478"/>
          <ac:spMkLst>
            <pc:docMk/>
            <pc:sldMk cId="3831232052" sldId="261"/>
            <ac:spMk id="2" creationId="{24BD34F3-74CD-429A-B396-6E5D57D8BF3E}"/>
          </ac:spMkLst>
        </pc:spChg>
        <pc:spChg chg="add mod">
          <ac:chgData name="AJINKYA BEDEKAR" userId="682b254421872a13" providerId="LiveId" clId="{3BB8160E-56A3-425B-B42F-F9CD3CCDEB8E}" dt="2017-11-26T19:29:56.834" v="707" actId="14100"/>
          <ac:spMkLst>
            <pc:docMk/>
            <pc:sldMk cId="3831232052" sldId="261"/>
            <ac:spMk id="4" creationId="{509285EE-DB0E-48E2-9DD4-2B1C24B70226}"/>
          </ac:spMkLst>
        </pc:spChg>
        <pc:spChg chg="del">
          <ac:chgData name="AJINKYA BEDEKAR" userId="682b254421872a13" providerId="LiveId" clId="{3BB8160E-56A3-425B-B42F-F9CD3CCDEB8E}" dt="2017-11-26T19:24:15.434" v="651" actId="478"/>
          <ac:spMkLst>
            <pc:docMk/>
            <pc:sldMk cId="3831232052" sldId="261"/>
            <ac:spMk id="12" creationId="{2383CAED-7718-451D-A670-69839C086CEF}"/>
          </ac:spMkLst>
        </pc:spChg>
      </pc:sldChg>
      <pc:sldChg chg="modSp del">
        <pc:chgData name="AJINKYA BEDEKAR" userId="682b254421872a13" providerId="LiveId" clId="{3BB8160E-56A3-425B-B42F-F9CD3CCDEB8E}" dt="2017-11-26T19:07:21.995" v="24" actId="2696"/>
        <pc:sldMkLst>
          <pc:docMk/>
          <pc:sldMk cId="4222861983" sldId="261"/>
        </pc:sldMkLst>
        <pc:graphicFrameChg chg="mod modGraphic">
          <ac:chgData name="AJINKYA BEDEKAR" userId="682b254421872a13" providerId="LiveId" clId="{3BB8160E-56A3-425B-B42F-F9CD3CCDEB8E}" dt="2017-11-26T19:07:04.441" v="23" actId="14100"/>
          <ac:graphicFrameMkLst>
            <pc:docMk/>
            <pc:sldMk cId="4222861983" sldId="261"/>
            <ac:graphicFrameMk id="8" creationId="{FD7617D7-DAF7-4AF9-8DEB-5D6BD200367F}"/>
          </ac:graphicFrameMkLst>
        </pc:graphicFrameChg>
      </pc:sldChg>
      <pc:sldChg chg="modSp add">
        <pc:chgData name="AJINKYA BEDEKAR" userId="682b254421872a13" providerId="LiveId" clId="{3BB8160E-56A3-425B-B42F-F9CD3CCDEB8E}" dt="2017-11-26T19:40:08.379" v="1558" actId="255"/>
        <pc:sldMkLst>
          <pc:docMk/>
          <pc:sldMk cId="2827595378" sldId="262"/>
        </pc:sldMkLst>
        <pc:spChg chg="mod">
          <ac:chgData name="AJINKYA BEDEKAR" userId="682b254421872a13" providerId="LiveId" clId="{3BB8160E-56A3-425B-B42F-F9CD3CCDEB8E}" dt="2017-11-26T19:35:24.892" v="1438" actId="20577"/>
          <ac:spMkLst>
            <pc:docMk/>
            <pc:sldMk cId="2827595378" sldId="262"/>
            <ac:spMk id="2" creationId="{24BD34F3-74CD-429A-B396-6E5D57D8BF3E}"/>
          </ac:spMkLst>
        </pc:spChg>
        <pc:spChg chg="mod">
          <ac:chgData name="AJINKYA BEDEKAR" userId="682b254421872a13" providerId="LiveId" clId="{3BB8160E-56A3-425B-B42F-F9CD3CCDEB8E}" dt="2017-11-26T19:40:08.379" v="1558" actId="255"/>
          <ac:spMkLst>
            <pc:docMk/>
            <pc:sldMk cId="2827595378" sldId="262"/>
            <ac:spMk id="12" creationId="{2383CAED-7718-451D-A670-69839C086CEF}"/>
          </ac:spMkLst>
        </pc:spChg>
      </pc:sldChg>
      <pc:sldChg chg="add">
        <pc:chgData name="AJINKYA BEDEKAR" userId="682b254421872a13" providerId="LiveId" clId="{3BB8160E-56A3-425B-B42F-F9CD3CCDEB8E}" dt="2017-11-26T19:30:16.796" v="708"/>
        <pc:sldMkLst>
          <pc:docMk/>
          <pc:sldMk cId="3966012159" sldId="263"/>
        </pc:sldMkLst>
      </pc:sldChg>
      <pc:sldChg chg="modSp add ord">
        <pc:chgData name="AJINKYA BEDEKAR" userId="682b254421872a13" providerId="LiveId" clId="{3BB8160E-56A3-425B-B42F-F9CD3CCDEB8E}" dt="2017-11-26T19:44:32.238" v="1685" actId="20577"/>
        <pc:sldMkLst>
          <pc:docMk/>
          <pc:sldMk cId="3724808356" sldId="264"/>
        </pc:sldMkLst>
        <pc:spChg chg="mod">
          <ac:chgData name="AJINKYA BEDEKAR" userId="682b254421872a13" providerId="LiveId" clId="{3BB8160E-56A3-425B-B42F-F9CD3CCDEB8E}" dt="2017-11-26T19:44:21.050" v="1607" actId="20577"/>
          <ac:spMkLst>
            <pc:docMk/>
            <pc:sldMk cId="3724808356" sldId="264"/>
            <ac:spMk id="2" creationId="{24BD34F3-74CD-429A-B396-6E5D57D8BF3E}"/>
          </ac:spMkLst>
        </pc:spChg>
        <pc:spChg chg="mod">
          <ac:chgData name="AJINKYA BEDEKAR" userId="682b254421872a13" providerId="LiveId" clId="{3BB8160E-56A3-425B-B42F-F9CD3CCDEB8E}" dt="2017-11-26T19:44:32.238" v="1685" actId="20577"/>
          <ac:spMkLst>
            <pc:docMk/>
            <pc:sldMk cId="3724808356" sldId="264"/>
            <ac:spMk id="12" creationId="{2383CAED-7718-451D-A670-69839C086C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C0D3-AF8D-4999-A40E-CC04F25DB9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A8729C-8797-4EA8-A4E0-172894403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6B4B7F-4791-49AE-802C-A9A0540885C6}"/>
              </a:ext>
            </a:extLst>
          </p:cNvPr>
          <p:cNvSpPr>
            <a:spLocks noGrp="1"/>
          </p:cNvSpPr>
          <p:nvPr>
            <p:ph type="dt" sz="half" idx="10"/>
          </p:nvPr>
        </p:nvSpPr>
        <p:spPr/>
        <p:txBody>
          <a:bodyPr/>
          <a:lstStyle/>
          <a:p>
            <a:fld id="{08B9EBBA-996F-894A-B54A-D6246ED52CEA}" type="datetimeFigureOut">
              <a:rPr lang="en-US" smtClean="0"/>
              <a:pPr/>
              <a:t>11/26/2017</a:t>
            </a:fld>
            <a:endParaRPr lang="en-US" dirty="0"/>
          </a:p>
        </p:txBody>
      </p:sp>
      <p:sp>
        <p:nvSpPr>
          <p:cNvPr id="5" name="Footer Placeholder 4">
            <a:extLst>
              <a:ext uri="{FF2B5EF4-FFF2-40B4-BE49-F238E27FC236}">
                <a16:creationId xmlns:a16="http://schemas.microsoft.com/office/drawing/2014/main" id="{A4C18F07-DE68-45A6-9A59-210E47BB8B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EE17A9-A9BD-40EE-B765-2D4A2C6DB8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70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E9CF-2525-4DA2-BDED-A9BCEE973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EFFABD-7636-4C26-A26C-A21043038C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F24F1-2AC4-4DC2-B1A0-5A3691107409}"/>
              </a:ext>
            </a:extLst>
          </p:cNvPr>
          <p:cNvSpPr>
            <a:spLocks noGrp="1"/>
          </p:cNvSpPr>
          <p:nvPr>
            <p:ph type="dt" sz="half" idx="10"/>
          </p:nvPr>
        </p:nvSpPr>
        <p:spPr/>
        <p:txBody>
          <a:bodyPr/>
          <a:lstStyle/>
          <a:p>
            <a:fld id="{C6C52C72-DE31-F449-A4ED-4C594FD91407}" type="datetimeFigureOut">
              <a:rPr lang="en-US" smtClean="0"/>
              <a:pPr/>
              <a:t>11/26/2017</a:t>
            </a:fld>
            <a:endParaRPr lang="en-US" dirty="0"/>
          </a:p>
        </p:txBody>
      </p:sp>
      <p:sp>
        <p:nvSpPr>
          <p:cNvPr id="5" name="Footer Placeholder 4">
            <a:extLst>
              <a:ext uri="{FF2B5EF4-FFF2-40B4-BE49-F238E27FC236}">
                <a16:creationId xmlns:a16="http://schemas.microsoft.com/office/drawing/2014/main" id="{0E05FE6D-85C6-40AC-AB7C-3A7C4CDF91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11957A-7EEB-494D-9A52-E91DDD41F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13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5EE2FE-6F44-43C6-A58B-DD3C8A42F5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0E1F6E-E16C-4EFE-846E-276F11CE9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A7845-A8C0-44C1-B3BD-A9A452207B2C}"/>
              </a:ext>
            </a:extLst>
          </p:cNvPr>
          <p:cNvSpPr>
            <a:spLocks noGrp="1"/>
          </p:cNvSpPr>
          <p:nvPr>
            <p:ph type="dt" sz="half" idx="10"/>
          </p:nvPr>
        </p:nvSpPr>
        <p:spPr/>
        <p:txBody>
          <a:bodyPr/>
          <a:lstStyle/>
          <a:p>
            <a:fld id="{ED62726E-379B-B349-9EED-81ED093FA806}" type="datetimeFigureOut">
              <a:rPr lang="en-US" smtClean="0"/>
              <a:pPr/>
              <a:t>11/26/2017</a:t>
            </a:fld>
            <a:endParaRPr lang="en-US" dirty="0"/>
          </a:p>
        </p:txBody>
      </p:sp>
      <p:sp>
        <p:nvSpPr>
          <p:cNvPr id="5" name="Footer Placeholder 4">
            <a:extLst>
              <a:ext uri="{FF2B5EF4-FFF2-40B4-BE49-F238E27FC236}">
                <a16:creationId xmlns:a16="http://schemas.microsoft.com/office/drawing/2014/main" id="{7FAB9A29-E5FA-4E02-BCD6-4DDE620B18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9122C1-FE96-440B-A48D-1CB60680D20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854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482E-4963-4E18-9350-E3645C894F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B76002-11B0-4485-A5CD-0A14A0CF76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64E7E-1273-4C2F-9026-13ECEED40A72}"/>
              </a:ext>
            </a:extLst>
          </p:cNvPr>
          <p:cNvSpPr>
            <a:spLocks noGrp="1"/>
          </p:cNvSpPr>
          <p:nvPr>
            <p:ph type="dt" sz="half" idx="10"/>
          </p:nvPr>
        </p:nvSpPr>
        <p:spPr/>
        <p:txBody>
          <a:bodyPr/>
          <a:lstStyle/>
          <a:p>
            <a:fld id="{9B3A1323-8D79-1946-B0D7-40001CF92E9D}" type="datetimeFigureOut">
              <a:rPr lang="en-US" smtClean="0"/>
              <a:pPr/>
              <a:t>11/26/2017</a:t>
            </a:fld>
            <a:endParaRPr lang="en-US" dirty="0"/>
          </a:p>
        </p:txBody>
      </p:sp>
      <p:sp>
        <p:nvSpPr>
          <p:cNvPr id="5" name="Footer Placeholder 4">
            <a:extLst>
              <a:ext uri="{FF2B5EF4-FFF2-40B4-BE49-F238E27FC236}">
                <a16:creationId xmlns:a16="http://schemas.microsoft.com/office/drawing/2014/main" id="{BD764833-CDCE-4638-99A0-3015C350F7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6FDD05-8F3B-48BE-8959-5417E6438D8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39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E3E49-8551-48EB-A089-7B6ACE84CB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9E7972-68D6-42E8-AB5F-EB23DF72E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B27B481-0227-4C7C-948D-B4758CB3FD1F}"/>
              </a:ext>
            </a:extLst>
          </p:cNvPr>
          <p:cNvSpPr>
            <a:spLocks noGrp="1"/>
          </p:cNvSpPr>
          <p:nvPr>
            <p:ph type="dt" sz="half" idx="10"/>
          </p:nvPr>
        </p:nvSpPr>
        <p:spPr/>
        <p:txBody>
          <a:bodyPr/>
          <a:lstStyle/>
          <a:p>
            <a:fld id="{8DFA1846-DA80-1C48-A609-854EA85C59AD}" type="datetimeFigureOut">
              <a:rPr lang="en-US" smtClean="0"/>
              <a:pPr/>
              <a:t>11/26/2017</a:t>
            </a:fld>
            <a:endParaRPr lang="en-US" dirty="0"/>
          </a:p>
        </p:txBody>
      </p:sp>
      <p:sp>
        <p:nvSpPr>
          <p:cNvPr id="5" name="Footer Placeholder 4">
            <a:extLst>
              <a:ext uri="{FF2B5EF4-FFF2-40B4-BE49-F238E27FC236}">
                <a16:creationId xmlns:a16="http://schemas.microsoft.com/office/drawing/2014/main" id="{7AA1F886-B13B-485E-9316-604E3AC27E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1DA79B-6DCF-4C53-AB8F-0362452F611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86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FF49-D5E2-4FC1-9AE7-3C1128BA1C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150967-5E04-40D4-9996-A29500B3FB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DE706-23E1-4034-AE16-825D450EE0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112B03-EC2F-4992-A925-B22346C61310}"/>
              </a:ext>
            </a:extLst>
          </p:cNvPr>
          <p:cNvSpPr>
            <a:spLocks noGrp="1"/>
          </p:cNvSpPr>
          <p:nvPr>
            <p:ph type="dt" sz="half" idx="10"/>
          </p:nvPr>
        </p:nvSpPr>
        <p:spPr/>
        <p:txBody>
          <a:bodyPr/>
          <a:lstStyle/>
          <a:p>
            <a:fld id="{57302355-E14B-8545-A8F8-0FE83CC9D524}" type="datetimeFigureOut">
              <a:rPr lang="en-US" smtClean="0"/>
              <a:pPr/>
              <a:t>11/26/2017</a:t>
            </a:fld>
            <a:endParaRPr lang="en-US" dirty="0"/>
          </a:p>
        </p:txBody>
      </p:sp>
      <p:sp>
        <p:nvSpPr>
          <p:cNvPr id="6" name="Footer Placeholder 5">
            <a:extLst>
              <a:ext uri="{FF2B5EF4-FFF2-40B4-BE49-F238E27FC236}">
                <a16:creationId xmlns:a16="http://schemas.microsoft.com/office/drawing/2014/main" id="{25C21388-5396-4A3D-89EF-7413678DEF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9F9CFD-2B40-4149-90C4-40BC469FE4D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27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7889-0EAC-4D99-9D2B-981CC96BF3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0C7CD2-C76E-4BA5-A0DF-AF062F609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6536E1-8503-4B5C-B3B1-A60C69DC1C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CC45D-139C-4DCB-8A7D-6BEA37687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215CEB-AC2C-4F62-BECA-2B8272A7F4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E3E6D1-6774-40A3-8317-E847BC661AC5}"/>
              </a:ext>
            </a:extLst>
          </p:cNvPr>
          <p:cNvSpPr>
            <a:spLocks noGrp="1"/>
          </p:cNvSpPr>
          <p:nvPr>
            <p:ph type="dt" sz="half" idx="10"/>
          </p:nvPr>
        </p:nvSpPr>
        <p:spPr/>
        <p:txBody>
          <a:bodyPr/>
          <a:lstStyle/>
          <a:p>
            <a:fld id="{02640F58-564D-2B4F-AE67-E407BA4FCF45}" type="datetimeFigureOut">
              <a:rPr lang="en-US" smtClean="0"/>
              <a:pPr/>
              <a:t>11/26/2017</a:t>
            </a:fld>
            <a:endParaRPr lang="en-US" dirty="0"/>
          </a:p>
        </p:txBody>
      </p:sp>
      <p:sp>
        <p:nvSpPr>
          <p:cNvPr id="8" name="Footer Placeholder 7">
            <a:extLst>
              <a:ext uri="{FF2B5EF4-FFF2-40B4-BE49-F238E27FC236}">
                <a16:creationId xmlns:a16="http://schemas.microsoft.com/office/drawing/2014/main" id="{8555DBE1-856D-4C08-8FE1-A018B66C519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D08C0D2-008B-4958-9B03-FC598EE119A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882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4E2C-B62C-4EBA-A905-DEA7E7E09D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900BFA-BE84-4114-A278-248C62D7C8F5}"/>
              </a:ext>
            </a:extLst>
          </p:cNvPr>
          <p:cNvSpPr>
            <a:spLocks noGrp="1"/>
          </p:cNvSpPr>
          <p:nvPr>
            <p:ph type="dt" sz="half" idx="10"/>
          </p:nvPr>
        </p:nvSpPr>
        <p:spPr/>
        <p:txBody>
          <a:bodyPr/>
          <a:lstStyle/>
          <a:p>
            <a:fld id="{F13A34C8-038E-2045-AF43-DF7DBB8E0E9E}" type="datetimeFigureOut">
              <a:rPr lang="en-US" smtClean="0"/>
              <a:pPr/>
              <a:t>11/26/2017</a:t>
            </a:fld>
            <a:endParaRPr lang="en-US" dirty="0"/>
          </a:p>
        </p:txBody>
      </p:sp>
      <p:sp>
        <p:nvSpPr>
          <p:cNvPr id="4" name="Footer Placeholder 3">
            <a:extLst>
              <a:ext uri="{FF2B5EF4-FFF2-40B4-BE49-F238E27FC236}">
                <a16:creationId xmlns:a16="http://schemas.microsoft.com/office/drawing/2014/main" id="{98DBF399-2626-43EA-962B-A38198FD4D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94C12BF-F704-499F-8F06-B67D456686B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5439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40409C-801C-41AA-843E-B8BE899B4461}"/>
              </a:ext>
            </a:extLst>
          </p:cNvPr>
          <p:cNvSpPr>
            <a:spLocks noGrp="1"/>
          </p:cNvSpPr>
          <p:nvPr>
            <p:ph type="dt" sz="half" idx="10"/>
          </p:nvPr>
        </p:nvSpPr>
        <p:spPr/>
        <p:txBody>
          <a:bodyPr/>
          <a:lstStyle/>
          <a:p>
            <a:fld id="{8818C68F-D26B-8F47-958C-23B49CF8A634}" type="datetimeFigureOut">
              <a:rPr lang="en-US" smtClean="0"/>
              <a:pPr/>
              <a:t>11/26/2017</a:t>
            </a:fld>
            <a:endParaRPr lang="en-US" dirty="0"/>
          </a:p>
        </p:txBody>
      </p:sp>
      <p:sp>
        <p:nvSpPr>
          <p:cNvPr id="3" name="Footer Placeholder 2">
            <a:extLst>
              <a:ext uri="{FF2B5EF4-FFF2-40B4-BE49-F238E27FC236}">
                <a16:creationId xmlns:a16="http://schemas.microsoft.com/office/drawing/2014/main" id="{4FA38D2F-0AE9-4EED-BE07-27EF1A086D8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698932E-1D04-4F2C-B5D0-3F0FE70495F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881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CCB7-64B8-488F-BED5-F7A473AD3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96A30-0E66-4947-AB43-DACB32C57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9E918D-33EB-4F3A-A934-E733C21DB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EC46F9-5123-451A-9D05-5068F7AF3CBD}"/>
              </a:ext>
            </a:extLst>
          </p:cNvPr>
          <p:cNvSpPr>
            <a:spLocks noGrp="1"/>
          </p:cNvSpPr>
          <p:nvPr>
            <p:ph type="dt" sz="half" idx="10"/>
          </p:nvPr>
        </p:nvSpPr>
        <p:spPr/>
        <p:txBody>
          <a:bodyPr/>
          <a:lstStyle/>
          <a:p>
            <a:fld id="{D0DF5E60-9974-AC48-9591-99C2BB44B7CF}" type="datetimeFigureOut">
              <a:rPr lang="en-US" smtClean="0"/>
              <a:pPr/>
              <a:t>11/26/2017</a:t>
            </a:fld>
            <a:endParaRPr lang="en-US" dirty="0"/>
          </a:p>
        </p:txBody>
      </p:sp>
      <p:sp>
        <p:nvSpPr>
          <p:cNvPr id="6" name="Footer Placeholder 5">
            <a:extLst>
              <a:ext uri="{FF2B5EF4-FFF2-40B4-BE49-F238E27FC236}">
                <a16:creationId xmlns:a16="http://schemas.microsoft.com/office/drawing/2014/main" id="{9D1F9946-261D-41E3-B879-2BF86D2A63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A990B8-1867-4463-944A-24B956FFF2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24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7D50-416E-4764-8DCE-6A1B62A40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B3C2D5-5535-4F29-BBFB-FD7BB31EF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EB4FF6-F104-49D7-85C0-9908A952F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070D45-2D12-487B-9BD4-AA908350876F}"/>
              </a:ext>
            </a:extLst>
          </p:cNvPr>
          <p:cNvSpPr>
            <a:spLocks noGrp="1"/>
          </p:cNvSpPr>
          <p:nvPr>
            <p:ph type="dt" sz="half" idx="10"/>
          </p:nvPr>
        </p:nvSpPr>
        <p:spPr/>
        <p:txBody>
          <a:bodyPr/>
          <a:lstStyle/>
          <a:p>
            <a:fld id="{18C79C5D-2A6F-F04D-97DA-BEF2467B64E4}" type="datetimeFigureOut">
              <a:rPr lang="en-US" smtClean="0"/>
              <a:pPr/>
              <a:t>11/26/2017</a:t>
            </a:fld>
            <a:endParaRPr lang="en-US" dirty="0"/>
          </a:p>
        </p:txBody>
      </p:sp>
      <p:sp>
        <p:nvSpPr>
          <p:cNvPr id="6" name="Footer Placeholder 5">
            <a:extLst>
              <a:ext uri="{FF2B5EF4-FFF2-40B4-BE49-F238E27FC236}">
                <a16:creationId xmlns:a16="http://schemas.microsoft.com/office/drawing/2014/main" id="{DB9A8583-F3D5-4850-8940-AEBCA1C171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CCEC62-75CF-4614-9B73-1B399C15A6B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207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771AA-9964-4225-9222-ABE2A74D9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7AACB6-E12F-41AD-AB41-5DDA798FFA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D210E-A156-4B6A-8BC3-DCEF1A3455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11/26/2017</a:t>
            </a:fld>
            <a:endParaRPr lang="en-US" dirty="0"/>
          </a:p>
        </p:txBody>
      </p:sp>
      <p:sp>
        <p:nvSpPr>
          <p:cNvPr id="5" name="Footer Placeholder 4">
            <a:extLst>
              <a:ext uri="{FF2B5EF4-FFF2-40B4-BE49-F238E27FC236}">
                <a16:creationId xmlns:a16="http://schemas.microsoft.com/office/drawing/2014/main" id="{31707737-C771-4DFE-AD27-5B90E2D852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0374115-D6B6-463F-9D44-3C4BF9359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9699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A black sign with white letters&#10;&#10;Description generated with high confidence">
            <a:extLst>
              <a:ext uri="{FF2B5EF4-FFF2-40B4-BE49-F238E27FC236}">
                <a16:creationId xmlns:a16="http://schemas.microsoft.com/office/drawing/2014/main" id="{475F1727-C1C8-459F-87B3-5F597695DFBF}"/>
              </a:ext>
            </a:extLst>
          </p:cNvPr>
          <p:cNvPicPr>
            <a:picLocks noChangeAspect="1"/>
          </p:cNvPicPr>
          <p:nvPr/>
        </p:nvPicPr>
        <p:blipFill rotWithShape="1">
          <a:blip r:embed="rId2"/>
          <a:srcRect l="7866" r="3317"/>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24BD34F3-74CD-429A-B396-6E5D57D8BF3E}"/>
              </a:ext>
            </a:extLst>
          </p:cNvPr>
          <p:cNvSpPr>
            <a:spLocks noGrp="1"/>
          </p:cNvSpPr>
          <p:nvPr>
            <p:ph type="ctrTitle"/>
          </p:nvPr>
        </p:nvSpPr>
        <p:spPr>
          <a:xfrm>
            <a:off x="810002" y="996906"/>
            <a:ext cx="4961534" cy="3601598"/>
          </a:xfrm>
        </p:spPr>
        <p:txBody>
          <a:bodyPr>
            <a:normAutofit fontScale="90000"/>
          </a:bodyPr>
          <a:lstStyle/>
          <a:p>
            <a:r>
              <a:rPr lang="en-US" dirty="0"/>
              <a:t>IMPACT OF MONETARY POLICY ON ENGINEERING INDUSTRY </a:t>
            </a:r>
          </a:p>
        </p:txBody>
      </p:sp>
      <p:sp>
        <p:nvSpPr>
          <p:cNvPr id="3" name="Subtitle 2">
            <a:extLst>
              <a:ext uri="{FF2B5EF4-FFF2-40B4-BE49-F238E27FC236}">
                <a16:creationId xmlns:a16="http://schemas.microsoft.com/office/drawing/2014/main" id="{015A66C6-8B2A-4072-8ACD-15ABC4863FD4}"/>
              </a:ext>
            </a:extLst>
          </p:cNvPr>
          <p:cNvSpPr>
            <a:spLocks noGrp="1"/>
          </p:cNvSpPr>
          <p:nvPr>
            <p:ph type="subTitle" idx="1"/>
          </p:nvPr>
        </p:nvSpPr>
        <p:spPr>
          <a:xfrm>
            <a:off x="810001" y="5280847"/>
            <a:ext cx="4961535" cy="785656"/>
          </a:xfrm>
        </p:spPr>
        <p:txBody>
          <a:bodyPr>
            <a:normAutofit/>
          </a:bodyPr>
          <a:lstStyle/>
          <a:p>
            <a:r>
              <a:rPr lang="en-US" sz="4000" dirty="0" err="1"/>
              <a:t>Rinkal</a:t>
            </a:r>
            <a:r>
              <a:rPr lang="en-US" sz="4000" dirty="0"/>
              <a:t> </a:t>
            </a:r>
            <a:r>
              <a:rPr lang="en-US" sz="4000" dirty="0" err="1"/>
              <a:t>singh</a:t>
            </a:r>
            <a:endParaRPr lang="en-US" sz="4000" dirty="0"/>
          </a:p>
        </p:txBody>
      </p:sp>
    </p:spTree>
    <p:extLst>
      <p:ext uri="{BB962C8B-B14F-4D97-AF65-F5344CB8AC3E}">
        <p14:creationId xmlns:p14="http://schemas.microsoft.com/office/powerpoint/2010/main" val="367004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34F3-74CD-429A-B396-6E5D57D8BF3E}"/>
              </a:ext>
            </a:extLst>
          </p:cNvPr>
          <p:cNvSpPr>
            <a:spLocks noGrp="1"/>
          </p:cNvSpPr>
          <p:nvPr>
            <p:ph type="ctrTitle"/>
          </p:nvPr>
        </p:nvSpPr>
        <p:spPr>
          <a:xfrm>
            <a:off x="136927" y="203261"/>
            <a:ext cx="10572000" cy="1890581"/>
          </a:xfrm>
        </p:spPr>
        <p:txBody>
          <a:bodyPr>
            <a:normAutofit fontScale="90000"/>
          </a:bodyPr>
          <a:lstStyle/>
          <a:p>
            <a:br>
              <a:rPr lang="en-US" sz="4000" dirty="0"/>
            </a:br>
            <a:br>
              <a:rPr lang="en-US" sz="4000" dirty="0"/>
            </a:br>
            <a:br>
              <a:rPr lang="en-US" sz="4000" dirty="0"/>
            </a:br>
            <a:br>
              <a:rPr lang="en-US" sz="4000" dirty="0"/>
            </a:br>
            <a:r>
              <a:rPr lang="en-US" sz="4000" dirty="0"/>
              <a:t>                                                                                                                                           </a:t>
            </a:r>
            <a:r>
              <a:rPr lang="en-US" sz="4800" u="sng" dirty="0">
                <a:solidFill>
                  <a:schemeClr val="bg1">
                    <a:lumMod val="65000"/>
                    <a:lumOff val="35000"/>
                  </a:schemeClr>
                </a:solidFill>
              </a:rPr>
              <a:t>INTRODUCTION</a:t>
            </a:r>
            <a:br>
              <a:rPr lang="en-US" sz="4000" dirty="0"/>
            </a:br>
            <a:br>
              <a:rPr lang="en-US" sz="4000" dirty="0"/>
            </a:br>
            <a:r>
              <a:rPr lang="en-US" sz="4000" dirty="0"/>
              <a:t>Monetary policy refers to the use of instruments under the control of the central bank to regulate the availability, cost and use of money and credit. </a:t>
            </a:r>
            <a:br>
              <a:rPr lang="en-US" sz="4000" dirty="0"/>
            </a:br>
            <a:br>
              <a:rPr lang="en-US" sz="4000" dirty="0"/>
            </a:br>
            <a:r>
              <a:rPr lang="en-US" sz="4800" u="sng" dirty="0">
                <a:solidFill>
                  <a:schemeClr val="bg1">
                    <a:lumMod val="65000"/>
                    <a:lumOff val="35000"/>
                  </a:schemeClr>
                </a:solidFill>
              </a:rPr>
              <a:t>Objectives</a:t>
            </a:r>
            <a:br>
              <a:rPr lang="en-US" sz="4800" u="sng" dirty="0">
                <a:solidFill>
                  <a:schemeClr val="bg1">
                    <a:lumMod val="65000"/>
                    <a:lumOff val="35000"/>
                  </a:schemeClr>
                </a:solidFill>
              </a:rPr>
            </a:br>
            <a:br>
              <a:rPr lang="en-US" sz="4000" dirty="0"/>
            </a:br>
            <a:r>
              <a:rPr lang="en-US" sz="4000" dirty="0"/>
              <a:t>• Maintaining price stability </a:t>
            </a:r>
            <a:br>
              <a:rPr lang="en-US" sz="4000" dirty="0"/>
            </a:br>
            <a:r>
              <a:rPr lang="en-US" sz="4000" dirty="0"/>
              <a:t>• Ensuring adequate flow of credit to the productive Sectors of the economy </a:t>
            </a:r>
            <a:br>
              <a:rPr lang="en-US" sz="4000" dirty="0"/>
            </a:br>
            <a:r>
              <a:rPr lang="en-US" sz="4000" dirty="0"/>
              <a:t>• Rapid economic growth </a:t>
            </a:r>
            <a:br>
              <a:rPr lang="en-US" sz="4000" dirty="0"/>
            </a:br>
            <a:r>
              <a:rPr lang="en-US" sz="4000" dirty="0"/>
              <a:t>• Balance of payment equilibrium </a:t>
            </a:r>
            <a:br>
              <a:rPr lang="en-US" sz="4000" dirty="0"/>
            </a:br>
            <a:r>
              <a:rPr lang="en-US" sz="4000" dirty="0"/>
              <a:t>• Full employment </a:t>
            </a:r>
            <a:br>
              <a:rPr lang="en-US" sz="4000" dirty="0"/>
            </a:br>
            <a:r>
              <a:rPr lang="en-US" sz="4000" dirty="0"/>
              <a:t>• Equal income distribution</a:t>
            </a: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u="sng" dirty="0">
                <a:solidFill>
                  <a:schemeClr val="tx1">
                    <a:lumMod val="95000"/>
                    <a:lumOff val="5000"/>
                  </a:schemeClr>
                </a:solidFill>
              </a:rPr>
            </a:br>
            <a:br>
              <a:rPr lang="en-US" sz="4000" u="sng" dirty="0">
                <a:solidFill>
                  <a:schemeClr val="tx1">
                    <a:lumMod val="95000"/>
                    <a:lumOff val="5000"/>
                  </a:schemeClr>
                </a:solidFill>
              </a:rPr>
            </a:br>
            <a:br>
              <a:rPr lang="en-US" sz="4000" dirty="0"/>
            </a:br>
            <a:br>
              <a:rPr lang="en-US" sz="4000" dirty="0"/>
            </a:br>
            <a:br>
              <a:rPr lang="en-US" sz="4000" dirty="0"/>
            </a:br>
            <a:r>
              <a:rPr lang="en-US" sz="4000" dirty="0"/>
              <a:t>                                                                                                                                           </a:t>
            </a:r>
            <a:r>
              <a:rPr lang="en-US" sz="4800" u="sng" dirty="0">
                <a:solidFill>
                  <a:schemeClr val="bg1">
                    <a:lumMod val="65000"/>
                    <a:lumOff val="35000"/>
                  </a:schemeClr>
                </a:solidFill>
              </a:rPr>
              <a:t>INTRODUCTION</a:t>
            </a:r>
            <a:br>
              <a:rPr lang="en-US" sz="4000" dirty="0"/>
            </a:br>
            <a:br>
              <a:rPr lang="en-US" sz="4000" dirty="0"/>
            </a:br>
            <a:r>
              <a:rPr lang="en-US" sz="4000" dirty="0"/>
              <a:t>Monetary policy refers to the use of instruments under the control of the central bank to regulate the availability, cost and use of money and credit. </a:t>
            </a:r>
            <a:br>
              <a:rPr lang="en-US" sz="4000" dirty="0"/>
            </a:br>
            <a:br>
              <a:rPr lang="en-US" sz="4000" dirty="0"/>
            </a:br>
            <a:r>
              <a:rPr lang="en-US" sz="4800" u="sng" dirty="0">
                <a:solidFill>
                  <a:schemeClr val="bg1">
                    <a:lumMod val="65000"/>
                    <a:lumOff val="35000"/>
                  </a:schemeClr>
                </a:solidFill>
              </a:rPr>
              <a:t>Objectives</a:t>
            </a:r>
            <a:br>
              <a:rPr lang="en-US" sz="4800" u="sng" dirty="0">
                <a:solidFill>
                  <a:schemeClr val="bg1">
                    <a:lumMod val="65000"/>
                    <a:lumOff val="35000"/>
                  </a:schemeClr>
                </a:solidFill>
              </a:rPr>
            </a:br>
            <a:br>
              <a:rPr lang="en-US" sz="4000" dirty="0"/>
            </a:br>
            <a:r>
              <a:rPr lang="en-US" sz="4000" dirty="0"/>
              <a:t>• Maintaining price stability </a:t>
            </a:r>
            <a:br>
              <a:rPr lang="en-US" sz="4000" dirty="0"/>
            </a:br>
            <a:r>
              <a:rPr lang="en-US" sz="4000" dirty="0"/>
              <a:t>• Ensuring adequate flow of credit to the productive Sectors of the economy </a:t>
            </a:r>
            <a:br>
              <a:rPr lang="en-US" sz="4000" dirty="0"/>
            </a:br>
            <a:r>
              <a:rPr lang="en-US" sz="4000" dirty="0"/>
              <a:t>• Rapid economic growth </a:t>
            </a:r>
            <a:br>
              <a:rPr lang="en-US" sz="4000" dirty="0"/>
            </a:br>
            <a:r>
              <a:rPr lang="en-US" sz="4000" dirty="0"/>
              <a:t>• Balance of payment equilibrium </a:t>
            </a:r>
            <a:br>
              <a:rPr lang="en-US" sz="4000" dirty="0"/>
            </a:br>
            <a:r>
              <a:rPr lang="en-US" sz="4000" dirty="0"/>
              <a:t>• Full employment </a:t>
            </a:r>
            <a:br>
              <a:rPr lang="en-US" sz="4000" dirty="0"/>
            </a:br>
            <a:r>
              <a:rPr lang="en-US" sz="4000" dirty="0"/>
              <a:t>• Equal income distribution</a:t>
            </a: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endParaRPr lang="en-US" sz="4000" dirty="0"/>
          </a:p>
        </p:txBody>
      </p:sp>
      <p:sp>
        <p:nvSpPr>
          <p:cNvPr id="12" name="Title 1">
            <a:extLst>
              <a:ext uri="{FF2B5EF4-FFF2-40B4-BE49-F238E27FC236}">
                <a16:creationId xmlns:a16="http://schemas.microsoft.com/office/drawing/2014/main" id="{2383CAED-7718-451D-A670-69839C086CEF}"/>
              </a:ext>
            </a:extLst>
          </p:cNvPr>
          <p:cNvSpPr txBox="1">
            <a:spLocks/>
          </p:cNvSpPr>
          <p:nvPr/>
        </p:nvSpPr>
        <p:spPr>
          <a:xfrm>
            <a:off x="0" y="2429536"/>
            <a:ext cx="10572000" cy="511981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sp>
        <p:nvSpPr>
          <p:cNvPr id="6" name="Rectangle 5">
            <a:extLst>
              <a:ext uri="{FF2B5EF4-FFF2-40B4-BE49-F238E27FC236}">
                <a16:creationId xmlns:a16="http://schemas.microsoft.com/office/drawing/2014/main" id="{FC69D00B-AFC7-4A0C-B491-EE58CC3D0D53}"/>
              </a:ext>
            </a:extLst>
          </p:cNvPr>
          <p:cNvSpPr/>
          <p:nvPr/>
        </p:nvSpPr>
        <p:spPr>
          <a:xfrm>
            <a:off x="393895" y="-864483"/>
            <a:ext cx="10572001" cy="9417963"/>
          </a:xfrm>
          <a:prstGeom prst="rect">
            <a:avLst/>
          </a:prstGeom>
        </p:spPr>
        <p:txBody>
          <a:bodyPr wrap="square">
            <a:spAutoFit/>
          </a:bodyPr>
          <a:lstStyle/>
          <a:p>
            <a:br>
              <a:rPr lang="en-US" dirty="0">
                <a:solidFill>
                  <a:schemeClr val="tx1">
                    <a:lumMod val="85000"/>
                    <a:lumOff val="15000"/>
                  </a:schemeClr>
                </a:solidFill>
              </a:rPr>
            </a:br>
            <a:br>
              <a:rPr lang="en-US" dirty="0">
                <a:solidFill>
                  <a:schemeClr val="tx1">
                    <a:lumMod val="85000"/>
                    <a:lumOff val="15000"/>
                  </a:schemeClr>
                </a:solidFill>
              </a:rPr>
            </a:br>
            <a:br>
              <a:rPr lang="en-US" dirty="0">
                <a:solidFill>
                  <a:schemeClr val="tx1">
                    <a:lumMod val="85000"/>
                    <a:lumOff val="15000"/>
                  </a:schemeClr>
                </a:solidFill>
              </a:rPr>
            </a:br>
            <a:r>
              <a:rPr lang="en-US" sz="3200" b="1" dirty="0">
                <a:solidFill>
                  <a:schemeClr val="tx1">
                    <a:lumMod val="85000"/>
                    <a:lumOff val="15000"/>
                  </a:schemeClr>
                </a:solidFill>
              </a:rPr>
              <a:t>                                           </a:t>
            </a:r>
            <a:r>
              <a:rPr lang="en-US" sz="3200" b="1" u="sng" dirty="0">
                <a:solidFill>
                  <a:schemeClr val="tx1">
                    <a:lumMod val="85000"/>
                    <a:lumOff val="15000"/>
                  </a:schemeClr>
                </a:solidFill>
              </a:rPr>
              <a:t>INTRODUCTION</a:t>
            </a:r>
            <a:br>
              <a:rPr lang="en-US" b="1" dirty="0">
                <a:solidFill>
                  <a:schemeClr val="tx1">
                    <a:lumMod val="85000"/>
                    <a:lumOff val="15000"/>
                  </a:schemeClr>
                </a:solidFill>
              </a:rPr>
            </a:br>
            <a:br>
              <a:rPr lang="en-US" b="1" dirty="0">
                <a:solidFill>
                  <a:schemeClr val="tx1">
                    <a:lumMod val="85000"/>
                    <a:lumOff val="15000"/>
                  </a:schemeClr>
                </a:solidFill>
              </a:rPr>
            </a:br>
            <a:r>
              <a:rPr lang="en-US" sz="2400" b="1" dirty="0">
                <a:solidFill>
                  <a:schemeClr val="tx1">
                    <a:lumMod val="85000"/>
                    <a:lumOff val="15000"/>
                  </a:schemeClr>
                </a:solidFill>
              </a:rPr>
              <a:t>Monetary policy refers to the use of instruments under the control of the central bank to regulate the availability, cost and use of money and credit. </a:t>
            </a:r>
            <a:br>
              <a:rPr lang="en-US" b="1" dirty="0">
                <a:solidFill>
                  <a:schemeClr val="tx1">
                    <a:lumMod val="85000"/>
                    <a:lumOff val="15000"/>
                  </a:schemeClr>
                </a:solidFill>
              </a:rPr>
            </a:br>
            <a:br>
              <a:rPr lang="en-US" b="1" dirty="0">
                <a:solidFill>
                  <a:schemeClr val="tx1">
                    <a:lumMod val="85000"/>
                    <a:lumOff val="15000"/>
                  </a:schemeClr>
                </a:solidFill>
              </a:rPr>
            </a:br>
            <a:endParaRPr lang="en-US" b="1" dirty="0">
              <a:solidFill>
                <a:schemeClr val="tx1">
                  <a:lumMod val="85000"/>
                  <a:lumOff val="15000"/>
                </a:schemeClr>
              </a:solidFill>
            </a:endParaRPr>
          </a:p>
          <a:p>
            <a:endParaRPr lang="en-US" sz="2400" b="1" u="sng" dirty="0">
              <a:solidFill>
                <a:schemeClr val="tx1">
                  <a:lumMod val="85000"/>
                  <a:lumOff val="15000"/>
                </a:schemeClr>
              </a:solidFill>
            </a:endParaRPr>
          </a:p>
          <a:p>
            <a:r>
              <a:rPr lang="en-US" sz="2800" b="1" u="sng" dirty="0">
                <a:solidFill>
                  <a:schemeClr val="tx1">
                    <a:lumMod val="85000"/>
                    <a:lumOff val="15000"/>
                  </a:schemeClr>
                </a:solidFill>
              </a:rPr>
              <a:t>Objective</a:t>
            </a:r>
            <a:r>
              <a:rPr lang="en-US" sz="2400" b="1" u="sng" dirty="0">
                <a:solidFill>
                  <a:schemeClr val="tx1">
                    <a:lumMod val="85000"/>
                    <a:lumOff val="15000"/>
                  </a:schemeClr>
                </a:solidFill>
              </a:rPr>
              <a:t>s</a:t>
            </a:r>
            <a:br>
              <a:rPr lang="en-US" sz="2400" b="1" u="sng" dirty="0">
                <a:solidFill>
                  <a:schemeClr val="tx1">
                    <a:lumMod val="85000"/>
                    <a:lumOff val="15000"/>
                  </a:schemeClr>
                </a:solidFill>
              </a:rPr>
            </a:br>
            <a:br>
              <a:rPr lang="en-US" b="1" dirty="0">
                <a:solidFill>
                  <a:schemeClr val="tx1">
                    <a:lumMod val="85000"/>
                    <a:lumOff val="15000"/>
                  </a:schemeClr>
                </a:solidFill>
              </a:rPr>
            </a:br>
            <a:r>
              <a:rPr lang="en-US" b="1" dirty="0">
                <a:solidFill>
                  <a:schemeClr val="tx1">
                    <a:lumMod val="85000"/>
                    <a:lumOff val="15000"/>
                  </a:schemeClr>
                </a:solidFill>
              </a:rPr>
              <a:t>• </a:t>
            </a:r>
            <a:r>
              <a:rPr lang="en-US" sz="2400" b="1" dirty="0">
                <a:solidFill>
                  <a:schemeClr val="tx1">
                    <a:lumMod val="85000"/>
                    <a:lumOff val="15000"/>
                  </a:schemeClr>
                </a:solidFill>
              </a:rPr>
              <a:t>Maintaining price stability </a:t>
            </a:r>
            <a:br>
              <a:rPr lang="en-US" sz="2400" b="1" dirty="0">
                <a:solidFill>
                  <a:schemeClr val="tx1">
                    <a:lumMod val="85000"/>
                    <a:lumOff val="15000"/>
                  </a:schemeClr>
                </a:solidFill>
              </a:rPr>
            </a:br>
            <a:r>
              <a:rPr lang="en-US" sz="2400" b="1" dirty="0">
                <a:solidFill>
                  <a:schemeClr val="tx1">
                    <a:lumMod val="85000"/>
                    <a:lumOff val="15000"/>
                  </a:schemeClr>
                </a:solidFill>
              </a:rPr>
              <a:t>• Ensuring adequate flow of credit to the productive Sectors of the economy </a:t>
            </a:r>
            <a:br>
              <a:rPr lang="en-US" sz="2400" b="1" dirty="0">
                <a:solidFill>
                  <a:schemeClr val="tx1">
                    <a:lumMod val="85000"/>
                    <a:lumOff val="15000"/>
                  </a:schemeClr>
                </a:solidFill>
              </a:rPr>
            </a:br>
            <a:r>
              <a:rPr lang="en-US" sz="2400" b="1" dirty="0">
                <a:solidFill>
                  <a:schemeClr val="tx1">
                    <a:lumMod val="85000"/>
                    <a:lumOff val="15000"/>
                  </a:schemeClr>
                </a:solidFill>
              </a:rPr>
              <a:t>• Rapid economic growth </a:t>
            </a:r>
            <a:br>
              <a:rPr lang="en-US" sz="2400" b="1" dirty="0">
                <a:solidFill>
                  <a:schemeClr val="tx1">
                    <a:lumMod val="85000"/>
                    <a:lumOff val="15000"/>
                  </a:schemeClr>
                </a:solidFill>
              </a:rPr>
            </a:br>
            <a:r>
              <a:rPr lang="en-US" sz="2400" b="1" dirty="0">
                <a:solidFill>
                  <a:schemeClr val="tx1">
                    <a:lumMod val="85000"/>
                    <a:lumOff val="15000"/>
                  </a:schemeClr>
                </a:solidFill>
              </a:rPr>
              <a:t>• Balance of payment equilibrium </a:t>
            </a:r>
            <a:br>
              <a:rPr lang="en-US" sz="2400" b="1" dirty="0">
                <a:solidFill>
                  <a:schemeClr val="tx1">
                    <a:lumMod val="85000"/>
                    <a:lumOff val="15000"/>
                  </a:schemeClr>
                </a:solidFill>
              </a:rPr>
            </a:br>
            <a:r>
              <a:rPr lang="en-US" sz="2400" b="1" dirty="0">
                <a:solidFill>
                  <a:schemeClr val="tx1">
                    <a:lumMod val="85000"/>
                    <a:lumOff val="15000"/>
                  </a:schemeClr>
                </a:solidFill>
              </a:rPr>
              <a:t>• Full employment </a:t>
            </a:r>
            <a:br>
              <a:rPr lang="en-US" sz="2400" b="1" dirty="0">
                <a:solidFill>
                  <a:schemeClr val="tx1">
                    <a:lumMod val="85000"/>
                    <a:lumOff val="15000"/>
                  </a:schemeClr>
                </a:solidFill>
              </a:rPr>
            </a:br>
            <a:r>
              <a:rPr lang="en-US" sz="2400" b="1" dirty="0">
                <a:solidFill>
                  <a:schemeClr val="tx1">
                    <a:lumMod val="85000"/>
                    <a:lumOff val="15000"/>
                  </a:schemeClr>
                </a:solidFill>
              </a:rPr>
              <a:t>• Equal income distribution</a:t>
            </a:r>
            <a:br>
              <a:rPr lang="en-US" sz="2400" b="1" dirty="0">
                <a:solidFill>
                  <a:schemeClr val="tx1">
                    <a:lumMod val="85000"/>
                    <a:lumOff val="15000"/>
                  </a:schemeClr>
                </a:solidFill>
              </a:rPr>
            </a:br>
            <a:br>
              <a:rPr lang="en-US" sz="2400" dirty="0">
                <a:solidFill>
                  <a:schemeClr val="tx1">
                    <a:lumMod val="85000"/>
                    <a:lumOff val="15000"/>
                  </a:schemeClr>
                </a:solidFill>
              </a:rPr>
            </a:br>
            <a:br>
              <a:rPr lang="en-US" dirty="0">
                <a:solidFill>
                  <a:schemeClr val="tx1">
                    <a:lumMod val="85000"/>
                    <a:lumOff val="15000"/>
                  </a:schemeClr>
                </a:solidFill>
              </a:rPr>
            </a:br>
            <a:br>
              <a:rPr lang="en-US" dirty="0">
                <a:solidFill>
                  <a:schemeClr val="tx1">
                    <a:lumMod val="85000"/>
                    <a:lumOff val="15000"/>
                  </a:schemeClr>
                </a:solidFill>
              </a:rPr>
            </a:br>
            <a:br>
              <a:rPr lang="en-US" dirty="0">
                <a:solidFill>
                  <a:schemeClr val="tx1">
                    <a:lumMod val="85000"/>
                    <a:lumOff val="15000"/>
                  </a:schemeClr>
                </a:solidFill>
              </a:rPr>
            </a:br>
            <a:br>
              <a:rPr lang="en-US" dirty="0">
                <a:solidFill>
                  <a:schemeClr val="tx1">
                    <a:lumMod val="85000"/>
                    <a:lumOff val="15000"/>
                  </a:schemeClr>
                </a:solidFill>
              </a:rPr>
            </a:br>
            <a:br>
              <a:rPr lang="en-US" dirty="0">
                <a:solidFill>
                  <a:schemeClr val="tx1">
                    <a:lumMod val="85000"/>
                    <a:lumOff val="15000"/>
                  </a:schemeClr>
                </a:solidFill>
              </a:rPr>
            </a:br>
            <a:br>
              <a:rPr lang="en-US" dirty="0">
                <a:solidFill>
                  <a:schemeClr val="tx1">
                    <a:lumMod val="85000"/>
                    <a:lumOff val="15000"/>
                  </a:schemeClr>
                </a:solidFill>
              </a:rPr>
            </a:br>
            <a:br>
              <a:rPr lang="en-US" dirty="0">
                <a:solidFill>
                  <a:schemeClr val="tx1">
                    <a:lumMod val="85000"/>
                    <a:lumOff val="15000"/>
                  </a:schemeClr>
                </a:solidFill>
              </a:rPr>
            </a:br>
            <a:br>
              <a:rPr lang="en-US" dirty="0">
                <a:solidFill>
                  <a:schemeClr val="tx1">
                    <a:lumMod val="85000"/>
                    <a:lumOff val="15000"/>
                  </a:schemeClr>
                </a:solidFill>
              </a:rPr>
            </a:br>
            <a:br>
              <a:rPr lang="en-US" dirty="0">
                <a:solidFill>
                  <a:schemeClr val="tx1">
                    <a:lumMod val="85000"/>
                    <a:lumOff val="15000"/>
                  </a:schemeClr>
                </a:solidFill>
              </a:rPr>
            </a:br>
            <a:endParaRPr lang="en-US" dirty="0">
              <a:solidFill>
                <a:schemeClr val="tx1">
                  <a:lumMod val="85000"/>
                  <a:lumOff val="15000"/>
                </a:schemeClr>
              </a:solidFill>
            </a:endParaRPr>
          </a:p>
        </p:txBody>
      </p:sp>
    </p:spTree>
    <p:extLst>
      <p:ext uri="{BB962C8B-B14F-4D97-AF65-F5344CB8AC3E}">
        <p14:creationId xmlns:p14="http://schemas.microsoft.com/office/powerpoint/2010/main" val="250935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34F3-74CD-429A-B396-6E5D57D8BF3E}"/>
              </a:ext>
            </a:extLst>
          </p:cNvPr>
          <p:cNvSpPr>
            <a:spLocks noGrp="1"/>
          </p:cNvSpPr>
          <p:nvPr>
            <p:ph type="ctrTitle"/>
          </p:nvPr>
        </p:nvSpPr>
        <p:spPr>
          <a:xfrm>
            <a:off x="136927" y="203261"/>
            <a:ext cx="10572000" cy="1890581"/>
          </a:xfrm>
        </p:spPr>
        <p:txBody>
          <a:bodyPr>
            <a:normAutofit fontScale="90000"/>
          </a:bodyPr>
          <a:lstStyle/>
          <a:p>
            <a:br>
              <a:rPr lang="en-US" sz="4000" dirty="0"/>
            </a:br>
            <a:br>
              <a:rPr lang="en-US" sz="4000" u="sng" dirty="0">
                <a:solidFill>
                  <a:schemeClr val="tx1">
                    <a:lumMod val="95000"/>
                    <a:lumOff val="5000"/>
                  </a:schemeClr>
                </a:solidFill>
              </a:rPr>
            </a:br>
            <a:br>
              <a:rPr lang="en-US" sz="4000" u="sng" dirty="0">
                <a:solidFill>
                  <a:schemeClr val="tx1">
                    <a:lumMod val="95000"/>
                    <a:lumOff val="5000"/>
                  </a:schemeClr>
                </a:solidFill>
              </a:rPr>
            </a:br>
            <a:br>
              <a:rPr lang="en-US" sz="4000" dirty="0"/>
            </a:br>
            <a:endParaRPr lang="en-US" sz="4000" dirty="0"/>
          </a:p>
        </p:txBody>
      </p:sp>
      <p:sp>
        <p:nvSpPr>
          <p:cNvPr id="12" name="Title 1">
            <a:extLst>
              <a:ext uri="{FF2B5EF4-FFF2-40B4-BE49-F238E27FC236}">
                <a16:creationId xmlns:a16="http://schemas.microsoft.com/office/drawing/2014/main" id="{2383CAED-7718-451D-A670-69839C086CEF}"/>
              </a:ext>
            </a:extLst>
          </p:cNvPr>
          <p:cNvSpPr txBox="1">
            <a:spLocks/>
          </p:cNvSpPr>
          <p:nvPr/>
        </p:nvSpPr>
        <p:spPr>
          <a:xfrm>
            <a:off x="0" y="2963283"/>
            <a:ext cx="10572000" cy="6030043"/>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u="sng" dirty="0">
                <a:solidFill>
                  <a:schemeClr val="tx1">
                    <a:lumMod val="95000"/>
                    <a:lumOff val="5000"/>
                  </a:schemeClr>
                </a:solidFill>
              </a:rPr>
              <a:t>Direct Instruments</a:t>
            </a:r>
          </a:p>
          <a:p>
            <a:pPr marL="285750" indent="-285750">
              <a:buFont typeface="Arial" panose="020B0604020202020204" pitchFamily="34" charset="0"/>
              <a:buChar char="•"/>
            </a:pPr>
            <a:r>
              <a:rPr lang="en-US" sz="1800" dirty="0">
                <a:solidFill>
                  <a:schemeClr val="tx1">
                    <a:lumMod val="85000"/>
                    <a:lumOff val="15000"/>
                  </a:schemeClr>
                </a:solidFill>
              </a:rPr>
              <a:t>The money supply in the economy is influenced by CRR.</a:t>
            </a:r>
          </a:p>
          <a:p>
            <a:pPr marL="285750" indent="-285750">
              <a:buFont typeface="Arial" panose="020B0604020202020204" pitchFamily="34" charset="0"/>
              <a:buChar char="•"/>
            </a:pPr>
            <a:r>
              <a:rPr lang="en-US" sz="1800" dirty="0">
                <a:solidFill>
                  <a:schemeClr val="tx1">
                    <a:lumMod val="85000"/>
                    <a:lumOff val="15000"/>
                  </a:schemeClr>
                </a:solidFill>
              </a:rPr>
              <a:t>It is the ratio of a bank’s time and demand liabilities to be kept in reserve with  RBI.</a:t>
            </a:r>
          </a:p>
          <a:p>
            <a:pPr marL="285750" indent="-285750">
              <a:buFont typeface="Arial" panose="020B0604020202020204" pitchFamily="34" charset="0"/>
              <a:buChar char="•"/>
            </a:pPr>
            <a:r>
              <a:rPr lang="en-US" sz="1800" dirty="0">
                <a:solidFill>
                  <a:schemeClr val="tx1">
                    <a:lumMod val="85000"/>
                    <a:lumOff val="15000"/>
                  </a:schemeClr>
                </a:solidFill>
              </a:rPr>
              <a:t>It is the ratio of a bank’s time and demand liabilities to be kept in reserve with  RBI</a:t>
            </a:r>
          </a:p>
          <a:p>
            <a:pPr marL="285750" indent="-285750">
              <a:buFont typeface="Arial" panose="020B0604020202020204" pitchFamily="34" charset="0"/>
              <a:buChar char="•"/>
            </a:pPr>
            <a:r>
              <a:rPr lang="en-US" sz="1800" dirty="0">
                <a:solidFill>
                  <a:schemeClr val="tx1">
                    <a:lumMod val="85000"/>
                    <a:lumOff val="15000"/>
                  </a:schemeClr>
                </a:solidFill>
              </a:rPr>
              <a:t>It is the ratio of a bank’s time and demand liabilities to be kept in reserve with  RBI.</a:t>
            </a:r>
          </a:p>
          <a:p>
            <a:pPr marL="285750" indent="-285750">
              <a:buFont typeface="Arial" panose="020B0604020202020204" pitchFamily="34" charset="0"/>
              <a:buChar char="•"/>
            </a:pPr>
            <a:r>
              <a:rPr lang="en-US" sz="1800" dirty="0">
                <a:solidFill>
                  <a:schemeClr val="tx1">
                    <a:lumMod val="85000"/>
                    <a:lumOff val="15000"/>
                  </a:schemeClr>
                </a:solidFill>
              </a:rPr>
              <a:t>It is the ratio of a bank’s time and demand liabilities to be kept in reserve with  RBI.</a:t>
            </a:r>
          </a:p>
          <a:p>
            <a:pPr marL="285750" indent="-285750">
              <a:buFont typeface="Arial" panose="020B0604020202020204" pitchFamily="34" charset="0"/>
              <a:buChar char="•"/>
            </a:pPr>
            <a:r>
              <a:rPr lang="en-US" sz="1800" dirty="0">
                <a:solidFill>
                  <a:schemeClr val="tx1">
                    <a:lumMod val="85000"/>
                    <a:lumOff val="15000"/>
                  </a:schemeClr>
                </a:solidFill>
              </a:rPr>
              <a:t> The RBI is authorized to vary the CRR between 3% and 15%.</a:t>
            </a:r>
          </a:p>
          <a:p>
            <a:br>
              <a:rPr lang="en-US" sz="1800" dirty="0">
                <a:solidFill>
                  <a:schemeClr val="tx1">
                    <a:lumMod val="85000"/>
                    <a:lumOff val="15000"/>
                  </a:schemeClr>
                </a:solidFill>
              </a:rPr>
            </a:br>
            <a:r>
              <a:rPr lang="en-US" sz="2400" u="sng" dirty="0">
                <a:solidFill>
                  <a:schemeClr val="tx1">
                    <a:lumMod val="85000"/>
                    <a:lumOff val="15000"/>
                  </a:schemeClr>
                </a:solidFill>
              </a:rPr>
              <a:t>Statutory liquidity ratio (SLR):</a:t>
            </a:r>
          </a:p>
          <a:p>
            <a:pPr marL="285750" indent="-285750">
              <a:buFont typeface="Arial" panose="020B0604020202020204" pitchFamily="34" charset="0"/>
              <a:buChar char="•"/>
            </a:pPr>
            <a:r>
              <a:rPr lang="en-US" sz="1800" dirty="0">
                <a:solidFill>
                  <a:schemeClr val="tx1">
                    <a:lumMod val="85000"/>
                    <a:lumOff val="15000"/>
                  </a:schemeClr>
                </a:solidFill>
              </a:rPr>
              <a:t>Under SLR, banks have to invest a certain percentage of its time and demand liabilities in govt. approved securities.</a:t>
            </a:r>
          </a:p>
          <a:p>
            <a:pPr marL="285750" indent="-285750">
              <a:buFont typeface="Arial" panose="020B0604020202020204" pitchFamily="34" charset="0"/>
              <a:buChar char="•"/>
            </a:pPr>
            <a:r>
              <a:rPr lang="en-US" sz="1800" dirty="0">
                <a:solidFill>
                  <a:schemeClr val="tx1">
                    <a:lumMod val="85000"/>
                    <a:lumOff val="15000"/>
                  </a:schemeClr>
                </a:solidFill>
              </a:rPr>
              <a:t>The reduction in SLR enhances the liquidity of commercial banks. </a:t>
            </a:r>
            <a:br>
              <a:rPr lang="en-US" sz="1800" dirty="0">
                <a:solidFill>
                  <a:schemeClr val="tx1">
                    <a:lumMod val="85000"/>
                    <a:lumOff val="15000"/>
                  </a:schemeClr>
                </a:solidFill>
              </a:rPr>
            </a:br>
            <a:br>
              <a:rPr lang="en-US" sz="1800" dirty="0">
                <a:solidFill>
                  <a:schemeClr val="tx1">
                    <a:lumMod val="85000"/>
                    <a:lumOff val="15000"/>
                  </a:schemeClr>
                </a:solidFill>
              </a:rPr>
            </a:br>
            <a:r>
              <a:rPr lang="en-US" sz="2800" u="sng" dirty="0">
                <a:solidFill>
                  <a:schemeClr val="tx1">
                    <a:lumMod val="85000"/>
                    <a:lumOff val="15000"/>
                  </a:schemeClr>
                </a:solidFill>
              </a:rPr>
              <a:t>Indirect Instruments </a:t>
            </a:r>
            <a:br>
              <a:rPr lang="en-US" sz="2000" u="sng" dirty="0">
                <a:solidFill>
                  <a:schemeClr val="tx1">
                    <a:lumMod val="85000"/>
                    <a:lumOff val="15000"/>
                  </a:schemeClr>
                </a:solidFill>
              </a:rPr>
            </a:br>
            <a:endParaRPr lang="en-US" sz="2000" u="sng" dirty="0">
              <a:solidFill>
                <a:schemeClr val="tx1">
                  <a:lumMod val="85000"/>
                  <a:lumOff val="15000"/>
                </a:schemeClr>
              </a:solidFill>
            </a:endParaRPr>
          </a:p>
          <a:p>
            <a:pPr marL="285750" indent="-285750">
              <a:buFont typeface="Arial" panose="020B0604020202020204" pitchFamily="34" charset="0"/>
              <a:buChar char="•"/>
            </a:pPr>
            <a:r>
              <a:rPr lang="en-US" sz="2000" dirty="0">
                <a:solidFill>
                  <a:schemeClr val="tx1">
                    <a:lumMod val="85000"/>
                    <a:lumOff val="15000"/>
                  </a:schemeClr>
                </a:solidFill>
              </a:rPr>
              <a:t>Liquidity Adjustment Facility (LAF): – Consists of daily infusion or absorption of liquidity on a repurchase basis, through repo (liquidity injection) and reverse repo (liquidity absorption) auction operations, using government securities as collateral.</a:t>
            </a:r>
          </a:p>
          <a:p>
            <a:pPr marL="457200" indent="-457200">
              <a:buFont typeface="+mj-lt"/>
              <a:buAutoNum type="arabicPeriod"/>
            </a:pPr>
            <a:r>
              <a:rPr lang="en-US" sz="2000" dirty="0">
                <a:solidFill>
                  <a:schemeClr val="tx1">
                    <a:lumMod val="85000"/>
                    <a:lumOff val="15000"/>
                  </a:schemeClr>
                </a:solidFill>
              </a:rPr>
              <a:t> Repo Rate: – Repo rate is the rate at which the RBI lends shot-term money to the banks  against     securities. When the repo rate increases borrowing from RBI becomes more expensive.</a:t>
            </a:r>
          </a:p>
          <a:p>
            <a:pPr marL="457200" indent="-457200">
              <a:buFont typeface="+mj-lt"/>
              <a:buAutoNum type="arabicPeriod"/>
            </a:pPr>
            <a:r>
              <a:rPr lang="en-US" sz="2000" dirty="0">
                <a:solidFill>
                  <a:schemeClr val="tx1">
                    <a:lumMod val="85000"/>
                    <a:lumOff val="15000"/>
                  </a:schemeClr>
                </a:solidFill>
              </a:rPr>
              <a:t>Reverse Repo Rate: – The rate at which RBI borrows from commercial banks. </a:t>
            </a:r>
            <a:endParaRPr lang="en-US" sz="2000" dirty="0">
              <a:solidFill>
                <a:schemeClr val="tx1">
                  <a:lumMod val="95000"/>
                </a:schemeClr>
              </a:solidFill>
            </a:endParaRPr>
          </a:p>
          <a:p>
            <a:pPr marL="342900" indent="-342900">
              <a:buFont typeface="Arial" panose="020B0604020202020204" pitchFamily="34" charset="0"/>
              <a:buChar char="•"/>
            </a:pPr>
            <a:endParaRPr lang="en-US" sz="2000" dirty="0">
              <a:solidFill>
                <a:schemeClr val="tx1">
                  <a:lumMod val="95000"/>
                </a:schemeClr>
              </a:solidFill>
            </a:endParaRPr>
          </a:p>
          <a:p>
            <a:br>
              <a:rPr lang="en-US" sz="2000" dirty="0">
                <a:solidFill>
                  <a:schemeClr val="tx1">
                    <a:lumMod val="85000"/>
                    <a:lumOff val="15000"/>
                  </a:schemeClr>
                </a:solidFill>
              </a:rPr>
            </a:br>
            <a:br>
              <a:rPr lang="en-US" sz="2000" dirty="0">
                <a:solidFill>
                  <a:schemeClr val="tx1">
                    <a:lumMod val="85000"/>
                    <a:lumOff val="15000"/>
                  </a:schemeClr>
                </a:solidFill>
              </a:rPr>
            </a:br>
            <a:br>
              <a:rPr lang="en-US" sz="2000" u="sng" dirty="0">
                <a:solidFill>
                  <a:schemeClr val="tx1">
                    <a:lumMod val="85000"/>
                    <a:lumOff val="15000"/>
                  </a:schemeClr>
                </a:solidFill>
              </a:rPr>
            </a:br>
            <a:br>
              <a:rPr lang="en-US" sz="1800" dirty="0">
                <a:solidFill>
                  <a:schemeClr val="tx1">
                    <a:lumMod val="85000"/>
                    <a:lumOff val="15000"/>
                  </a:schemeClr>
                </a:solidFill>
              </a:rPr>
            </a:br>
            <a:endParaRPr lang="en-US" sz="1800" dirty="0">
              <a:solidFill>
                <a:schemeClr val="tx1">
                  <a:lumMod val="95000"/>
                </a:schemeClr>
              </a:solidFill>
            </a:endParaRPr>
          </a:p>
          <a:p>
            <a:endParaRPr lang="en-US" sz="1800" dirty="0"/>
          </a:p>
          <a:p>
            <a:endParaRPr lang="en-US" sz="1800" dirty="0"/>
          </a:p>
        </p:txBody>
      </p:sp>
    </p:spTree>
    <p:extLst>
      <p:ext uri="{BB962C8B-B14F-4D97-AF65-F5344CB8AC3E}">
        <p14:creationId xmlns:p14="http://schemas.microsoft.com/office/powerpoint/2010/main" val="282759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34F3-74CD-429A-B396-6E5D57D8BF3E}"/>
              </a:ext>
            </a:extLst>
          </p:cNvPr>
          <p:cNvSpPr>
            <a:spLocks noGrp="1"/>
          </p:cNvSpPr>
          <p:nvPr>
            <p:ph type="ctrTitle"/>
          </p:nvPr>
        </p:nvSpPr>
        <p:spPr>
          <a:xfrm>
            <a:off x="136927" y="203261"/>
            <a:ext cx="10572000" cy="1890581"/>
          </a:xfrm>
        </p:spPr>
        <p:txBody>
          <a:bodyPr>
            <a:normAutofit fontScale="90000"/>
          </a:bodyPr>
          <a:lstStyle/>
          <a:p>
            <a:br>
              <a:rPr lang="en-US" sz="4000" dirty="0"/>
            </a:br>
            <a:r>
              <a:rPr lang="en-US" sz="4000" u="sng" dirty="0">
                <a:solidFill>
                  <a:schemeClr val="tx1">
                    <a:lumMod val="95000"/>
                    <a:lumOff val="5000"/>
                  </a:schemeClr>
                </a:solidFill>
              </a:rPr>
              <a:t>How does monetary policy affect</a:t>
            </a:r>
            <a:br>
              <a:rPr lang="en-US" sz="4000" u="sng" dirty="0">
                <a:solidFill>
                  <a:schemeClr val="tx1">
                    <a:lumMod val="95000"/>
                    <a:lumOff val="5000"/>
                  </a:schemeClr>
                </a:solidFill>
              </a:rPr>
            </a:br>
            <a:br>
              <a:rPr lang="en-US" sz="4000" u="sng" dirty="0">
                <a:solidFill>
                  <a:schemeClr val="tx1">
                    <a:lumMod val="95000"/>
                    <a:lumOff val="5000"/>
                  </a:schemeClr>
                </a:solidFill>
              </a:rPr>
            </a:br>
            <a:br>
              <a:rPr lang="en-US" sz="4000" dirty="0"/>
            </a:br>
            <a:endParaRPr lang="en-US" sz="4000" dirty="0"/>
          </a:p>
        </p:txBody>
      </p:sp>
      <p:sp>
        <p:nvSpPr>
          <p:cNvPr id="12" name="Title 1">
            <a:extLst>
              <a:ext uri="{FF2B5EF4-FFF2-40B4-BE49-F238E27FC236}">
                <a16:creationId xmlns:a16="http://schemas.microsoft.com/office/drawing/2014/main" id="{2383CAED-7718-451D-A670-69839C086CEF}"/>
              </a:ext>
            </a:extLst>
          </p:cNvPr>
          <p:cNvSpPr txBox="1">
            <a:spLocks/>
          </p:cNvSpPr>
          <p:nvPr/>
        </p:nvSpPr>
        <p:spPr>
          <a:xfrm>
            <a:off x="0" y="2429536"/>
            <a:ext cx="10572000" cy="511981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u="sng" dirty="0">
              <a:solidFill>
                <a:schemeClr val="tx1">
                  <a:lumMod val="95000"/>
                  <a:lumOff val="5000"/>
                </a:schemeClr>
              </a:solidFill>
            </a:endParaRPr>
          </a:p>
          <a:p>
            <a:br>
              <a:rPr lang="en-US" sz="2800" u="sng" dirty="0">
                <a:solidFill>
                  <a:schemeClr val="tx1">
                    <a:lumMod val="95000"/>
                    <a:lumOff val="5000"/>
                  </a:schemeClr>
                </a:solidFill>
              </a:rPr>
            </a:br>
            <a:r>
              <a:rPr lang="en-US" sz="2400" dirty="0">
                <a:solidFill>
                  <a:schemeClr val="tx1">
                    <a:lumMod val="95000"/>
                    <a:lumOff val="5000"/>
                  </a:schemeClr>
                </a:solidFill>
              </a:rPr>
              <a:t>Expansionary Monetary policy</a:t>
            </a:r>
          </a:p>
          <a:p>
            <a:pPr marL="285750" indent="-285750">
              <a:buFont typeface="Arial" panose="020B0604020202020204" pitchFamily="34" charset="0"/>
              <a:buChar char="•"/>
            </a:pPr>
            <a:r>
              <a:rPr lang="en-US" sz="1800" dirty="0">
                <a:solidFill>
                  <a:schemeClr val="tx1">
                    <a:lumMod val="95000"/>
                    <a:lumOff val="5000"/>
                  </a:schemeClr>
                </a:solidFill>
              </a:rPr>
              <a:t>central bank buys securities through open market operations.</a:t>
            </a:r>
          </a:p>
          <a:p>
            <a:pPr marL="285750" indent="-285750">
              <a:buFont typeface="Arial" panose="020B0604020202020204" pitchFamily="34" charset="0"/>
              <a:buChar char="•"/>
            </a:pPr>
            <a:r>
              <a:rPr lang="en-US" sz="1800" dirty="0">
                <a:solidFill>
                  <a:schemeClr val="tx1">
                    <a:lumMod val="95000"/>
                    <a:lumOff val="5000"/>
                  </a:schemeClr>
                </a:solidFill>
              </a:rPr>
              <a:t>It lowers bank rate</a:t>
            </a:r>
          </a:p>
          <a:p>
            <a:pPr marL="285750" indent="-285750">
              <a:buFont typeface="Arial" panose="020B0604020202020204" pitchFamily="34" charset="0"/>
              <a:buChar char="•"/>
            </a:pPr>
            <a:r>
              <a:rPr lang="en-US" sz="1800" dirty="0">
                <a:solidFill>
                  <a:schemeClr val="tx1">
                    <a:lumMod val="95000"/>
                    <a:lumOff val="5000"/>
                  </a:schemeClr>
                </a:solidFill>
              </a:rPr>
              <a:t>It reduces cash reserve ratio</a:t>
            </a:r>
          </a:p>
          <a:p>
            <a:pPr marL="285750" indent="-285750">
              <a:buFont typeface="Arial" panose="020B0604020202020204" pitchFamily="34" charset="0"/>
              <a:buChar char="•"/>
            </a:pPr>
            <a:r>
              <a:rPr lang="en-US" sz="1800" dirty="0">
                <a:solidFill>
                  <a:schemeClr val="tx1">
                    <a:lumMod val="95000"/>
                    <a:lumOff val="5000"/>
                  </a:schemeClr>
                </a:solidFill>
              </a:rPr>
              <a:t>Interest ratio falls</a:t>
            </a:r>
          </a:p>
          <a:p>
            <a:pPr marL="285750" indent="-285750">
              <a:buFont typeface="Arial" panose="020B0604020202020204" pitchFamily="34" charset="0"/>
              <a:buChar char="•"/>
            </a:pPr>
            <a:r>
              <a:rPr lang="en-US" sz="1800" dirty="0">
                <a:solidFill>
                  <a:schemeClr val="tx1">
                    <a:lumMod val="95000"/>
                    <a:lumOff val="5000"/>
                  </a:schemeClr>
                </a:solidFill>
              </a:rPr>
              <a:t>Investment increases</a:t>
            </a:r>
          </a:p>
          <a:p>
            <a:pPr marL="285750" indent="-285750">
              <a:buFont typeface="Arial" panose="020B0604020202020204" pitchFamily="34" charset="0"/>
              <a:buChar char="•"/>
            </a:pPr>
            <a:r>
              <a:rPr lang="en-US" sz="1800" dirty="0">
                <a:solidFill>
                  <a:schemeClr val="tx1">
                    <a:lumMod val="95000"/>
                    <a:lumOff val="5000"/>
                  </a:schemeClr>
                </a:solidFill>
              </a:rPr>
              <a:t>Aggregate demand increases</a:t>
            </a:r>
          </a:p>
          <a:p>
            <a:pPr marL="285750" indent="-285750">
              <a:buFont typeface="Arial" panose="020B0604020202020204" pitchFamily="34" charset="0"/>
              <a:buChar char="•"/>
            </a:pPr>
            <a:r>
              <a:rPr lang="en-US" sz="1800" dirty="0">
                <a:solidFill>
                  <a:schemeClr val="tx1">
                    <a:lumMod val="95000"/>
                    <a:lumOff val="5000"/>
                  </a:schemeClr>
                </a:solidFill>
              </a:rPr>
              <a:t>Recession and Unemployment</a:t>
            </a:r>
          </a:p>
          <a:p>
            <a:endParaRPr lang="en-US" sz="1800" dirty="0">
              <a:solidFill>
                <a:schemeClr val="tx1">
                  <a:lumMod val="95000"/>
                  <a:lumOff val="5000"/>
                </a:schemeClr>
              </a:solidFill>
            </a:endParaRPr>
          </a:p>
          <a:p>
            <a:r>
              <a:rPr lang="en-US" sz="2400" dirty="0">
                <a:solidFill>
                  <a:schemeClr val="tx1">
                    <a:lumMod val="95000"/>
                    <a:lumOff val="5000"/>
                  </a:schemeClr>
                </a:solidFill>
              </a:rPr>
              <a:t>Contractionary Monetary policy</a:t>
            </a:r>
            <a:endParaRPr lang="en-US" sz="1800" dirty="0">
              <a:solidFill>
                <a:schemeClr val="tx1">
                  <a:lumMod val="95000"/>
                  <a:lumOff val="5000"/>
                </a:schemeClr>
              </a:solidFill>
            </a:endParaRPr>
          </a:p>
          <a:p>
            <a:pPr marL="342900" indent="-342900">
              <a:buFont typeface="Arial" panose="020B0604020202020204" pitchFamily="34" charset="0"/>
              <a:buChar char="•"/>
            </a:pPr>
            <a:r>
              <a:rPr lang="en-US" sz="1800" dirty="0">
                <a:solidFill>
                  <a:schemeClr val="tx1">
                    <a:lumMod val="95000"/>
                  </a:schemeClr>
                </a:solidFill>
              </a:rPr>
              <a:t>Central Bank sells securities through open market operations</a:t>
            </a:r>
          </a:p>
          <a:p>
            <a:pPr marL="342900" indent="-342900">
              <a:buFont typeface="Arial" panose="020B0604020202020204" pitchFamily="34" charset="0"/>
              <a:buChar char="•"/>
            </a:pPr>
            <a:r>
              <a:rPr lang="en-US" sz="1800" dirty="0">
                <a:solidFill>
                  <a:schemeClr val="tx1">
                    <a:lumMod val="95000"/>
                  </a:schemeClr>
                </a:solidFill>
              </a:rPr>
              <a:t>It raises Bank rate</a:t>
            </a:r>
          </a:p>
          <a:p>
            <a:pPr marL="342900" indent="-342900">
              <a:buFont typeface="Arial" panose="020B0604020202020204" pitchFamily="34" charset="0"/>
              <a:buChar char="•"/>
            </a:pPr>
            <a:r>
              <a:rPr lang="en-US" sz="1800" dirty="0">
                <a:solidFill>
                  <a:schemeClr val="tx1">
                    <a:lumMod val="95000"/>
                  </a:schemeClr>
                </a:solidFill>
              </a:rPr>
              <a:t>It raises cash raise ratio and </a:t>
            </a:r>
            <a:r>
              <a:rPr lang="en-US" sz="1800" dirty="0" err="1">
                <a:solidFill>
                  <a:schemeClr val="tx1">
                    <a:lumMod val="95000"/>
                  </a:schemeClr>
                </a:solidFill>
              </a:rPr>
              <a:t>Statuatory</a:t>
            </a:r>
            <a:r>
              <a:rPr lang="en-US" sz="1800" dirty="0">
                <a:solidFill>
                  <a:schemeClr val="tx1">
                    <a:lumMod val="95000"/>
                  </a:schemeClr>
                </a:solidFill>
              </a:rPr>
              <a:t> liquidity  ratio</a:t>
            </a:r>
          </a:p>
          <a:p>
            <a:pPr marL="285750" indent="-285750">
              <a:buFont typeface="Arial" panose="020B0604020202020204" pitchFamily="34" charset="0"/>
              <a:buChar char="•"/>
            </a:pPr>
            <a:r>
              <a:rPr lang="en-US" sz="1800" dirty="0">
                <a:solidFill>
                  <a:schemeClr val="tx1">
                    <a:lumMod val="95000"/>
                  </a:schemeClr>
                </a:solidFill>
              </a:rPr>
              <a:t>It raises maximum margin against securities or holding of stocks and goods</a:t>
            </a:r>
          </a:p>
          <a:p>
            <a:pPr marL="285750" indent="-285750">
              <a:buFont typeface="Arial" panose="020B0604020202020204" pitchFamily="34" charset="0"/>
              <a:buChar char="•"/>
            </a:pPr>
            <a:r>
              <a:rPr lang="en-US" sz="1800" dirty="0">
                <a:solidFill>
                  <a:schemeClr val="tx1">
                    <a:lumMod val="95000"/>
                  </a:schemeClr>
                </a:solidFill>
              </a:rPr>
              <a:t>Money supply decreases</a:t>
            </a:r>
          </a:p>
          <a:p>
            <a:pPr marL="285750" indent="-285750">
              <a:buFont typeface="Arial" panose="020B0604020202020204" pitchFamily="34" charset="0"/>
              <a:buChar char="•"/>
            </a:pPr>
            <a:r>
              <a:rPr lang="en-US" sz="1800" dirty="0">
                <a:solidFill>
                  <a:schemeClr val="tx1">
                    <a:lumMod val="95000"/>
                  </a:schemeClr>
                </a:solidFill>
              </a:rPr>
              <a:t>Interest rate rises</a:t>
            </a:r>
          </a:p>
          <a:p>
            <a:pPr marL="285750" indent="-285750">
              <a:buFont typeface="Arial" panose="020B0604020202020204" pitchFamily="34" charset="0"/>
              <a:buChar char="•"/>
            </a:pPr>
            <a:r>
              <a:rPr lang="en-US" sz="1800" dirty="0">
                <a:solidFill>
                  <a:schemeClr val="tx1">
                    <a:lumMod val="95000"/>
                  </a:schemeClr>
                </a:solidFill>
              </a:rPr>
              <a:t>Investment expenditures declines</a:t>
            </a:r>
          </a:p>
          <a:p>
            <a:pPr marL="285750" indent="-285750">
              <a:buFont typeface="Arial" panose="020B0604020202020204" pitchFamily="34" charset="0"/>
              <a:buChar char="•"/>
            </a:pPr>
            <a:r>
              <a:rPr lang="en-US" sz="1800" dirty="0">
                <a:solidFill>
                  <a:schemeClr val="tx1">
                    <a:lumMod val="95000"/>
                  </a:schemeClr>
                </a:solidFill>
              </a:rPr>
              <a:t>Aggregate demand declines</a:t>
            </a:r>
          </a:p>
          <a:p>
            <a:pPr marL="285750" indent="-285750">
              <a:buFont typeface="Arial" panose="020B0604020202020204" pitchFamily="34" charset="0"/>
              <a:buChar char="•"/>
            </a:pPr>
            <a:r>
              <a:rPr lang="en-US" sz="1800" dirty="0">
                <a:solidFill>
                  <a:schemeClr val="tx1">
                    <a:lumMod val="95000"/>
                  </a:schemeClr>
                </a:solidFill>
              </a:rPr>
              <a:t>Inflation rate falls</a:t>
            </a:r>
          </a:p>
          <a:p>
            <a:pPr marL="342900" indent="-342900">
              <a:buFont typeface="Arial" panose="020B0604020202020204" pitchFamily="34" charset="0"/>
              <a:buChar char="•"/>
            </a:pPr>
            <a:endParaRPr lang="en-US" sz="1800" dirty="0">
              <a:solidFill>
                <a:schemeClr val="tx1">
                  <a:lumMod val="95000"/>
                </a:schemeClr>
              </a:solidFill>
            </a:endParaRPr>
          </a:p>
          <a:p>
            <a:endParaRPr lang="en-US" sz="1800" dirty="0"/>
          </a:p>
          <a:p>
            <a:endParaRPr lang="en-US" sz="1800" dirty="0"/>
          </a:p>
        </p:txBody>
      </p:sp>
    </p:spTree>
    <p:extLst>
      <p:ext uri="{BB962C8B-B14F-4D97-AF65-F5344CB8AC3E}">
        <p14:creationId xmlns:p14="http://schemas.microsoft.com/office/powerpoint/2010/main" val="396601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5FE6-7120-4947-BBD2-21E9F6A606E9}"/>
              </a:ext>
            </a:extLst>
          </p:cNvPr>
          <p:cNvSpPr>
            <a:spLocks noGrp="1"/>
          </p:cNvSpPr>
          <p:nvPr>
            <p:ph type="title"/>
          </p:nvPr>
        </p:nvSpPr>
        <p:spPr/>
        <p:txBody>
          <a:bodyPr/>
          <a:lstStyle/>
          <a:p>
            <a:endParaRPr lang="en-US"/>
          </a:p>
        </p:txBody>
      </p:sp>
      <p:graphicFrame>
        <p:nvGraphicFramePr>
          <p:cNvPr id="8" name="Content Placeholder 7">
            <a:extLst>
              <a:ext uri="{FF2B5EF4-FFF2-40B4-BE49-F238E27FC236}">
                <a16:creationId xmlns:a16="http://schemas.microsoft.com/office/drawing/2014/main" id="{351DB87A-FE40-4BB3-BD63-190962AC0A1A}"/>
              </a:ext>
            </a:extLst>
          </p:cNvPr>
          <p:cNvGraphicFramePr>
            <a:graphicFrameLocks noGrp="1"/>
          </p:cNvGraphicFramePr>
          <p:nvPr>
            <p:ph idx="1"/>
            <p:extLst>
              <p:ext uri="{D42A27DB-BD31-4B8C-83A1-F6EECF244321}">
                <p14:modId xmlns:p14="http://schemas.microsoft.com/office/powerpoint/2010/main" val="2574269008"/>
              </p:ext>
            </p:extLst>
          </p:nvPr>
        </p:nvGraphicFramePr>
        <p:xfrm>
          <a:off x="337930" y="-26504"/>
          <a:ext cx="11516140" cy="6739836"/>
        </p:xfrm>
        <a:graphic>
          <a:graphicData uri="http://schemas.openxmlformats.org/drawingml/2006/table">
            <a:tbl>
              <a:tblPr/>
              <a:tblGrid>
                <a:gridCol w="1151614">
                  <a:extLst>
                    <a:ext uri="{9D8B030D-6E8A-4147-A177-3AD203B41FA5}">
                      <a16:colId xmlns:a16="http://schemas.microsoft.com/office/drawing/2014/main" val="1471473572"/>
                    </a:ext>
                  </a:extLst>
                </a:gridCol>
                <a:gridCol w="1151614">
                  <a:extLst>
                    <a:ext uri="{9D8B030D-6E8A-4147-A177-3AD203B41FA5}">
                      <a16:colId xmlns:a16="http://schemas.microsoft.com/office/drawing/2014/main" val="1950750760"/>
                    </a:ext>
                  </a:extLst>
                </a:gridCol>
                <a:gridCol w="1151614">
                  <a:extLst>
                    <a:ext uri="{9D8B030D-6E8A-4147-A177-3AD203B41FA5}">
                      <a16:colId xmlns:a16="http://schemas.microsoft.com/office/drawing/2014/main" val="305320358"/>
                    </a:ext>
                  </a:extLst>
                </a:gridCol>
                <a:gridCol w="1151614">
                  <a:extLst>
                    <a:ext uri="{9D8B030D-6E8A-4147-A177-3AD203B41FA5}">
                      <a16:colId xmlns:a16="http://schemas.microsoft.com/office/drawing/2014/main" val="2962882581"/>
                    </a:ext>
                  </a:extLst>
                </a:gridCol>
                <a:gridCol w="1151614">
                  <a:extLst>
                    <a:ext uri="{9D8B030D-6E8A-4147-A177-3AD203B41FA5}">
                      <a16:colId xmlns:a16="http://schemas.microsoft.com/office/drawing/2014/main" val="3819389869"/>
                    </a:ext>
                  </a:extLst>
                </a:gridCol>
                <a:gridCol w="1151614">
                  <a:extLst>
                    <a:ext uri="{9D8B030D-6E8A-4147-A177-3AD203B41FA5}">
                      <a16:colId xmlns:a16="http://schemas.microsoft.com/office/drawing/2014/main" val="3054376428"/>
                    </a:ext>
                  </a:extLst>
                </a:gridCol>
                <a:gridCol w="1151614">
                  <a:extLst>
                    <a:ext uri="{9D8B030D-6E8A-4147-A177-3AD203B41FA5}">
                      <a16:colId xmlns:a16="http://schemas.microsoft.com/office/drawing/2014/main" val="1997660647"/>
                    </a:ext>
                  </a:extLst>
                </a:gridCol>
                <a:gridCol w="1151614">
                  <a:extLst>
                    <a:ext uri="{9D8B030D-6E8A-4147-A177-3AD203B41FA5}">
                      <a16:colId xmlns:a16="http://schemas.microsoft.com/office/drawing/2014/main" val="1493420299"/>
                    </a:ext>
                  </a:extLst>
                </a:gridCol>
                <a:gridCol w="1151614">
                  <a:extLst>
                    <a:ext uri="{9D8B030D-6E8A-4147-A177-3AD203B41FA5}">
                      <a16:colId xmlns:a16="http://schemas.microsoft.com/office/drawing/2014/main" val="3412363217"/>
                    </a:ext>
                  </a:extLst>
                </a:gridCol>
                <a:gridCol w="1151614">
                  <a:extLst>
                    <a:ext uri="{9D8B030D-6E8A-4147-A177-3AD203B41FA5}">
                      <a16:colId xmlns:a16="http://schemas.microsoft.com/office/drawing/2014/main" val="2336731193"/>
                    </a:ext>
                  </a:extLst>
                </a:gridCol>
              </a:tblGrid>
              <a:tr h="244143">
                <a:tc>
                  <a:txBody>
                    <a:bodyPr/>
                    <a:lstStyle/>
                    <a:p>
                      <a:pPr algn="l" fontAlgn="b"/>
                      <a:r>
                        <a:rPr lang="en-US" sz="1100" b="1" i="0" u="none" strike="noStrike">
                          <a:solidFill>
                            <a:srgbClr val="000000"/>
                          </a:solidFill>
                          <a:effectLst/>
                          <a:latin typeface="Calibri" panose="020F0502020204030204" pitchFamily="34" charset="0"/>
                        </a:rPr>
                        <a:t>Year</a:t>
                      </a:r>
                    </a:p>
                  </a:txBody>
                  <a:tcPr marL="5642" marR="5642" marT="56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interest</a:t>
                      </a:r>
                    </a:p>
                  </a:txBody>
                  <a:tcPr marL="5642" marR="5642" marT="56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Net Sales</a:t>
                      </a:r>
                    </a:p>
                  </a:txBody>
                  <a:tcPr marL="5642" marR="5642" marT="56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No. of companies</a:t>
                      </a:r>
                    </a:p>
                  </a:txBody>
                  <a:tcPr marL="5642" marR="5642" marT="56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546600319"/>
                  </a:ext>
                </a:extLst>
              </a:tr>
              <a:tr h="148878">
                <a:tc>
                  <a:txBody>
                    <a:bodyPr/>
                    <a:lstStyle/>
                    <a:p>
                      <a:pPr algn="ctr" fontAlgn="ctr"/>
                      <a:r>
                        <a:rPr lang="en-US" sz="1100" b="1" i="0" u="none" strike="noStrike">
                          <a:solidFill>
                            <a:srgbClr val="000000"/>
                          </a:solidFill>
                          <a:effectLst/>
                          <a:latin typeface="Verdana" panose="020B0604030504040204" pitchFamily="34" charset="0"/>
                        </a:rPr>
                        <a:t>Latest</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ctr"/>
                      <a:r>
                        <a:rPr lang="en-US" sz="1100" b="1" i="0" u="none" strike="noStrike">
                          <a:solidFill>
                            <a:srgbClr val="000000"/>
                          </a:solidFill>
                          <a:effectLst/>
                          <a:latin typeface="Verdana" panose="020B0604030504040204" pitchFamily="34" charset="0"/>
                        </a:rPr>
                        <a:t>118.35</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2,508.92</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20</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658145023"/>
                  </a:ext>
                </a:extLst>
              </a:tr>
              <a:tr h="148878">
                <a:tc>
                  <a:txBody>
                    <a:bodyPr/>
                    <a:lstStyle/>
                    <a:p>
                      <a:pPr algn="ctr" fontAlgn="ctr"/>
                      <a:r>
                        <a:rPr lang="en-US" sz="1100" b="1" i="0" u="none" strike="noStrike">
                          <a:solidFill>
                            <a:srgbClr val="000000"/>
                          </a:solidFill>
                          <a:effectLst/>
                          <a:latin typeface="Verdana" panose="020B0604030504040204" pitchFamily="34" charset="0"/>
                        </a:rPr>
                        <a:t>2008</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ctr"/>
                      <a:r>
                        <a:rPr lang="en-US" sz="1100" b="1" i="0" u="none" strike="noStrike">
                          <a:solidFill>
                            <a:srgbClr val="000000"/>
                          </a:solidFill>
                          <a:effectLst/>
                          <a:latin typeface="Verdana" panose="020B0604030504040204" pitchFamily="34" charset="0"/>
                        </a:rPr>
                        <a:t>26.17</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978.1</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7</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961682842"/>
                  </a:ext>
                </a:extLst>
              </a:tr>
              <a:tr h="148878">
                <a:tc>
                  <a:txBody>
                    <a:bodyPr/>
                    <a:lstStyle/>
                    <a:p>
                      <a:pPr algn="ctr" fontAlgn="ctr"/>
                      <a:r>
                        <a:rPr lang="en-US" sz="1100" b="1" i="0" u="none" strike="noStrike">
                          <a:solidFill>
                            <a:srgbClr val="000000"/>
                          </a:solidFill>
                          <a:effectLst/>
                          <a:latin typeface="Verdana" panose="020B0604030504040204" pitchFamily="34" charset="0"/>
                        </a:rPr>
                        <a:t>2009</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ctr"/>
                      <a:r>
                        <a:rPr lang="en-US" sz="1100" b="1" i="0" u="none" strike="noStrike">
                          <a:solidFill>
                            <a:srgbClr val="000000"/>
                          </a:solidFill>
                          <a:effectLst/>
                          <a:latin typeface="Verdana" panose="020B0604030504040204" pitchFamily="34" charset="0"/>
                        </a:rPr>
                        <a:t>36.24</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953.39</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6</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4190108617"/>
                  </a:ext>
                </a:extLst>
              </a:tr>
              <a:tr h="148878">
                <a:tc>
                  <a:txBody>
                    <a:bodyPr/>
                    <a:lstStyle/>
                    <a:p>
                      <a:pPr algn="ctr" fontAlgn="ctr"/>
                      <a:r>
                        <a:rPr lang="en-US" sz="1100" b="1" i="0" u="none" strike="noStrike">
                          <a:solidFill>
                            <a:srgbClr val="000000"/>
                          </a:solidFill>
                          <a:effectLst/>
                          <a:latin typeface="Verdana" panose="020B0604030504040204" pitchFamily="34" charset="0"/>
                        </a:rPr>
                        <a:t>2010</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ctr"/>
                      <a:r>
                        <a:rPr lang="en-US" sz="1100" b="1" i="0" u="none" strike="noStrike">
                          <a:solidFill>
                            <a:srgbClr val="000000"/>
                          </a:solidFill>
                          <a:effectLst/>
                          <a:latin typeface="Verdana" panose="020B0604030504040204" pitchFamily="34" charset="0"/>
                        </a:rPr>
                        <a:t>41.28</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1,133.40</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7</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1362484069"/>
                  </a:ext>
                </a:extLst>
              </a:tr>
              <a:tr h="148878">
                <a:tc>
                  <a:txBody>
                    <a:bodyPr/>
                    <a:lstStyle/>
                    <a:p>
                      <a:pPr algn="ctr" fontAlgn="ctr"/>
                      <a:r>
                        <a:rPr lang="en-US" sz="1100" b="1" i="0" u="none" strike="noStrike">
                          <a:solidFill>
                            <a:srgbClr val="000000"/>
                          </a:solidFill>
                          <a:effectLst/>
                          <a:latin typeface="Verdana" panose="020B0604030504040204" pitchFamily="34" charset="0"/>
                        </a:rPr>
                        <a:t>2011</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ctr"/>
                      <a:r>
                        <a:rPr lang="en-US" sz="1100" b="1" i="0" u="none" strike="noStrike">
                          <a:solidFill>
                            <a:srgbClr val="000000"/>
                          </a:solidFill>
                          <a:effectLst/>
                          <a:latin typeface="Verdana" panose="020B0604030504040204" pitchFamily="34" charset="0"/>
                        </a:rPr>
                        <a:t>53.13</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1,572.14</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9</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1908805358"/>
                  </a:ext>
                </a:extLst>
              </a:tr>
              <a:tr h="148878">
                <a:tc>
                  <a:txBody>
                    <a:bodyPr/>
                    <a:lstStyle/>
                    <a:p>
                      <a:pPr algn="ctr" fontAlgn="ctr"/>
                      <a:r>
                        <a:rPr lang="en-US" sz="1100" b="1" i="0" u="none" strike="noStrike">
                          <a:solidFill>
                            <a:srgbClr val="000000"/>
                          </a:solidFill>
                          <a:effectLst/>
                          <a:latin typeface="Verdana" panose="020B0604030504040204" pitchFamily="34" charset="0"/>
                        </a:rPr>
                        <a:t>2012</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ctr"/>
                      <a:r>
                        <a:rPr lang="en-US" sz="1100" b="1" i="0" u="none" strike="noStrike">
                          <a:solidFill>
                            <a:srgbClr val="000000"/>
                          </a:solidFill>
                          <a:effectLst/>
                          <a:latin typeface="Verdana" panose="020B0604030504040204" pitchFamily="34" charset="0"/>
                        </a:rPr>
                        <a:t>77.05</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1,701.25</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9</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4120439336"/>
                  </a:ext>
                </a:extLst>
              </a:tr>
              <a:tr h="148878">
                <a:tc>
                  <a:txBody>
                    <a:bodyPr/>
                    <a:lstStyle/>
                    <a:p>
                      <a:pPr algn="ctr" fontAlgn="ctr"/>
                      <a:r>
                        <a:rPr lang="en-US" sz="1100" b="1" i="0" u="none" strike="noStrike">
                          <a:solidFill>
                            <a:srgbClr val="000000"/>
                          </a:solidFill>
                          <a:effectLst/>
                          <a:latin typeface="Verdana" panose="020B0604030504040204" pitchFamily="34" charset="0"/>
                        </a:rPr>
                        <a:t>2013</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ctr"/>
                      <a:r>
                        <a:rPr lang="en-US" sz="1100" b="1" i="0" u="none" strike="noStrike">
                          <a:solidFill>
                            <a:srgbClr val="000000"/>
                          </a:solidFill>
                          <a:effectLst/>
                          <a:latin typeface="Verdana" panose="020B0604030504040204" pitchFamily="34" charset="0"/>
                        </a:rPr>
                        <a:t>96</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2,108.87</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11</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19608421"/>
                  </a:ext>
                </a:extLst>
              </a:tr>
              <a:tr h="148878">
                <a:tc>
                  <a:txBody>
                    <a:bodyPr/>
                    <a:lstStyle/>
                    <a:p>
                      <a:pPr algn="ctr" fontAlgn="ctr"/>
                      <a:r>
                        <a:rPr lang="en-US" sz="1100" b="1" i="0" u="none" strike="noStrike">
                          <a:solidFill>
                            <a:srgbClr val="000000"/>
                          </a:solidFill>
                          <a:effectLst/>
                          <a:latin typeface="Verdana" panose="020B0604030504040204" pitchFamily="34" charset="0"/>
                        </a:rPr>
                        <a:t>2014</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ctr"/>
                      <a:r>
                        <a:rPr lang="en-US" sz="1100" b="1" i="0" u="none" strike="noStrike">
                          <a:solidFill>
                            <a:srgbClr val="000000"/>
                          </a:solidFill>
                          <a:effectLst/>
                          <a:latin typeface="Verdana" panose="020B0604030504040204" pitchFamily="34" charset="0"/>
                        </a:rPr>
                        <a:t>79.03</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1,561.88</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10</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1246472265"/>
                  </a:ext>
                </a:extLst>
              </a:tr>
              <a:tr h="148878">
                <a:tc>
                  <a:txBody>
                    <a:bodyPr/>
                    <a:lstStyle/>
                    <a:p>
                      <a:pPr algn="ctr" fontAlgn="ctr"/>
                      <a:r>
                        <a:rPr lang="en-US" sz="1100" b="1" i="0" u="none" strike="noStrike">
                          <a:solidFill>
                            <a:srgbClr val="000000"/>
                          </a:solidFill>
                          <a:effectLst/>
                          <a:latin typeface="Verdana" panose="020B0604030504040204" pitchFamily="34" charset="0"/>
                        </a:rPr>
                        <a:t>2015</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ctr"/>
                      <a:r>
                        <a:rPr lang="en-US" sz="1100" b="1" i="0" u="none" strike="noStrike">
                          <a:solidFill>
                            <a:srgbClr val="000000"/>
                          </a:solidFill>
                          <a:effectLst/>
                          <a:latin typeface="Verdana" panose="020B0604030504040204" pitchFamily="34" charset="0"/>
                        </a:rPr>
                        <a:t>124.12</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2,505.82</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11</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629198320"/>
                  </a:ext>
                </a:extLst>
              </a:tr>
              <a:tr h="148878">
                <a:tc>
                  <a:txBody>
                    <a:bodyPr/>
                    <a:lstStyle/>
                    <a:p>
                      <a:pPr algn="ctr" fontAlgn="ctr"/>
                      <a:r>
                        <a:rPr lang="en-US" sz="1100" b="1" i="0" u="none" strike="noStrike">
                          <a:solidFill>
                            <a:srgbClr val="000000"/>
                          </a:solidFill>
                          <a:effectLst/>
                          <a:latin typeface="Verdana" panose="020B0604030504040204" pitchFamily="34" charset="0"/>
                        </a:rPr>
                        <a:t>2016</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ctr"/>
                      <a:r>
                        <a:rPr lang="en-US" sz="1100" b="1" i="0" u="none" strike="noStrike">
                          <a:solidFill>
                            <a:srgbClr val="000000"/>
                          </a:solidFill>
                          <a:effectLst/>
                          <a:latin typeface="Verdana" panose="020B0604030504040204" pitchFamily="34" charset="0"/>
                        </a:rPr>
                        <a:t>104.9</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2,174.40</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9</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3823088067"/>
                  </a:ext>
                </a:extLst>
              </a:tr>
              <a:tr h="148878">
                <a:tc>
                  <a:txBody>
                    <a:bodyPr/>
                    <a:lstStyle/>
                    <a:p>
                      <a:pPr algn="ctr" fontAlgn="ctr"/>
                      <a:r>
                        <a:rPr lang="en-US" sz="1100" b="1" i="0" u="none" strike="noStrike">
                          <a:solidFill>
                            <a:srgbClr val="000000"/>
                          </a:solidFill>
                          <a:effectLst/>
                          <a:latin typeface="Verdana" panose="020B0604030504040204" pitchFamily="34" charset="0"/>
                        </a:rPr>
                        <a:t>2017</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ctr"/>
                      <a:r>
                        <a:rPr lang="en-US" sz="1100" b="1" i="0" u="none" strike="noStrike">
                          <a:solidFill>
                            <a:srgbClr val="000000"/>
                          </a:solidFill>
                          <a:effectLst/>
                          <a:latin typeface="Verdana" panose="020B0604030504040204" pitchFamily="34" charset="0"/>
                        </a:rPr>
                        <a:t>68.11</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824.52</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a:solidFill>
                            <a:srgbClr val="000000"/>
                          </a:solidFill>
                          <a:effectLst/>
                          <a:latin typeface="Verdana" panose="020B0604030504040204" pitchFamily="34" charset="0"/>
                        </a:rPr>
                        <a:t>4</a:t>
                      </a:r>
                    </a:p>
                  </a:txBody>
                  <a:tcPr marL="5642" marR="5642" marT="56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858026177"/>
                  </a:ext>
                </a:extLst>
              </a:tr>
              <a:tr h="148878">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377574755"/>
                  </a:ext>
                </a:extLst>
              </a:tr>
              <a:tr h="288931">
                <a:tc gridSpan="2">
                  <a:txBody>
                    <a:bodyPr/>
                    <a:lstStyle/>
                    <a:p>
                      <a:pPr algn="l" fontAlgn="b"/>
                      <a:r>
                        <a:rPr lang="en-US" sz="1100" b="1" i="0" u="none" strike="noStrike">
                          <a:solidFill>
                            <a:srgbClr val="000000"/>
                          </a:solidFill>
                          <a:effectLst/>
                          <a:latin typeface="Calibri" panose="020F0502020204030204" pitchFamily="34" charset="0"/>
                        </a:rPr>
                        <a:t>SUMMARY OUTPUT</a:t>
                      </a:r>
                    </a:p>
                  </a:txBody>
                  <a:tcPr marL="5642" marR="5642" marT="5642" marB="0" anchor="b">
                    <a:lnL>
                      <a:noFill/>
                    </a:lnL>
                    <a:lnR>
                      <a:noFill/>
                    </a:lnR>
                    <a:lnT>
                      <a:noFill/>
                    </a:lnT>
                    <a:lnB>
                      <a:noFill/>
                    </a:lnB>
                  </a:tcPr>
                </a:tc>
                <a:tc hMerge="1">
                  <a:txBody>
                    <a:bodyPr/>
                    <a:lstStyle/>
                    <a:p>
                      <a:endParaRPr lang="en-US"/>
                    </a:p>
                  </a:txBody>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9189840"/>
                  </a:ext>
                </a:extLst>
              </a:tr>
              <a:tr h="156322">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1544647489"/>
                  </a:ext>
                </a:extLst>
              </a:tr>
              <a:tr h="288931">
                <a:tc gridSpan="2">
                  <a:txBody>
                    <a:bodyPr/>
                    <a:lstStyle/>
                    <a:p>
                      <a:pPr algn="ctr" fontAlgn="b"/>
                      <a:r>
                        <a:rPr lang="en-US" sz="1100" b="1" i="1" u="none" strike="noStrike">
                          <a:solidFill>
                            <a:srgbClr val="000000"/>
                          </a:solidFill>
                          <a:effectLst/>
                          <a:latin typeface="Calibri" panose="020F0502020204030204" pitchFamily="34" charset="0"/>
                        </a:rPr>
                        <a:t>Regression Statistics</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148978193"/>
                  </a:ext>
                </a:extLst>
              </a:tr>
              <a:tr h="288931">
                <a:tc>
                  <a:txBody>
                    <a:bodyPr/>
                    <a:lstStyle/>
                    <a:p>
                      <a:pPr algn="l" fontAlgn="b"/>
                      <a:r>
                        <a:rPr lang="en-US" sz="1100" b="1" i="0" u="none" strike="noStrike">
                          <a:solidFill>
                            <a:srgbClr val="000000"/>
                          </a:solidFill>
                          <a:effectLst/>
                          <a:latin typeface="Calibri" panose="020F0502020204030204" pitchFamily="34" charset="0"/>
                        </a:rPr>
                        <a:t>Multiple R</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0.90938</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3180969057"/>
                  </a:ext>
                </a:extLst>
              </a:tr>
              <a:tr h="148878">
                <a:tc>
                  <a:txBody>
                    <a:bodyPr/>
                    <a:lstStyle/>
                    <a:p>
                      <a:pPr algn="l" fontAlgn="b"/>
                      <a:r>
                        <a:rPr lang="en-US" sz="1100" b="1" i="0" u="none" strike="noStrike">
                          <a:solidFill>
                            <a:srgbClr val="000000"/>
                          </a:solidFill>
                          <a:effectLst/>
                          <a:latin typeface="Calibri" panose="020F0502020204030204" pitchFamily="34" charset="0"/>
                        </a:rPr>
                        <a:t>R Square</a:t>
                      </a:r>
                    </a:p>
                  </a:txBody>
                  <a:tcPr marL="5642" marR="5642" marT="5642" marB="0" anchor="b">
                    <a:lnL>
                      <a:noFill/>
                    </a:lnL>
                    <a:lnR>
                      <a:noFill/>
                    </a:lnR>
                    <a:lnT>
                      <a:noFill/>
                    </a:lnT>
                    <a:lnB>
                      <a:noFill/>
                    </a:lnB>
                  </a:tcPr>
                </a:tc>
                <a:tc>
                  <a:txBody>
                    <a:bodyPr/>
                    <a:lstStyle/>
                    <a:p>
                      <a:pPr algn="r" fontAlgn="b"/>
                      <a:r>
                        <a:rPr lang="en-US" sz="1100" b="1" i="0" u="none" strike="noStrike">
                          <a:solidFill>
                            <a:srgbClr val="000000"/>
                          </a:solidFill>
                          <a:effectLst/>
                          <a:latin typeface="Calibri" panose="020F0502020204030204" pitchFamily="34" charset="0"/>
                        </a:rPr>
                        <a:t>0.826972</a:t>
                      </a: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1961704189"/>
                  </a:ext>
                </a:extLst>
              </a:tr>
              <a:tr h="288931">
                <a:tc>
                  <a:txBody>
                    <a:bodyPr/>
                    <a:lstStyle/>
                    <a:p>
                      <a:pPr algn="l" fontAlgn="b"/>
                      <a:r>
                        <a:rPr lang="en-US" sz="1100" b="1" i="0" u="none" strike="noStrike">
                          <a:solidFill>
                            <a:srgbClr val="000000"/>
                          </a:solidFill>
                          <a:effectLst/>
                          <a:latin typeface="Calibri" panose="020F0502020204030204" pitchFamily="34" charset="0"/>
                        </a:rPr>
                        <a:t>Adjusted R Square</a:t>
                      </a:r>
                    </a:p>
                  </a:txBody>
                  <a:tcPr marL="5642" marR="5642" marT="5642" marB="0" anchor="b">
                    <a:lnL>
                      <a:noFill/>
                    </a:lnL>
                    <a:lnR>
                      <a:noFill/>
                    </a:lnR>
                    <a:lnT>
                      <a:noFill/>
                    </a:lnT>
                    <a:lnB>
                      <a:noFill/>
                    </a:lnB>
                  </a:tcPr>
                </a:tc>
                <a:tc>
                  <a:txBody>
                    <a:bodyPr/>
                    <a:lstStyle/>
                    <a:p>
                      <a:pPr algn="r" fontAlgn="b"/>
                      <a:r>
                        <a:rPr lang="en-US" sz="1100" b="1" i="0" u="none" strike="noStrike">
                          <a:solidFill>
                            <a:srgbClr val="000000"/>
                          </a:solidFill>
                          <a:effectLst/>
                          <a:latin typeface="Calibri" panose="020F0502020204030204" pitchFamily="34" charset="0"/>
                        </a:rPr>
                        <a:t>0.807747</a:t>
                      </a: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1698174807"/>
                  </a:ext>
                </a:extLst>
              </a:tr>
              <a:tr h="288931">
                <a:tc>
                  <a:txBody>
                    <a:bodyPr/>
                    <a:lstStyle/>
                    <a:p>
                      <a:pPr algn="l" fontAlgn="b"/>
                      <a:r>
                        <a:rPr lang="en-US" sz="1100" b="1" i="0" u="none" strike="noStrike">
                          <a:solidFill>
                            <a:srgbClr val="000000"/>
                          </a:solidFill>
                          <a:effectLst/>
                          <a:latin typeface="Calibri" panose="020F0502020204030204" pitchFamily="34" charset="0"/>
                        </a:rPr>
                        <a:t>Standard Error</a:t>
                      </a:r>
                    </a:p>
                  </a:txBody>
                  <a:tcPr marL="5642" marR="5642" marT="5642" marB="0" anchor="b">
                    <a:lnL>
                      <a:noFill/>
                    </a:lnL>
                    <a:lnR>
                      <a:noFill/>
                    </a:lnR>
                    <a:lnT>
                      <a:noFill/>
                    </a:lnT>
                    <a:lnB>
                      <a:noFill/>
                    </a:lnB>
                  </a:tcPr>
                </a:tc>
                <a:tc>
                  <a:txBody>
                    <a:bodyPr/>
                    <a:lstStyle/>
                    <a:p>
                      <a:pPr algn="r" fontAlgn="b"/>
                      <a:r>
                        <a:rPr lang="en-US" sz="1100" b="1" i="0" u="none" strike="noStrike">
                          <a:solidFill>
                            <a:srgbClr val="000000"/>
                          </a:solidFill>
                          <a:effectLst/>
                          <a:latin typeface="Calibri" panose="020F0502020204030204" pitchFamily="34" charset="0"/>
                        </a:rPr>
                        <a:t>272.2635</a:t>
                      </a: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3728711890"/>
                  </a:ext>
                </a:extLst>
              </a:tr>
              <a:tr h="288931">
                <a:tc>
                  <a:txBody>
                    <a:bodyPr/>
                    <a:lstStyle/>
                    <a:p>
                      <a:pPr algn="l" fontAlgn="b"/>
                      <a:r>
                        <a:rPr lang="en-US" sz="1100" b="1" i="0" u="none" strike="noStrike">
                          <a:solidFill>
                            <a:srgbClr val="000000"/>
                          </a:solidFill>
                          <a:effectLst/>
                          <a:latin typeface="Calibri" panose="020F0502020204030204" pitchFamily="34" charset="0"/>
                        </a:rPr>
                        <a:t>Observations</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11</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2700515639"/>
                  </a:ext>
                </a:extLst>
              </a:tr>
              <a:tr h="148878">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3851393552"/>
                  </a:ext>
                </a:extLst>
              </a:tr>
              <a:tr h="156322">
                <a:tc>
                  <a:txBody>
                    <a:bodyPr/>
                    <a:lstStyle/>
                    <a:p>
                      <a:pPr algn="l" fontAlgn="b"/>
                      <a:r>
                        <a:rPr lang="en-US" sz="1100" b="1" i="0" u="none" strike="noStrike">
                          <a:solidFill>
                            <a:srgbClr val="000000"/>
                          </a:solidFill>
                          <a:effectLst/>
                          <a:latin typeface="Calibri" panose="020F0502020204030204" pitchFamily="34" charset="0"/>
                        </a:rPr>
                        <a:t>ANOVA</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2195423978"/>
                  </a:ext>
                </a:extLst>
              </a:tr>
              <a:tr h="288931">
                <a:tc>
                  <a:txBody>
                    <a:bodyPr/>
                    <a:lstStyle/>
                    <a:p>
                      <a:pPr algn="ctr" fontAlgn="b"/>
                      <a:r>
                        <a:rPr lang="en-US" sz="1100" b="1" i="1" u="none" strike="noStrike">
                          <a:solidFill>
                            <a:srgbClr val="000000"/>
                          </a:solidFill>
                          <a:effectLst/>
                          <a:latin typeface="Calibri" panose="020F0502020204030204" pitchFamily="34" charset="0"/>
                        </a:rPr>
                        <a:t> </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df</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SS</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MS</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F</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Significance F</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2407888065"/>
                  </a:ext>
                </a:extLst>
              </a:tr>
              <a:tr h="288931">
                <a:tc>
                  <a:txBody>
                    <a:bodyPr/>
                    <a:lstStyle/>
                    <a:p>
                      <a:pPr algn="l" fontAlgn="b"/>
                      <a:r>
                        <a:rPr lang="en-US" sz="1100" b="1" i="0" u="none" strike="noStrike">
                          <a:solidFill>
                            <a:srgbClr val="000000"/>
                          </a:solidFill>
                          <a:effectLst/>
                          <a:latin typeface="Calibri" panose="020F0502020204030204" pitchFamily="34" charset="0"/>
                        </a:rPr>
                        <a:t>Regression</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1</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3188570</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3188570</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43.01472</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0.000104</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587122595"/>
                  </a:ext>
                </a:extLst>
              </a:tr>
              <a:tr h="148878">
                <a:tc>
                  <a:txBody>
                    <a:bodyPr/>
                    <a:lstStyle/>
                    <a:p>
                      <a:pPr algn="l" fontAlgn="b"/>
                      <a:r>
                        <a:rPr lang="en-US" sz="1100" b="1" i="0" u="none" strike="noStrike">
                          <a:solidFill>
                            <a:srgbClr val="000000"/>
                          </a:solidFill>
                          <a:effectLst/>
                          <a:latin typeface="Calibri" panose="020F0502020204030204" pitchFamily="34" charset="0"/>
                        </a:rPr>
                        <a:t>Residual</a:t>
                      </a:r>
                    </a:p>
                  </a:txBody>
                  <a:tcPr marL="5642" marR="5642" marT="5642" marB="0" anchor="b">
                    <a:lnL>
                      <a:noFill/>
                    </a:lnL>
                    <a:lnR>
                      <a:noFill/>
                    </a:lnR>
                    <a:lnT>
                      <a:noFill/>
                    </a:lnT>
                    <a:lnB>
                      <a:noFill/>
                    </a:lnB>
                  </a:tcPr>
                </a:tc>
                <a:tc>
                  <a:txBody>
                    <a:bodyPr/>
                    <a:lstStyle/>
                    <a:p>
                      <a:pPr algn="r" fontAlgn="b"/>
                      <a:r>
                        <a:rPr lang="en-US" sz="1100" b="1" i="0" u="none" strike="noStrike">
                          <a:solidFill>
                            <a:srgbClr val="000000"/>
                          </a:solidFill>
                          <a:effectLst/>
                          <a:latin typeface="Calibri" panose="020F0502020204030204" pitchFamily="34" charset="0"/>
                        </a:rPr>
                        <a:t>9</a:t>
                      </a:r>
                    </a:p>
                  </a:txBody>
                  <a:tcPr marL="5642" marR="5642" marT="5642" marB="0" anchor="b">
                    <a:lnL>
                      <a:noFill/>
                    </a:lnL>
                    <a:lnR>
                      <a:noFill/>
                    </a:lnR>
                    <a:lnT>
                      <a:noFill/>
                    </a:lnT>
                    <a:lnB>
                      <a:noFill/>
                    </a:lnB>
                  </a:tcPr>
                </a:tc>
                <a:tc>
                  <a:txBody>
                    <a:bodyPr/>
                    <a:lstStyle/>
                    <a:p>
                      <a:pPr algn="r" fontAlgn="b"/>
                      <a:r>
                        <a:rPr lang="en-US" sz="1100" b="1" i="0" u="none" strike="noStrike">
                          <a:solidFill>
                            <a:srgbClr val="000000"/>
                          </a:solidFill>
                          <a:effectLst/>
                          <a:latin typeface="Calibri" panose="020F0502020204030204" pitchFamily="34" charset="0"/>
                        </a:rPr>
                        <a:t>667146.7</a:t>
                      </a:r>
                    </a:p>
                  </a:txBody>
                  <a:tcPr marL="5642" marR="5642" marT="5642" marB="0" anchor="b">
                    <a:lnL>
                      <a:noFill/>
                    </a:lnL>
                    <a:lnR>
                      <a:noFill/>
                    </a:lnR>
                    <a:lnT>
                      <a:noFill/>
                    </a:lnT>
                    <a:lnB>
                      <a:noFill/>
                    </a:lnB>
                  </a:tcPr>
                </a:tc>
                <a:tc>
                  <a:txBody>
                    <a:bodyPr/>
                    <a:lstStyle/>
                    <a:p>
                      <a:pPr algn="r" fontAlgn="b"/>
                      <a:r>
                        <a:rPr lang="en-US" sz="1100" b="1" i="0" u="none" strike="noStrike">
                          <a:solidFill>
                            <a:srgbClr val="000000"/>
                          </a:solidFill>
                          <a:effectLst/>
                          <a:latin typeface="Calibri" panose="020F0502020204030204" pitchFamily="34" charset="0"/>
                        </a:rPr>
                        <a:t>74127.41</a:t>
                      </a: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1349078746"/>
                  </a:ext>
                </a:extLst>
              </a:tr>
              <a:tr h="156322">
                <a:tc>
                  <a:txBody>
                    <a:bodyPr/>
                    <a:lstStyle/>
                    <a:p>
                      <a:pPr algn="l" fontAlgn="b"/>
                      <a:r>
                        <a:rPr lang="en-US" sz="1100" b="1" i="0" u="none" strike="noStrike">
                          <a:solidFill>
                            <a:srgbClr val="000000"/>
                          </a:solidFill>
                          <a:effectLst/>
                          <a:latin typeface="Calibri" panose="020F0502020204030204" pitchFamily="34" charset="0"/>
                        </a:rPr>
                        <a:t>Total</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3855717</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1604973170"/>
                  </a:ext>
                </a:extLst>
              </a:tr>
              <a:tr h="156322">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946350219"/>
                  </a:ext>
                </a:extLst>
              </a:tr>
              <a:tr h="288931">
                <a:tc>
                  <a:txBody>
                    <a:bodyPr/>
                    <a:lstStyle/>
                    <a:p>
                      <a:pPr algn="ctr" fontAlgn="b"/>
                      <a:r>
                        <a:rPr lang="en-US" sz="1100" b="1" i="1" u="none" strike="noStrike">
                          <a:solidFill>
                            <a:srgbClr val="000000"/>
                          </a:solidFill>
                          <a:effectLst/>
                          <a:latin typeface="Calibri" panose="020F0502020204030204" pitchFamily="34" charset="0"/>
                        </a:rPr>
                        <a:t> </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Coefficients</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Standard Error</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t Stat</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P-value</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Lower 95%</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Upper 95%</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Lower 95.0%</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Upper 95.0%</a:t>
                      </a:r>
                    </a:p>
                  </a:txBody>
                  <a:tcPr marL="5642" marR="5642" marT="5642"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4007138233"/>
                  </a:ext>
                </a:extLst>
              </a:tr>
              <a:tr h="148878">
                <a:tc>
                  <a:txBody>
                    <a:bodyPr/>
                    <a:lstStyle/>
                    <a:p>
                      <a:pPr algn="l" fontAlgn="b"/>
                      <a:r>
                        <a:rPr lang="en-US" sz="1100" b="1" i="0" u="none" strike="noStrike">
                          <a:solidFill>
                            <a:srgbClr val="000000"/>
                          </a:solidFill>
                          <a:effectLst/>
                          <a:latin typeface="Calibri" panose="020F0502020204030204" pitchFamily="34" charset="0"/>
                        </a:rPr>
                        <a:t>Intercept</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373.7387</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209.5764</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1.783305</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0.10821</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-100.356</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847.8336</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-100.356</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0000"/>
                          </a:solidFill>
                          <a:effectLst/>
                          <a:latin typeface="Calibri" panose="020F0502020204030204" pitchFamily="34" charset="0"/>
                        </a:rPr>
                        <a:t>847.8336</a:t>
                      </a:r>
                    </a:p>
                  </a:txBody>
                  <a:tcPr marL="5642" marR="5642" marT="564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1873602019"/>
                  </a:ext>
                </a:extLst>
              </a:tr>
              <a:tr h="429674">
                <a:tc>
                  <a:txBody>
                    <a:bodyPr/>
                    <a:lstStyle/>
                    <a:p>
                      <a:pPr algn="l" fontAlgn="b"/>
                      <a:r>
                        <a:rPr lang="en-US" sz="1100" b="1" i="0" u="none" strike="noStrike">
                          <a:solidFill>
                            <a:srgbClr val="000000"/>
                          </a:solidFill>
                          <a:effectLst/>
                          <a:latin typeface="Calibri" panose="020F0502020204030204" pitchFamily="34" charset="0"/>
                        </a:rPr>
                        <a:t>X Variable 1</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16.87518</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2.573001</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6.558561</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0.000104</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11.05465</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22.69572</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11.05465</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22.69572</a:t>
                      </a:r>
                    </a:p>
                  </a:txBody>
                  <a:tcPr marL="5642" marR="5642" marT="564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5642" marR="5642" marT="5642" marB="0" anchor="b">
                    <a:lnL>
                      <a:noFill/>
                    </a:lnL>
                    <a:lnR>
                      <a:noFill/>
                    </a:lnR>
                    <a:lnT>
                      <a:noFill/>
                    </a:lnT>
                    <a:lnB>
                      <a:noFill/>
                    </a:lnB>
                  </a:tcPr>
                </a:tc>
                <a:extLst>
                  <a:ext uri="{0D108BD9-81ED-4DB2-BD59-A6C34878D82A}">
                    <a16:rowId xmlns:a16="http://schemas.microsoft.com/office/drawing/2014/main" val="454236221"/>
                  </a:ext>
                </a:extLst>
              </a:tr>
            </a:tbl>
          </a:graphicData>
        </a:graphic>
      </p:graphicFrame>
    </p:spTree>
    <p:extLst>
      <p:ext uri="{BB962C8B-B14F-4D97-AF65-F5344CB8AC3E}">
        <p14:creationId xmlns:p14="http://schemas.microsoft.com/office/powerpoint/2010/main" val="246180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34F3-74CD-429A-B396-6E5D57D8BF3E}"/>
              </a:ext>
            </a:extLst>
          </p:cNvPr>
          <p:cNvSpPr>
            <a:spLocks noGrp="1"/>
          </p:cNvSpPr>
          <p:nvPr>
            <p:ph type="ctrTitle"/>
          </p:nvPr>
        </p:nvSpPr>
        <p:spPr>
          <a:xfrm>
            <a:off x="136927" y="203261"/>
            <a:ext cx="10572000" cy="1890581"/>
          </a:xfrm>
        </p:spPr>
        <p:txBody>
          <a:bodyPr>
            <a:normAutofit/>
          </a:bodyPr>
          <a:lstStyle/>
          <a:p>
            <a:endParaRPr lang="en-US" sz="4000" dirty="0"/>
          </a:p>
        </p:txBody>
      </p:sp>
      <p:sp>
        <p:nvSpPr>
          <p:cNvPr id="12" name="Title 1">
            <a:extLst>
              <a:ext uri="{FF2B5EF4-FFF2-40B4-BE49-F238E27FC236}">
                <a16:creationId xmlns:a16="http://schemas.microsoft.com/office/drawing/2014/main" id="{2383CAED-7718-451D-A670-69839C086CEF}"/>
              </a:ext>
            </a:extLst>
          </p:cNvPr>
          <p:cNvSpPr txBox="1">
            <a:spLocks/>
          </p:cNvSpPr>
          <p:nvPr/>
        </p:nvSpPr>
        <p:spPr>
          <a:xfrm>
            <a:off x="0" y="2429536"/>
            <a:ext cx="10572000" cy="511981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spTree>
    <p:extLst>
      <p:ext uri="{BB962C8B-B14F-4D97-AF65-F5344CB8AC3E}">
        <p14:creationId xmlns:p14="http://schemas.microsoft.com/office/powerpoint/2010/main" val="372480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243</Words>
  <Application>Microsoft Office PowerPoint</Application>
  <PresentationFormat>Widescreen</PresentationFormat>
  <Paragraphs>154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Verdana</vt:lpstr>
      <vt:lpstr>Office Theme</vt:lpstr>
      <vt:lpstr>IMPACT OF MONETARY POLICY ON ENGINEERING INDUSTRY </vt:lpstr>
      <vt:lpstr>                                                                                                                                               INTRODUCTION  Monetary policy refers to the use of instruments under the control of the central bank to regulate the availability, cost and use of money and credit.   Objectives  • Maintaining price stability  • Ensuring adequate flow of credit to the productive Sectors of the economy  • Rapid economic growth  • Balance of payment equilibrium  • Full employment  • Equal income distribution                                                                                                                                                           INTRODUCTION  Monetary policy refers to the use of instruments under the control of the central bank to regulate the availability, cost and use of money and credit.   Objectives  • Maintaining price stability  • Ensuring adequate flow of credit to the productive Sectors of the economy  • Rapid economic growth  • Balance of payment equilibrium  • Full employment  • Equal income distribution            </vt:lpstr>
      <vt:lpstr>    </vt:lpstr>
      <vt:lpstr> How does monetary policy affect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MONETARY POLICY IN INDIA</dc:title>
  <dc:creator>AJINKYA BEDEKAR</dc:creator>
  <cp:lastModifiedBy>AJINKYA BEDEKAR</cp:lastModifiedBy>
  <cp:revision>12</cp:revision>
  <dcterms:created xsi:type="dcterms:W3CDTF">2017-11-26T15:46:53Z</dcterms:created>
  <dcterms:modified xsi:type="dcterms:W3CDTF">2017-11-26T19:44:38Z</dcterms:modified>
</cp:coreProperties>
</file>